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handoutMasterIdLst>
    <p:handoutMasterId r:id="rId18"/>
  </p:handoutMasterIdLst>
  <p:sldIdLst>
    <p:sldId id="259" r:id="rId3"/>
    <p:sldId id="261" r:id="rId4"/>
    <p:sldId id="263" r:id="rId5"/>
    <p:sldId id="266" r:id="rId6"/>
    <p:sldId id="265" r:id="rId7"/>
    <p:sldId id="264" r:id="rId8"/>
    <p:sldId id="269" r:id="rId9"/>
    <p:sldId id="270" r:id="rId10"/>
    <p:sldId id="267" r:id="rId11"/>
    <p:sldId id="271" r:id="rId12"/>
    <p:sldId id="268" r:id="rId13"/>
    <p:sldId id="273" r:id="rId14"/>
    <p:sldId id="272" r:id="rId15"/>
    <p:sldId id="262" r:id="rId1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 autoAdjust="0"/>
  </p:normalViewPr>
  <p:slideViewPr>
    <p:cSldViewPr snapToGrid="0">
      <p:cViewPr>
        <p:scale>
          <a:sx n="76" d="100"/>
          <a:sy n="76" d="100"/>
        </p:scale>
        <p:origin x="-296" y="2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13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7DA7CC-AF18-4C32-BB44-3E2D61F18F5B}" type="datetimeFigureOut">
              <a:rPr lang="pl-PL" smtClean="0"/>
              <a:pPr/>
              <a:t>21.09.2021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pl-PL" smtClean="0"/>
              <a:t>Konferencja WWGN 2021, 19-21 września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B1BC2C-9C8A-484C-8F6C-8FE78228227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83150909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52A8E4-5D32-498A-9D05-1919E70D6A81}" type="datetimeFigureOut">
              <a:rPr lang="pl-PL" smtClean="0"/>
              <a:pPr/>
              <a:t>21.09.2021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pl-PL" smtClean="0"/>
              <a:t>Konferencja WWGN 2021, 19-21 września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B7C4D5-2FD5-45BC-B23C-84FFA9DBF80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3172618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Konferencja WWGN, Kraków, 19-21.09.2021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32BB-66FC-4D2A-9639-A1E7B3C77FE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351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Konferencja WWGN, Kraków, 19-21.09.2021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32BB-66FC-4D2A-9639-A1E7B3C77FE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1795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Konferencja WWGN, Kraków, 19-21.09.2021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32BB-66FC-4D2A-9639-A1E7B3C77FE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1466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Konferencja WWGN, Kraków, 19-21.09.2021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751FC-4E75-4098-867F-CBDD559CBE8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81080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Konferencja WWGN, Kraków, 19-21.09.2021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751FC-4E75-4098-867F-CBDD559CBE8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7223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Konferencja WWGN, Kraków, 19-21.09.2021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751FC-4E75-4098-867F-CBDD559CBE8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40654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Konferencja WWGN, Kraków, 19-21.09.2021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751FC-4E75-4098-867F-CBDD559CBE8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58766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Konferencja WWGN, Kraków, 19-21.09.2021</a:t>
            </a:r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751FC-4E75-4098-867F-CBDD559CBE8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18241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Konferencja WWGN, Kraków, 19-21.09.2021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751FC-4E75-4098-867F-CBDD559CBE8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56182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Konferencja WWGN, Kraków, 19-21.09.2021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751FC-4E75-4098-867F-CBDD559CBE8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4138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Konferencja WWGN, Kraków, 19-21.09.2021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751FC-4E75-4098-867F-CBDD559CBE8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1147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 smtClean="0"/>
              <a:t>Edytuj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6168438" y="6396853"/>
            <a:ext cx="5233853" cy="365125"/>
          </a:xfrm>
        </p:spPr>
        <p:txBody>
          <a:bodyPr/>
          <a:lstStyle>
            <a:lvl1pPr>
              <a:defRPr sz="1600" b="1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Konferencja WWGN, Kraków, 19-21.09.2021</a:t>
            </a:r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38200" y="6396853"/>
            <a:ext cx="2743200" cy="365125"/>
          </a:xfrm>
        </p:spPr>
        <p:txBody>
          <a:bodyPr/>
          <a:lstStyle/>
          <a:p>
            <a:r>
              <a:rPr lang="pl-PL" dirty="0" smtClean="0"/>
              <a:t>Imię nazwisko prelegenta/ki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025890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Konferencja WWGN, Kraków, 19-21.09.2021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751FC-4E75-4098-867F-CBDD559CBE8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76426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Konferencja WWGN, Kraków, 19-21.09.2021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751FC-4E75-4098-867F-CBDD559CBE8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38905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Konferencja WWGN, Kraków, 19-21.09.2021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751FC-4E75-4098-867F-CBDD559CBE8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4442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Konferencja WWGN, Kraków, 19-21.09.2021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32BB-66FC-4D2A-9639-A1E7B3C77FE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1161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Konferencja WWGN, Kraków, 19-21.09.2021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32BB-66FC-4D2A-9639-A1E7B3C77FE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23650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Konferencja WWGN, Kraków, 19-21.09.2021</a:t>
            </a:r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32BB-66FC-4D2A-9639-A1E7B3C77FE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7073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Konferencja WWGN, Kraków, 19-21.09.2021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32BB-66FC-4D2A-9639-A1E7B3C77FE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8663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Konferencja WWGN, Kraków, 19-21.09.2021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32BB-66FC-4D2A-9639-A1E7B3C77FE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6335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Konferencja WWGN, Kraków, 19-21.09.2021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32BB-66FC-4D2A-9639-A1E7B3C77FE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976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Konferencja WWGN, Kraków, 19-21.09.2021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32BB-66FC-4D2A-9639-A1E7B3C77FE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1206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smtClean="0"/>
              <a:t>Konferencja WWGN, Kraków, 19-21.09.2021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132BB-66FC-4D2A-9639-A1E7B3C77FE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1737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1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smtClean="0"/>
              <a:t>Konferencja WWGN, Kraków, 19-21.09.2021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2751FC-4E75-4098-867F-CBDD559CBE8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7118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adam.polko@ue.katowice.pl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77781"/>
          </a:xfrm>
        </p:spPr>
        <p:txBody>
          <a:bodyPr>
            <a:normAutofit/>
          </a:bodyPr>
          <a:lstStyle/>
          <a:p>
            <a:r>
              <a:rPr lang="pl-PL" sz="3600" b="1" dirty="0" smtClean="0">
                <a:solidFill>
                  <a:srgbClr val="0070C0"/>
                </a:solidFill>
              </a:rPr>
              <a:t>Jakie są cele </a:t>
            </a:r>
            <a:r>
              <a:rPr lang="pl-PL" sz="3600" b="1" dirty="0" err="1">
                <a:solidFill>
                  <a:srgbClr val="0070C0"/>
                </a:solidFill>
              </a:rPr>
              <a:t>Community</a:t>
            </a:r>
            <a:r>
              <a:rPr lang="pl-PL" sz="3600" b="1" dirty="0">
                <a:solidFill>
                  <a:srgbClr val="0070C0"/>
                </a:solidFill>
              </a:rPr>
              <a:t> Land Trust (CLT</a:t>
            </a:r>
            <a:r>
              <a:rPr lang="pl-PL" sz="3600" b="1" dirty="0" smtClean="0">
                <a:solidFill>
                  <a:srgbClr val="0070C0"/>
                </a:solidFill>
              </a:rPr>
              <a:t>)?</a:t>
            </a:r>
            <a:endParaRPr lang="pl-PL" sz="3600" dirty="0">
              <a:solidFill>
                <a:srgbClr val="0070C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501630"/>
            <a:ext cx="10515600" cy="4675334"/>
          </a:xfrm>
        </p:spPr>
        <p:txBody>
          <a:bodyPr>
            <a:normAutofit fontScale="92500" lnSpcReduction="10000"/>
          </a:bodyPr>
          <a:lstStyle/>
          <a:p>
            <a:r>
              <a:rPr lang="pl-PL" b="1" dirty="0" smtClean="0"/>
              <a:t>ochrona gruntów w przypadku zagrożenia spekulacją,</a:t>
            </a:r>
          </a:p>
          <a:p>
            <a:endParaRPr lang="pl-PL" b="1" dirty="0"/>
          </a:p>
          <a:p>
            <a:r>
              <a:rPr lang="pl-PL" b="1" dirty="0" smtClean="0"/>
              <a:t>zachowanie na danym terenie tanich i dostępnych mieszkań (</a:t>
            </a:r>
            <a:r>
              <a:rPr lang="pl-PL" b="1" i="1" dirty="0" err="1" smtClean="0"/>
              <a:t>affordable</a:t>
            </a:r>
            <a:r>
              <a:rPr lang="pl-PL" b="1" i="1" dirty="0" smtClean="0"/>
              <a:t> </a:t>
            </a:r>
            <a:r>
              <a:rPr lang="pl-PL" b="1" i="1" dirty="0" err="1" smtClean="0"/>
              <a:t>housing</a:t>
            </a:r>
            <a:r>
              <a:rPr lang="pl-PL" b="1" dirty="0" smtClean="0"/>
              <a:t>),</a:t>
            </a:r>
          </a:p>
          <a:p>
            <a:endParaRPr lang="pl-PL" b="1" dirty="0" smtClean="0"/>
          </a:p>
          <a:p>
            <a:r>
              <a:rPr lang="pl-PL" b="1" dirty="0" smtClean="0"/>
              <a:t>zapobieganie bądź ograniczanie negatywnych skutków gentryfikacji,</a:t>
            </a:r>
          </a:p>
          <a:p>
            <a:endParaRPr lang="pl-PL" b="1" dirty="0" smtClean="0"/>
          </a:p>
          <a:p>
            <a:r>
              <a:rPr lang="pl-PL" b="1" dirty="0" smtClean="0"/>
              <a:t>zachowanie i rozwijanie miejskich przestrzeni publicznych,</a:t>
            </a:r>
          </a:p>
          <a:p>
            <a:endParaRPr lang="pl-PL" b="1" dirty="0" smtClean="0"/>
          </a:p>
          <a:p>
            <a:r>
              <a:rPr lang="pl-PL" b="1" dirty="0" smtClean="0"/>
              <a:t>kreowanie więzi społecznych (działanie jako wspólnota miejska poprzez proces </a:t>
            </a:r>
            <a:r>
              <a:rPr lang="pl-PL" b="1" dirty="0" err="1" smtClean="0"/>
              <a:t>uswpólnaniania</a:t>
            </a:r>
            <a:r>
              <a:rPr lang="pl-PL" b="1" dirty="0" smtClean="0"/>
              <a:t> (</a:t>
            </a:r>
            <a:r>
              <a:rPr lang="pl-PL" b="1" i="1" dirty="0" err="1" smtClean="0"/>
              <a:t>commoning</a:t>
            </a:r>
            <a:r>
              <a:rPr lang="pl-PL" b="1" dirty="0" smtClean="0"/>
              <a:t>)) </a:t>
            </a:r>
          </a:p>
          <a:p>
            <a:endParaRPr lang="pl-PL" b="1" dirty="0" smtClean="0"/>
          </a:p>
          <a:p>
            <a:endParaRPr lang="pl-PL" b="1" dirty="0" smtClean="0"/>
          </a:p>
          <a:p>
            <a:endParaRPr lang="pl-PL" b="1" dirty="0" smtClean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Konferencja WWGN, Kraków, 19-21.09.2021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6075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36504"/>
          </a:xfrm>
        </p:spPr>
        <p:txBody>
          <a:bodyPr>
            <a:normAutofit/>
          </a:bodyPr>
          <a:lstStyle/>
          <a:p>
            <a:pPr marL="514350" indent="-514350"/>
            <a:r>
              <a:rPr lang="pl-PL" sz="3600" b="1" dirty="0" smtClean="0">
                <a:solidFill>
                  <a:srgbClr val="0070C0"/>
                </a:solidFill>
              </a:rPr>
              <a:t>Model CLT</a:t>
            </a:r>
            <a:endParaRPr lang="pl-PL" sz="3600" b="1" dirty="0">
              <a:solidFill>
                <a:srgbClr val="0070C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526796"/>
            <a:ext cx="10515600" cy="4650167"/>
          </a:xfrm>
        </p:spPr>
        <p:txBody>
          <a:bodyPr>
            <a:normAutofit/>
          </a:bodyPr>
          <a:lstStyle/>
          <a:p>
            <a:r>
              <a:rPr lang="pl-PL" sz="2600" b="1" dirty="0" smtClean="0"/>
              <a:t>Tytuł prawny do gruntu (mogą być to odrębne, rozproszone na danym obszarze nieruchomości gruntowe) w posiadaniu organizacji non-profit. Budynki i budowle mogą być sprzedawane a ich właściciele dzierżawią grunt w długim okresie (</a:t>
            </a:r>
            <a:r>
              <a:rPr lang="pl-PL" sz="2600" b="1" dirty="0" smtClean="0">
                <a:solidFill>
                  <a:schemeClr val="accent1">
                    <a:lumMod val="75000"/>
                  </a:schemeClr>
                </a:solidFill>
              </a:rPr>
              <a:t>wieczysta dzierżawa</a:t>
            </a:r>
            <a:r>
              <a:rPr lang="pl-PL" sz="2600" b="1" dirty="0" smtClean="0"/>
              <a:t>) </a:t>
            </a:r>
          </a:p>
          <a:p>
            <a:r>
              <a:rPr lang="pl-PL" sz="2600" b="1" dirty="0" smtClean="0"/>
              <a:t>CLT posiada prawo do odkupienia domów i mieszkań po cenie odsprzedaży ustalonej w umowie dzierżawy gruntu, która sprzedającemu zapewnia uczciwy zwrot z inwestycji a przyszłemu nabywcy oferuje przystępną cenę (</a:t>
            </a:r>
            <a:r>
              <a:rPr lang="pl-PL" sz="2600" b="1" dirty="0" smtClean="0">
                <a:solidFill>
                  <a:schemeClr val="accent1">
                    <a:lumMod val="75000"/>
                  </a:schemeClr>
                </a:solidFill>
              </a:rPr>
              <a:t>wieczysta dostępność (</a:t>
            </a:r>
            <a:r>
              <a:rPr lang="pl-PL" sz="2600" b="1" i="1" dirty="0" err="1" smtClean="0">
                <a:solidFill>
                  <a:schemeClr val="accent1">
                    <a:lumMod val="75000"/>
                  </a:schemeClr>
                </a:solidFill>
              </a:rPr>
              <a:t>perpetual</a:t>
            </a:r>
            <a:r>
              <a:rPr lang="pl-PL" sz="2600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2600" b="1" i="1" dirty="0" err="1" smtClean="0">
                <a:solidFill>
                  <a:schemeClr val="accent1">
                    <a:lumMod val="75000"/>
                  </a:schemeClr>
                </a:solidFill>
              </a:rPr>
              <a:t>affordability</a:t>
            </a:r>
            <a:r>
              <a:rPr lang="pl-PL" sz="2600" b="1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r>
              <a:rPr lang="pl-PL" sz="2600" b="1" dirty="0" smtClean="0"/>
              <a:t>)</a:t>
            </a:r>
          </a:p>
          <a:p>
            <a:r>
              <a:rPr lang="pl-PL" sz="2600" b="1" dirty="0" smtClean="0"/>
              <a:t>CLT jako właściciel gruntów ma wpływ na właściwe użytkowanie domów i mieszkań (</a:t>
            </a:r>
            <a:r>
              <a:rPr lang="pl-PL" sz="2600" b="1" dirty="0" smtClean="0">
                <a:solidFill>
                  <a:schemeClr val="accent1">
                    <a:lumMod val="75000"/>
                  </a:schemeClr>
                </a:solidFill>
              </a:rPr>
              <a:t>wieczysta odpowiedzialność (</a:t>
            </a:r>
            <a:r>
              <a:rPr lang="pl-PL" sz="2600" b="1" dirty="0" err="1" smtClean="0">
                <a:solidFill>
                  <a:schemeClr val="accent1">
                    <a:lumMod val="75000"/>
                  </a:schemeClr>
                </a:solidFill>
              </a:rPr>
              <a:t>perpetual</a:t>
            </a:r>
            <a:r>
              <a:rPr lang="pl-PL" sz="26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2600" b="1" dirty="0" err="1" smtClean="0">
                <a:solidFill>
                  <a:schemeClr val="accent1">
                    <a:lumMod val="75000"/>
                  </a:schemeClr>
                </a:solidFill>
              </a:rPr>
              <a:t>responsibility</a:t>
            </a:r>
            <a:r>
              <a:rPr lang="pl-PL" sz="2600" b="1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r>
              <a:rPr lang="pl-PL" sz="2600" b="1" dirty="0" smtClean="0"/>
              <a:t>)</a:t>
            </a:r>
          </a:p>
          <a:p>
            <a:r>
              <a:rPr lang="pl-PL" sz="2600" b="1" dirty="0" smtClean="0"/>
              <a:t>Otwarte członkostwo, współzarządzanie</a:t>
            </a:r>
          </a:p>
          <a:p>
            <a:endParaRPr lang="pl-PL" sz="2600" b="1" dirty="0" smtClean="0"/>
          </a:p>
          <a:p>
            <a:endParaRPr lang="pl-PL" sz="2600" b="1" dirty="0" smtClean="0"/>
          </a:p>
          <a:p>
            <a:endParaRPr lang="pl-PL" sz="2600" b="1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Konferencja WWGN, Kraków, 19-21.09.2021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7024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124" y="302005"/>
            <a:ext cx="9277339" cy="6263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367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14350" indent="-514350"/>
            <a:r>
              <a:rPr lang="pl-PL" sz="3600" b="1" dirty="0">
                <a:solidFill>
                  <a:srgbClr val="0070C0"/>
                </a:solidFill>
              </a:rPr>
              <a:t>Czy w polskich miastach jest miejsce dla rozwoju CLT?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dirty="0"/>
              <a:t>m</a:t>
            </a:r>
            <a:r>
              <a:rPr lang="pl-PL" b="1" dirty="0" smtClean="0"/>
              <a:t>usi istnieć </a:t>
            </a:r>
            <a:r>
              <a:rPr lang="pl-PL" b="1" dirty="0" smtClean="0">
                <a:solidFill>
                  <a:schemeClr val="accent1">
                    <a:lumMod val="75000"/>
                  </a:schemeClr>
                </a:solidFill>
              </a:rPr>
              <a:t>zalążek wspólnoty miejskiej </a:t>
            </a:r>
            <a:r>
              <a:rPr lang="pl-PL" b="1" dirty="0" smtClean="0"/>
              <a:t>mającej potrzebę i wykazującej determinację w stworzeniu CLT,</a:t>
            </a:r>
          </a:p>
          <a:p>
            <a:r>
              <a:rPr lang="pl-PL" b="1" dirty="0"/>
              <a:t>m</a:t>
            </a:r>
            <a:r>
              <a:rPr lang="pl-PL" b="1" dirty="0" smtClean="0"/>
              <a:t>usi istnieć </a:t>
            </a:r>
            <a:r>
              <a:rPr lang="pl-PL" b="1" dirty="0" smtClean="0">
                <a:solidFill>
                  <a:schemeClr val="accent1">
                    <a:lumMod val="75000"/>
                  </a:schemeClr>
                </a:solidFill>
              </a:rPr>
              <a:t>miejsce</a:t>
            </a:r>
            <a:r>
              <a:rPr lang="pl-PL" b="1" dirty="0" smtClean="0"/>
              <a:t> (grunt, zestaw gruntów) z którym wspólnota miejska posiada silne związki i którym chce zarządzać dla wspólnych korzyści</a:t>
            </a:r>
          </a:p>
          <a:p>
            <a:r>
              <a:rPr lang="pl-PL" b="1" dirty="0"/>
              <a:t>m</a:t>
            </a:r>
            <a:r>
              <a:rPr lang="pl-PL" b="1" dirty="0" smtClean="0"/>
              <a:t>uszą istnieć </a:t>
            </a:r>
            <a:r>
              <a:rPr lang="pl-PL" b="1" dirty="0" smtClean="0">
                <a:solidFill>
                  <a:schemeClr val="accent1">
                    <a:lumMod val="75000"/>
                  </a:schemeClr>
                </a:solidFill>
              </a:rPr>
              <a:t>przesłanki</a:t>
            </a:r>
            <a:r>
              <a:rPr lang="pl-PL" b="1" dirty="0" smtClean="0"/>
              <a:t> do wyłączeni gruntów z obrotu rynkowego,</a:t>
            </a:r>
          </a:p>
          <a:p>
            <a:r>
              <a:rPr lang="pl-PL" b="1" dirty="0"/>
              <a:t>m</a:t>
            </a:r>
            <a:r>
              <a:rPr lang="pl-PL" b="1" dirty="0" smtClean="0"/>
              <a:t>usz</a:t>
            </a:r>
            <a:r>
              <a:rPr lang="pl-PL" b="1" dirty="0" smtClean="0"/>
              <a:t>ą istnieć </a:t>
            </a:r>
            <a:r>
              <a:rPr lang="pl-PL" b="1" dirty="0" smtClean="0">
                <a:solidFill>
                  <a:schemeClr val="accent1">
                    <a:lumMod val="75000"/>
                  </a:schemeClr>
                </a:solidFill>
              </a:rPr>
              <a:t>przepisy prawne </a:t>
            </a:r>
            <a:r>
              <a:rPr lang="pl-PL" b="1" dirty="0" smtClean="0"/>
              <a:t>regulujące funkcjonowanie CLT (umożliwiające wybór modelu CLT przy uwzględnieniu kontekstu lokalnego)</a:t>
            </a:r>
            <a:endParaRPr lang="pl-PL" b="1" dirty="0" smtClean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Konferencja WWGN, Kraków, 19-21.09.2021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1824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sz="3600" b="1" dirty="0" smtClean="0"/>
              <a:t>COMMUNITY LAND TRUST - </a:t>
            </a:r>
            <a:br>
              <a:rPr lang="pl-PL" sz="3600" b="1" dirty="0" smtClean="0"/>
            </a:br>
            <a:r>
              <a:rPr lang="pl-PL" sz="3600" b="1" dirty="0" smtClean="0"/>
              <a:t>NARZĘDZIE GOSPODAROWANIA </a:t>
            </a:r>
            <a:br>
              <a:rPr lang="pl-PL" sz="3600" b="1" dirty="0" smtClean="0"/>
            </a:br>
            <a:r>
              <a:rPr lang="pl-PL" sz="3600" b="1" dirty="0" smtClean="0"/>
              <a:t>MIEJSKIMI GRUNTAMI JAKO DOBREM WSPÓLNYM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r"/>
            <a:r>
              <a:rPr lang="pl-PL" dirty="0" smtClean="0"/>
              <a:t>Adam Polko</a:t>
            </a:r>
          </a:p>
          <a:p>
            <a:pPr algn="r"/>
            <a:r>
              <a:rPr lang="pl-PL" dirty="0" smtClean="0"/>
              <a:t>Katedra Gospodarki Przestrzennej i Środowiskowej </a:t>
            </a:r>
          </a:p>
          <a:p>
            <a:pPr algn="r"/>
            <a:r>
              <a:rPr lang="pl-PL" dirty="0" smtClean="0"/>
              <a:t>Uniwersytet Ekonomiczny w Katowicach</a:t>
            </a:r>
          </a:p>
          <a:p>
            <a:pPr algn="r"/>
            <a:r>
              <a:rPr lang="pl-PL" dirty="0" smtClean="0">
                <a:hlinkClick r:id="rId3"/>
              </a:rPr>
              <a:t>adam.polko@ue.katowice.pl</a:t>
            </a:r>
            <a:r>
              <a:rPr lang="pl-PL" dirty="0" smtClean="0"/>
              <a:t> 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21422" y="1265730"/>
            <a:ext cx="10515600" cy="405555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EKONOMIA MIEJSKICH DÓBR WSPÓLNYCH</a:t>
            </a:r>
          </a:p>
          <a:p>
            <a:pPr marL="0" indent="0">
              <a:buNone/>
            </a:pPr>
            <a:r>
              <a:rPr lang="pl-PL" b="1" i="1" dirty="0">
                <a:solidFill>
                  <a:schemeClr val="accent1">
                    <a:lumMod val="75000"/>
                  </a:schemeClr>
                </a:solidFill>
              </a:rPr>
              <a:t>THE ECONOMICS OF URBAN COMMONS </a:t>
            </a:r>
          </a:p>
          <a:p>
            <a:pPr marL="0" indent="0">
              <a:buNone/>
            </a:pPr>
            <a:endParaRPr lang="pl-PL" i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l-PL" b="1" i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Kierownik projektu badawczego: </a:t>
            </a:r>
          </a:p>
          <a:p>
            <a:pPr marL="0" indent="0">
              <a:buNone/>
            </a:pPr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Dr Adam Polko </a:t>
            </a:r>
            <a:r>
              <a:rPr lang="pl-PL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pl-PL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l-PL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Zespół projektu badawczego: </a:t>
            </a:r>
          </a:p>
          <a:p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Dr hab. Małgorzata </a:t>
            </a:r>
            <a:r>
              <a:rPr lang="pl-PL" b="1" dirty="0" err="1">
                <a:solidFill>
                  <a:schemeClr val="accent1">
                    <a:lumMod val="75000"/>
                  </a:schemeClr>
                </a:solidFill>
              </a:rPr>
              <a:t>Czornik</a:t>
            </a:r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, prof. UE</a:t>
            </a:r>
          </a:p>
          <a:p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Dr Piotr Gibas</a:t>
            </a:r>
          </a:p>
          <a:p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Dr Artur </a:t>
            </a:r>
            <a:r>
              <a:rPr lang="pl-PL" b="1" dirty="0" smtClean="0">
                <a:solidFill>
                  <a:schemeClr val="accent1">
                    <a:lumMod val="75000"/>
                  </a:schemeClr>
                </a:solidFill>
              </a:rPr>
              <a:t>Ochojski</a:t>
            </a:r>
            <a:endParaRPr lang="pl-PL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2" descr="https://www.ncn.gov.pl/sites/default/files/obrazki/logo/logo-poziom-e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534" y="4864885"/>
            <a:ext cx="6223480" cy="54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316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1170432"/>
            <a:ext cx="10515600" cy="764096"/>
          </a:xfrm>
        </p:spPr>
        <p:txBody>
          <a:bodyPr>
            <a:normAutofit/>
          </a:bodyPr>
          <a:lstStyle/>
          <a:p>
            <a:r>
              <a:rPr lang="pl-PL" sz="3600" b="1" dirty="0" smtClean="0">
                <a:solidFill>
                  <a:schemeClr val="accent1">
                    <a:lumMod val="75000"/>
                  </a:schemeClr>
                </a:solidFill>
              </a:rPr>
              <a:t>Plan wystąpienia</a:t>
            </a:r>
            <a:endParaRPr lang="pl-PL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2121407"/>
            <a:ext cx="10515600" cy="4055555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pl-PL" b="1" dirty="0" smtClean="0"/>
              <a:t>Pytania i inspiracje badawcze w kontekście współczesnych wyzwań gospodarowania gruntami w miastach </a:t>
            </a:r>
          </a:p>
          <a:p>
            <a:pPr marL="514350" indent="-514350">
              <a:buFont typeface="+mj-lt"/>
              <a:buAutoNum type="arabicPeriod"/>
            </a:pPr>
            <a:endParaRPr lang="pl-PL" b="1" dirty="0" smtClean="0"/>
          </a:p>
          <a:p>
            <a:pPr marL="514350" indent="-514350">
              <a:buFont typeface="+mj-lt"/>
              <a:buAutoNum type="arabicPeriod"/>
            </a:pPr>
            <a:r>
              <a:rPr lang="pl-PL" b="1" dirty="0" smtClean="0"/>
              <a:t>Czy grunty w mieście mogą być dobrem wspólnym (</a:t>
            </a:r>
            <a:r>
              <a:rPr lang="pl-PL" b="1" dirty="0" err="1" smtClean="0"/>
              <a:t>commons</a:t>
            </a:r>
            <a:r>
              <a:rPr lang="pl-PL" b="1" dirty="0" smtClean="0"/>
              <a:t>)?</a:t>
            </a:r>
          </a:p>
          <a:p>
            <a:pPr marL="514350" indent="-514350">
              <a:buFont typeface="+mj-lt"/>
              <a:buAutoNum type="arabicPeriod"/>
            </a:pPr>
            <a:endParaRPr lang="pl-PL" b="1" dirty="0" smtClean="0"/>
          </a:p>
          <a:p>
            <a:pPr marL="514350" indent="-514350">
              <a:buFont typeface="+mj-lt"/>
              <a:buAutoNum type="arabicPeriod"/>
            </a:pPr>
            <a:r>
              <a:rPr lang="pl-PL" b="1" dirty="0" smtClean="0"/>
              <a:t>Czym jest </a:t>
            </a:r>
            <a:r>
              <a:rPr lang="pl-PL" b="1" dirty="0" err="1" smtClean="0"/>
              <a:t>Community</a:t>
            </a:r>
            <a:r>
              <a:rPr lang="pl-PL" b="1" dirty="0" smtClean="0"/>
              <a:t> Land Trust (CLT)?</a:t>
            </a:r>
          </a:p>
          <a:p>
            <a:pPr marL="514350" indent="-514350">
              <a:buFont typeface="+mj-lt"/>
              <a:buAutoNum type="arabicPeriod"/>
            </a:pPr>
            <a:endParaRPr lang="pl-PL" b="1" dirty="0" smtClean="0"/>
          </a:p>
          <a:p>
            <a:pPr marL="514350" indent="-514350">
              <a:buFont typeface="+mj-lt"/>
              <a:buAutoNum type="arabicPeriod"/>
            </a:pPr>
            <a:r>
              <a:rPr lang="pl-PL" b="1" dirty="0" smtClean="0"/>
              <a:t>Czy w polskich miastach jest miejsce dla rozwoju CLT? 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145221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1170432"/>
            <a:ext cx="10515600" cy="764096"/>
          </a:xfrm>
        </p:spPr>
        <p:txBody>
          <a:bodyPr>
            <a:noAutofit/>
          </a:bodyPr>
          <a:lstStyle/>
          <a:p>
            <a:r>
              <a:rPr lang="pl-PL" sz="3600" b="1" dirty="0">
                <a:solidFill>
                  <a:schemeClr val="accent1">
                    <a:lumMod val="75000"/>
                  </a:schemeClr>
                </a:solidFill>
              </a:rPr>
              <a:t>Pytania i inspiracje </a:t>
            </a:r>
            <a:r>
              <a:rPr lang="pl-PL" sz="3600" b="1" dirty="0" smtClean="0">
                <a:solidFill>
                  <a:schemeClr val="accent1">
                    <a:lumMod val="75000"/>
                  </a:schemeClr>
                </a:solidFill>
              </a:rPr>
              <a:t>badawcze</a:t>
            </a:r>
            <a:endParaRPr lang="pl-PL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2121407"/>
            <a:ext cx="10515600" cy="4055555"/>
          </a:xfrm>
        </p:spPr>
        <p:txBody>
          <a:bodyPr>
            <a:normAutofit fontScale="92500"/>
          </a:bodyPr>
          <a:lstStyle/>
          <a:p>
            <a:r>
              <a:rPr lang="pl-PL" b="1" dirty="0" smtClean="0"/>
              <a:t>Jak sprostać wyzwaniom gospodarowania nieruchomościami w mieście? (dostępność gruntów i mieszkań, wysokiej jakości przestrzenie publiczne, inkluzja społeczna, </a:t>
            </a:r>
            <a:r>
              <a:rPr lang="pl-PL" b="1" dirty="0" smtClean="0"/>
              <a:t>gentryfikacja, </a:t>
            </a:r>
            <a:r>
              <a:rPr lang="pl-PL" b="1" smtClean="0"/>
              <a:t>rozumienie wartości) </a:t>
            </a:r>
            <a:endParaRPr lang="pl-PL" b="1" dirty="0" smtClean="0"/>
          </a:p>
          <a:p>
            <a:endParaRPr lang="pl-PL" b="1" dirty="0" smtClean="0"/>
          </a:p>
          <a:p>
            <a:r>
              <a:rPr lang="pl-PL" b="1" dirty="0" smtClean="0"/>
              <a:t>Czy oprócz mechanizmu rynkowego oraz interwencjonizmu publicznego istnieją inne sposoby dysponowania i zarządzania gruntami w miastach?</a:t>
            </a:r>
          </a:p>
          <a:p>
            <a:endParaRPr lang="pl-PL" b="1" dirty="0" smtClean="0"/>
          </a:p>
          <a:p>
            <a:r>
              <a:rPr lang="pl-PL" b="1" dirty="0" smtClean="0"/>
              <a:t>Czy i pod jakimi warunkami grunty miejskie mogą być dobrem wspólnym (</a:t>
            </a:r>
            <a:r>
              <a:rPr lang="pl-PL" b="1" i="1" dirty="0" err="1" smtClean="0"/>
              <a:t>commons</a:t>
            </a:r>
            <a:r>
              <a:rPr lang="pl-PL" b="1" dirty="0" smtClean="0"/>
              <a:t>)?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252981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1170432"/>
            <a:ext cx="10515600" cy="764096"/>
          </a:xfrm>
        </p:spPr>
        <p:txBody>
          <a:bodyPr>
            <a:noAutofit/>
          </a:bodyPr>
          <a:lstStyle/>
          <a:p>
            <a:r>
              <a:rPr lang="pl-PL" sz="3600" b="1" dirty="0">
                <a:solidFill>
                  <a:schemeClr val="accent1">
                    <a:lumMod val="75000"/>
                  </a:schemeClr>
                </a:solidFill>
              </a:rPr>
              <a:t>Czy grunty w mieście mogą być dobrem </a:t>
            </a:r>
            <a:r>
              <a:rPr lang="pl-PL" sz="3600" b="1" dirty="0" smtClean="0">
                <a:solidFill>
                  <a:schemeClr val="accent1">
                    <a:lumMod val="75000"/>
                  </a:schemeClr>
                </a:solidFill>
              </a:rPr>
              <a:t>wspólnym?</a:t>
            </a:r>
            <a:endParaRPr lang="pl-PL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2121407"/>
            <a:ext cx="10515600" cy="4055555"/>
          </a:xfrm>
        </p:spPr>
        <p:txBody>
          <a:bodyPr/>
          <a:lstStyle/>
          <a:p>
            <a:pPr marL="0" indent="0">
              <a:buNone/>
            </a:pPr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Miejskie dobra wspólne (</a:t>
            </a:r>
            <a:r>
              <a:rPr lang="pl-PL" b="1" i="1" dirty="0" err="1">
                <a:solidFill>
                  <a:schemeClr val="accent1">
                    <a:lumMod val="75000"/>
                  </a:schemeClr>
                </a:solidFill>
              </a:rPr>
              <a:t>urban</a:t>
            </a:r>
            <a:r>
              <a:rPr lang="pl-PL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b="1" i="1" dirty="0" err="1">
                <a:solidFill>
                  <a:schemeClr val="accent1">
                    <a:lumMod val="75000"/>
                  </a:schemeClr>
                </a:solidFill>
              </a:rPr>
              <a:t>commons</a:t>
            </a:r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) </a:t>
            </a:r>
            <a:r>
              <a:rPr lang="pl-PL" b="1" dirty="0"/>
              <a:t>to </a:t>
            </a:r>
            <a:endParaRPr lang="pl-PL" b="1" dirty="0" smtClean="0"/>
          </a:p>
          <a:p>
            <a:pPr marL="0" indent="0">
              <a:buNone/>
            </a:pPr>
            <a:endParaRPr lang="pl-PL" b="1" dirty="0" smtClean="0"/>
          </a:p>
          <a:p>
            <a:pPr marL="0" indent="0">
              <a:buNone/>
            </a:pPr>
            <a:r>
              <a:rPr lang="pl-PL" b="1" dirty="0" smtClean="0">
                <a:solidFill>
                  <a:schemeClr val="accent1">
                    <a:lumMod val="75000"/>
                  </a:schemeClr>
                </a:solidFill>
              </a:rPr>
              <a:t>współdzielone </a:t>
            </a:r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zasoby miejskie </a:t>
            </a:r>
            <a:r>
              <a:rPr lang="pl-PL" b="1" dirty="0"/>
              <a:t>w przypadku których wspólnoty miejskie w sposób świadomy poprzez proces </a:t>
            </a:r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uwspólniania (</a:t>
            </a:r>
            <a:r>
              <a:rPr lang="pl-PL" b="1" i="1" dirty="0" err="1">
                <a:solidFill>
                  <a:schemeClr val="accent1">
                    <a:lumMod val="75000"/>
                  </a:schemeClr>
                </a:solidFill>
              </a:rPr>
              <a:t>commoning</a:t>
            </a:r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)</a:t>
            </a:r>
            <a:r>
              <a:rPr lang="pl-PL" b="1" dirty="0"/>
              <a:t> kolektywnie wypracowują i stosują </a:t>
            </a:r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zestaw </a:t>
            </a:r>
            <a:r>
              <a:rPr lang="pl-PL" b="1" dirty="0" smtClean="0">
                <a:solidFill>
                  <a:schemeClr val="accent1">
                    <a:lumMod val="75000"/>
                  </a:schemeClr>
                </a:solidFill>
              </a:rPr>
              <a:t>norm i zasad</a:t>
            </a:r>
            <a:r>
              <a:rPr lang="pl-PL" b="1" dirty="0" smtClean="0"/>
              <a:t> </a:t>
            </a:r>
            <a:r>
              <a:rPr lang="pl-PL" b="1" dirty="0"/>
              <a:t>(tzw. protokół społeczny) służących stabilnemu, sprawiedliwemu, uczciwemu </a:t>
            </a:r>
            <a:r>
              <a:rPr lang="pl-PL" b="1" dirty="0" smtClean="0"/>
              <a:t>ich współtworzeniu i współużytkowaniu dla </a:t>
            </a:r>
            <a:r>
              <a:rPr lang="pl-PL" b="1" dirty="0"/>
              <a:t>wspólnych korzyści członków </a:t>
            </a:r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wspólnoty miejskiej</a:t>
            </a:r>
            <a:r>
              <a:rPr lang="pl-PL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7238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2018_Paris\DSC013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072" y="749256"/>
            <a:ext cx="8592220" cy="570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461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578" y="416664"/>
            <a:ext cx="8556769" cy="5685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303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>
                <a:solidFill>
                  <a:srgbClr val="0070C0"/>
                </a:solidFill>
              </a:rPr>
              <a:t>Czym </a:t>
            </a:r>
            <a:r>
              <a:rPr lang="pl-PL" sz="3600" b="1" dirty="0" smtClean="0">
                <a:solidFill>
                  <a:srgbClr val="0070C0"/>
                </a:solidFill>
              </a:rPr>
              <a:t>są </a:t>
            </a:r>
            <a:r>
              <a:rPr lang="pl-PL" sz="3600" b="1" dirty="0" err="1">
                <a:solidFill>
                  <a:srgbClr val="0070C0"/>
                </a:solidFill>
              </a:rPr>
              <a:t>Community</a:t>
            </a:r>
            <a:r>
              <a:rPr lang="pl-PL" sz="3600" b="1" dirty="0">
                <a:solidFill>
                  <a:srgbClr val="0070C0"/>
                </a:solidFill>
              </a:rPr>
              <a:t> Land Trust (CLT</a:t>
            </a:r>
            <a:r>
              <a:rPr lang="pl-PL" sz="3600" b="1" dirty="0" smtClean="0">
                <a:solidFill>
                  <a:srgbClr val="0070C0"/>
                </a:solidFill>
              </a:rPr>
              <a:t>)?</a:t>
            </a:r>
            <a:endParaRPr lang="pl-PL" sz="3600" dirty="0">
              <a:solidFill>
                <a:srgbClr val="0070C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dirty="0" smtClean="0"/>
              <a:t>demokratyczne organizacje non-profit prowadzone przez zwykłych ludzi, która posiadają i rozwijają grunty z korzyścią dla </a:t>
            </a:r>
            <a:r>
              <a:rPr lang="pl-PL" b="1" dirty="0" smtClean="0">
                <a:solidFill>
                  <a:schemeClr val="accent1">
                    <a:lumMod val="75000"/>
                  </a:schemeClr>
                </a:solidFill>
              </a:rPr>
              <a:t>wspólnot miejskich (</a:t>
            </a:r>
            <a:r>
              <a:rPr lang="pl-PL" b="1" i="1" dirty="0" err="1" smtClean="0">
                <a:solidFill>
                  <a:schemeClr val="accent1">
                    <a:lumMod val="75000"/>
                  </a:schemeClr>
                </a:solidFill>
              </a:rPr>
              <a:t>community</a:t>
            </a:r>
            <a:r>
              <a:rPr lang="pl-PL" b="1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r>
              <a:rPr lang="pl-PL" b="1" dirty="0" smtClean="0"/>
              <a:t>mechanizm prawny, w ramach którego ziemię będąca we władaniu CLT wycofuje się z obrotu na rynku nieruchomości w celu zarządzania w demokratyczny sposób przez interesariuszy (dzierżawców ziemi w CLT, przedstawicieli lokalnej społeczności, podmiotów reprezentujących interes publiczny) </a:t>
            </a:r>
          </a:p>
          <a:p>
            <a:r>
              <a:rPr lang="pl-PL" b="1" dirty="0" smtClean="0"/>
              <a:t>długoterminowe zarządzanie gruntami i znajdującymi się na nich aktywami tak, aby służyły lokalnej społeczności teraz i w przyszłości 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Konferencja WWGN, Kraków, 19-21.09.2021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6777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184</TotalTime>
  <Words>566</Words>
  <Application>Microsoft Office PowerPoint</Application>
  <PresentationFormat>Niestandardowy</PresentationFormat>
  <Paragraphs>64</Paragraphs>
  <Slides>14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2</vt:i4>
      </vt:variant>
      <vt:variant>
        <vt:lpstr>Tytuły slajdów</vt:lpstr>
      </vt:variant>
      <vt:variant>
        <vt:i4>14</vt:i4>
      </vt:variant>
    </vt:vector>
  </HeadingPairs>
  <TitlesOfParts>
    <vt:vector size="16" baseType="lpstr">
      <vt:lpstr>Motyw pakietu Office</vt:lpstr>
      <vt:lpstr>Projekt niestandardowy</vt:lpstr>
      <vt:lpstr>Prezentacja programu PowerPoint</vt:lpstr>
      <vt:lpstr>COMMUNITY LAND TRUST -  NARZĘDZIE GOSPODAROWANIA  MIEJSKIMI GRUNTAMI JAKO DOBREM WSPÓLNYM </vt:lpstr>
      <vt:lpstr>Prezentacja programu PowerPoint</vt:lpstr>
      <vt:lpstr>Plan wystąpienia</vt:lpstr>
      <vt:lpstr>Pytania i inspiracje badawcze</vt:lpstr>
      <vt:lpstr>Czy grunty w mieście mogą być dobrem wspólnym?</vt:lpstr>
      <vt:lpstr>Prezentacja programu PowerPoint</vt:lpstr>
      <vt:lpstr>Prezentacja programu PowerPoint</vt:lpstr>
      <vt:lpstr>Czym są Community Land Trust (CLT)?</vt:lpstr>
      <vt:lpstr>Jakie są cele Community Land Trust (CLT)?</vt:lpstr>
      <vt:lpstr>Model CLT</vt:lpstr>
      <vt:lpstr>Prezentacja programu PowerPoint</vt:lpstr>
      <vt:lpstr>Czy w polskich miastach jest miejsce dla rozwoju CLT? 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user</dc:creator>
  <cp:lastModifiedBy>user</cp:lastModifiedBy>
  <cp:revision>23</cp:revision>
  <dcterms:created xsi:type="dcterms:W3CDTF">2021-09-09T08:32:53Z</dcterms:created>
  <dcterms:modified xsi:type="dcterms:W3CDTF">2021-09-21T11:09:51Z</dcterms:modified>
</cp:coreProperties>
</file>