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9" r:id="rId3"/>
    <p:sldId id="261" r:id="rId4"/>
    <p:sldId id="263" r:id="rId5"/>
    <p:sldId id="266" r:id="rId6"/>
    <p:sldId id="270" r:id="rId7"/>
    <p:sldId id="265" r:id="rId8"/>
    <p:sldId id="264" r:id="rId9"/>
    <p:sldId id="267" r:id="rId10"/>
    <p:sldId id="268" r:id="rId11"/>
    <p:sldId id="269" r:id="rId12"/>
    <p:sldId id="262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DA7CC-AF18-4C32-BB44-3E2D61F18F5B}" type="datetimeFigureOut">
              <a:rPr lang="pl-PL" smtClean="0"/>
              <a:pPr/>
              <a:t>18.09.2021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Konferencja WWGN 2021, 19-21 września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BC2C-9C8A-484C-8F6C-8FE7822822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1509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A8E4-5D32-498A-9D05-1919E70D6A81}" type="datetimeFigureOut">
              <a:rPr lang="pl-PL" smtClean="0"/>
              <a:pPr/>
              <a:t>18.09.2021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Konferencja WWGN 2021, 19-21 września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7C4D5-2FD5-45BC-B23C-84FFA9DBF8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1726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5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79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46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10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22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65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76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82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618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13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1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168438" y="6396853"/>
            <a:ext cx="5233853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pl-PL"/>
              <a:t>Konferencja WWGN, Kraków, 19-21.09.2021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38200" y="6396853"/>
            <a:ext cx="2743200" cy="365125"/>
          </a:xfrm>
        </p:spPr>
        <p:txBody>
          <a:bodyPr/>
          <a:lstStyle/>
          <a:p>
            <a:r>
              <a:rPr lang="pl-PL" dirty="0"/>
              <a:t>Imię nazwisko prelegenta/ki </a:t>
            </a:r>
          </a:p>
        </p:txBody>
      </p:sp>
    </p:spTree>
    <p:extLst>
      <p:ext uri="{BB962C8B-B14F-4D97-AF65-F5344CB8AC3E}">
        <p14:creationId xmlns:p14="http://schemas.microsoft.com/office/powerpoint/2010/main" val="3202589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764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890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44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16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36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07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66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3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20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73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11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dirty="0"/>
              <a:t>W</a:t>
            </a:r>
            <a:r>
              <a:rPr lang="pl-PL" sz="2800" dirty="0"/>
              <a:t> polskich warunkach zależność między występowaniem negatywnych zjawisk społecznych na obszarze rewitalizacji a odpływem ludności z tych obszarów jest obserwowana i jest istotna statystycznie. Wynika jednak z uwarunkowań prawnych, a nie autonomicznych decyzji gmin. Gminy nie mogą określić samodzielnie, która sfera przyczynia się w największym stopniu do degradacji wybranego obszaru, ponieważ narzucona została jako podstawowa sfera społeczna. </a:t>
            </a:r>
          </a:p>
          <a:p>
            <a:pPr marL="0" indent="0" algn="just">
              <a:buNone/>
            </a:pPr>
            <a:r>
              <a:rPr lang="pl-PL" dirty="0"/>
              <a:t>Pierwszym krokiem w kierunku poszukiwania związku między </a:t>
            </a:r>
            <a:r>
              <a:rPr lang="pl-PL" dirty="0" err="1"/>
              <a:t>flight</a:t>
            </a:r>
            <a:r>
              <a:rPr lang="pl-PL" dirty="0"/>
              <a:t> from blight i tendencjami </a:t>
            </a:r>
            <a:r>
              <a:rPr lang="pl-PL" dirty="0" err="1"/>
              <a:t>suburbanizacyjnymi</a:t>
            </a:r>
            <a:r>
              <a:rPr lang="pl-PL" dirty="0"/>
              <a:t> w Polsce są wyniki analizy dwóch ostatnich hipotez. W gminach miejskich spadek liczby mieszkańców obszaru zdegradowanego i obszaru rewitalizacji jest obserwowany. Jednoznaczne powiązanie tych wstępnych wyników (dla 2018 i 2019 r.) z tendencjami </a:t>
            </a:r>
            <a:r>
              <a:rPr lang="pl-PL" dirty="0" err="1"/>
              <a:t>suburbanizacyjnymi</a:t>
            </a:r>
            <a:r>
              <a:rPr lang="pl-PL" dirty="0"/>
              <a:t> wymaga dodatkowych badań.</a:t>
            </a:r>
          </a:p>
          <a:p>
            <a:pPr marL="0" indent="0" algn="just">
              <a:buNone/>
            </a:pPr>
            <a:r>
              <a:rPr lang="pl-PL" dirty="0"/>
              <a:t>Niezbędne jest pozyskanie w poszczególnych gminach danych o przemieszczeniach z obszaru zdegradowanego i obszaru rewitalizacji na tereny podmiejskie w tych gminach lub u ich bezpośrednich sąsiadów.</a:t>
            </a:r>
          </a:p>
        </p:txBody>
      </p:sp>
    </p:spTree>
    <p:extLst>
      <p:ext uri="{BB962C8B-B14F-4D97-AF65-F5344CB8AC3E}">
        <p14:creationId xmlns:p14="http://schemas.microsoft.com/office/powerpoint/2010/main" val="403546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Rewitalizacja jako narzędzie ograniczania ucieczki na przedmieścia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dr Aleksandra Jadach-Sepioło</a:t>
            </a:r>
          </a:p>
          <a:p>
            <a:r>
              <a:rPr lang="pl-PL" b="1" dirty="0"/>
              <a:t>Szkoła Główna Handlowa w Warszawie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/>
              <a:t>Skala rewitalizacji w Polsce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5450840" cy="405555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400" dirty="0"/>
              <a:t>W pracy wykorzystano dane zebrane przez Główny Urząd Statystyczny w gminach za lata 2018-2019. </a:t>
            </a:r>
          </a:p>
          <a:p>
            <a:pPr marL="0" indent="0" algn="just">
              <a:buNone/>
            </a:pPr>
            <a:r>
              <a:rPr lang="pl-PL" sz="2400" dirty="0"/>
              <a:t>Zgodnie z raportem GUS obszar zdegradowany w 2019 r. wskazało 1 526 gmin, z tego program rewitalizacji miało 1 514 gmin. Było to o 15 gmin więcej w porównaniu do 2018 r. </a:t>
            </a:r>
          </a:p>
          <a:p>
            <a:pPr marL="0" indent="0" algn="just">
              <a:buNone/>
            </a:pPr>
            <a:r>
              <a:rPr lang="pl-PL" sz="2400" dirty="0"/>
              <a:t>Zarówno w 2019 r. jak i w 2018 r., około 47% gmin, które podały informacje o wyznaczeniu obszaru zdegradowanego były gminami wiejskimi.</a:t>
            </a:r>
          </a:p>
        </p:txBody>
      </p:sp>
      <p:pic>
        <p:nvPicPr>
          <p:cNvPr id="4" name="Obraz 3" descr="Kartodiagram: Udział obszarów miejskich i wiejskich w obszarach rewitalizacji w ujęciu regionalnym.">
            <a:extLst>
              <a:ext uri="{FF2B5EF4-FFF2-40B4-BE49-F238E27FC236}">
                <a16:creationId xmlns:a16="http://schemas.microsoft.com/office/drawing/2014/main" id="{709BDA2E-E28F-4B01-BF6F-9417F61B2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35" y="1734965"/>
            <a:ext cx="4746171" cy="426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6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/>
              <a:t>Zmiany liczby mieszkańców a rewitalizacja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/>
          <a:lstStyle/>
          <a:p>
            <a:pPr marL="0" indent="0" algn="just">
              <a:buNone/>
            </a:pPr>
            <a:r>
              <a:rPr lang="pl-PL" sz="2800" dirty="0"/>
              <a:t>W 2019 r. w 1 439 gminach, gdzie wyznaczono obszar zdegradowany w momencie jego ustanowienia mieszkało 8 955,5 tys. osób. </a:t>
            </a:r>
          </a:p>
          <a:p>
            <a:pPr marL="0" indent="0" algn="just">
              <a:buNone/>
            </a:pPr>
            <a:r>
              <a:rPr lang="pl-PL" sz="2800" dirty="0"/>
              <a:t>W porównaniu do 2018 r. liczba ta wzrosła o 27,6 tys. osób. </a:t>
            </a:r>
          </a:p>
          <a:p>
            <a:pPr marL="0" indent="0" algn="just">
              <a:buNone/>
            </a:pPr>
            <a:r>
              <a:rPr lang="pl-PL" sz="2800" dirty="0"/>
              <a:t>Przeciętnie obszar zdegradowany  zamieszkiwało w 2019 r. 6 223 osób, a w 2018 r. – 6 323 osoby. </a:t>
            </a:r>
          </a:p>
          <a:p>
            <a:pPr marL="0" indent="0" algn="just">
              <a:buNone/>
            </a:pPr>
            <a:r>
              <a:rPr lang="pl-PL" sz="2800" dirty="0"/>
              <a:t>Liczbę mieszkańców obszarów rewitalizacji udało się ustalić dla 1500 gmin w Polsce i wynosiła ona w 2018 r. 5 968,1 tys. osób, co oznacza spadek w stosunku do 2018 r. o 1,4% (83,5 tys. osób)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221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>
            <a:normAutofit fontScale="90000"/>
          </a:bodyPr>
          <a:lstStyle/>
          <a:p>
            <a:r>
              <a:rPr lang="pl-PL" dirty="0"/>
              <a:t>Wyjaśnienia przemieszczeń ludności z obszarów zdegradowanych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85794"/>
            <a:ext cx="4719320" cy="4055555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F</a:t>
            </a:r>
            <a:r>
              <a:rPr lang="pl-PL" sz="2800" dirty="0"/>
              <a:t>light from blight oznacza skłonność gospodarstw domowych do ucieczki przed negatywnymi skutkami degradacji centrum, w szczególności przestępczością, ubóstwem i złymi warunkami mieszkaniowymi.</a:t>
            </a:r>
            <a:endParaRPr lang="pl-PL" dirty="0"/>
          </a:p>
        </p:txBody>
      </p:sp>
      <p:pic>
        <p:nvPicPr>
          <p:cNvPr id="3074" name="Picture 2" descr="Ulica Cyganka we Włocławku - Kujawsko-Pomorska Trasa Filmowa">
            <a:extLst>
              <a:ext uri="{FF2B5EF4-FFF2-40B4-BE49-F238E27FC236}">
                <a16:creationId xmlns:a16="http://schemas.microsoft.com/office/drawing/2014/main" id="{5CC244C1-192A-4D4F-849F-058DF4106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73" y="2383154"/>
            <a:ext cx="4719320" cy="353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9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/>
              <a:t>Hipotezy badawcze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arenR"/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Silne natężenie negatywnych zjawisk społecznych wpływa na większy odpływ ludności z obszaru zdegradowanego (</a:t>
            </a:r>
            <a:r>
              <a:rPr lang="pl-P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flight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from blight) niż innych negatywnych zjawisk.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Odpływ ludności z obszarów zdegradowanych w gminach miejskich jest wyższy niż w gminach miejsko-wiejskich i wiejskich.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Odpływ ludności z obszarów rewitalizacji w gminach miejskich jest wyższy niż w gminach miejsko-wiejskich i wiejskich.</a:t>
            </a:r>
          </a:p>
        </p:txBody>
      </p:sp>
    </p:spTree>
    <p:extLst>
      <p:ext uri="{BB962C8B-B14F-4D97-AF65-F5344CB8AC3E}">
        <p14:creationId xmlns:p14="http://schemas.microsoft.com/office/powerpoint/2010/main" val="252981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/>
              <a:t>Hipoteza 1 – wyniki badania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5024120" cy="45740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Analizę zależności pomiędzy natężeniem negatywnych zjawisk w sferze społecznej i w innych sferach a skalą odpływu ludności z obszarów zdegradowanych przeprowadzono dla wszystkich analizowanych gmin (n=1439).</a:t>
            </a:r>
          </a:p>
          <a:p>
            <a:pPr marL="0" indent="0">
              <a:buNone/>
            </a:pPr>
            <a:r>
              <a:rPr lang="pl-PL" dirty="0"/>
              <a:t>Korelacja między negatywnymi zjawiskami społecznymi a odpływem ludności z obszaru zdegradowana jest najsilniejsza.</a:t>
            </a:r>
          </a:p>
          <a:p>
            <a:pPr marL="0" indent="0">
              <a:buNone/>
            </a:pPr>
            <a:r>
              <a:rPr lang="pl-PL" dirty="0"/>
              <a:t>Pozorne potwierdzenie hipotezy.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A92D56A-A8E2-4C50-A6B0-592D47495BE5}"/>
              </a:ext>
            </a:extLst>
          </p:cNvPr>
          <p:cNvSpPr txBox="1"/>
          <p:nvPr/>
        </p:nvSpPr>
        <p:spPr>
          <a:xfrm>
            <a:off x="5857240" y="212140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Wartości współczynników korelacji R - </a:t>
            </a:r>
            <a:r>
              <a:rPr lang="pl-PL" sz="1800" b="1" dirty="0" err="1">
                <a:effectLst/>
                <a:ea typeface="Times New Roman" panose="02020603050405020304" pitchFamily="18" charset="0"/>
              </a:rPr>
              <a:t>Spearmana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 pomiędzy siłą oddziaływania negatywnych zjawisk społecznych i negatywnymi zjawiskami w pozostałych sferach a odpływem ludności z obszaru zdegradowanego</a:t>
            </a:r>
            <a:endParaRPr lang="pl-PL" sz="18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6ACEEE1-30E8-407A-BB18-8B6F3ABDF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39407"/>
              </p:ext>
            </p:extLst>
          </p:nvPr>
        </p:nvGraphicFramePr>
        <p:xfrm>
          <a:off x="5857240" y="3321736"/>
          <a:ext cx="6096000" cy="28321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22821">
                  <a:extLst>
                    <a:ext uri="{9D8B030D-6E8A-4147-A177-3AD203B41FA5}">
                      <a16:colId xmlns:a16="http://schemas.microsoft.com/office/drawing/2014/main" val="1555913966"/>
                    </a:ext>
                  </a:extLst>
                </a:gridCol>
                <a:gridCol w="1224393">
                  <a:extLst>
                    <a:ext uri="{9D8B030D-6E8A-4147-A177-3AD203B41FA5}">
                      <a16:colId xmlns:a16="http://schemas.microsoft.com/office/drawing/2014/main" val="1888653020"/>
                    </a:ext>
                  </a:extLst>
                </a:gridCol>
                <a:gridCol w="1224393">
                  <a:extLst>
                    <a:ext uri="{9D8B030D-6E8A-4147-A177-3AD203B41FA5}">
                      <a16:colId xmlns:a16="http://schemas.microsoft.com/office/drawing/2014/main" val="2522448593"/>
                    </a:ext>
                  </a:extLst>
                </a:gridCol>
                <a:gridCol w="1224393">
                  <a:extLst>
                    <a:ext uri="{9D8B030D-6E8A-4147-A177-3AD203B41FA5}">
                      <a16:colId xmlns:a16="http://schemas.microsoft.com/office/drawing/2014/main" val="3587941130"/>
                    </a:ext>
                  </a:extLst>
                </a:gridCol>
              </a:tblGrid>
              <a:tr h="267266"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Zmienna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Miara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853490"/>
                  </a:ext>
                </a:extLst>
              </a:tr>
              <a:tr h="2672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R</a:t>
                      </a:r>
                      <a:r>
                        <a:rPr lang="pl-PL" sz="1400" baseline="-25000">
                          <a:effectLst/>
                        </a:rPr>
                        <a:t>s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t</a:t>
                      </a:r>
                      <a:r>
                        <a:rPr lang="pl-PL" sz="1400" baseline="-25000">
                          <a:effectLst/>
                        </a:rPr>
                        <a:t>(N-2)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p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256099"/>
                  </a:ext>
                </a:extLst>
              </a:tr>
              <a:tr h="267266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Negatywne zjawiska społeczne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effectLst/>
                        </a:rPr>
                        <a:t>0,521*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</a:rPr>
                        <a:t>3,978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</a:rPr>
                        <a:t>0,001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0919760"/>
                  </a:ext>
                </a:extLst>
              </a:tr>
              <a:tr h="534533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Negatywne zjawiska gospodarcze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effectLst/>
                        </a:rPr>
                        <a:t>0,278*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effectLst/>
                        </a:rPr>
                        <a:t>4,298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</a:rPr>
                        <a:t>0,001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284067"/>
                  </a:ext>
                </a:extLst>
              </a:tr>
              <a:tr h="534533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Negatywne zjawiska środowiskowe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</a:rPr>
                        <a:t>0,117*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effectLst/>
                        </a:rPr>
                        <a:t>8,187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</a:rPr>
                        <a:t>0,000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8947359"/>
                  </a:ext>
                </a:extLst>
              </a:tr>
              <a:tr h="534533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Negatywne zjawiska przestrzenno-funkcjonalne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</a:rPr>
                        <a:t>0,312*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effectLst/>
                        </a:rPr>
                        <a:t>5,232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effectLst/>
                        </a:rPr>
                        <a:t>0,000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263200"/>
                  </a:ext>
                </a:extLst>
              </a:tr>
              <a:tr h="267266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Negatywne zjawiska techniczne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</a:rPr>
                        <a:t>0,283*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</a:rPr>
                        <a:t>4,796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effectLst/>
                        </a:rPr>
                        <a:t>0,000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80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38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/>
              <a:t>Hipoteza 2 – wyniki badania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5024120" cy="405555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W gminach miejskich spadek liczby mieszkańców obszaru zdegradowanego jest wyraźnie obserwowany. Występuje istotna statystycznie korelacja (</a:t>
            </a:r>
            <a:r>
              <a:rPr lang="pl-PL" dirty="0" err="1"/>
              <a:t>Rs</a:t>
            </a:r>
            <a:r>
              <a:rPr lang="pl-PL" dirty="0"/>
              <a:t> = 0,328; p &lt;0,001). W gminach miejsko-wiejskich nie obserwuje się zależności, natomiast w gminach wiejskich występuje ujemna, istotna statystycznie korelacja (</a:t>
            </a:r>
            <a:r>
              <a:rPr lang="pl-PL" dirty="0" err="1"/>
              <a:t>Rs</a:t>
            </a:r>
            <a:r>
              <a:rPr lang="pl-PL" dirty="0"/>
              <a:t> = -0,187; p &lt;0,001). </a:t>
            </a:r>
          </a:p>
          <a:p>
            <a:pPr marL="0" indent="0" algn="just">
              <a:buNone/>
            </a:pPr>
            <a:r>
              <a:rPr lang="pl-PL" dirty="0"/>
              <a:t>Druga hipoteza została częściowo potwierdzona.</a:t>
            </a:r>
            <a:endParaRPr lang="pl-PL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A92D56A-A8E2-4C50-A6B0-592D47495BE5}"/>
              </a:ext>
            </a:extLst>
          </p:cNvPr>
          <p:cNvSpPr txBox="1"/>
          <p:nvPr/>
        </p:nvSpPr>
        <p:spPr>
          <a:xfrm>
            <a:off x="5857240" y="212140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Wartości współczynników korelacji R - </a:t>
            </a:r>
            <a:r>
              <a:rPr lang="pl-PL" sz="1800" b="1" dirty="0" err="1">
                <a:effectLst/>
                <a:ea typeface="Times New Roman" panose="02020603050405020304" pitchFamily="18" charset="0"/>
              </a:rPr>
              <a:t>Spearmana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 pomiędzy typem gminy a spadkiem liczby mieszkańców obszaru zdegradowanego</a:t>
            </a:r>
            <a:endParaRPr lang="pl-PL" sz="18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12B9AF6-A184-4716-899B-F5829E1DF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48852"/>
              </p:ext>
            </p:extLst>
          </p:nvPr>
        </p:nvGraphicFramePr>
        <p:xfrm>
          <a:off x="5966142" y="3119640"/>
          <a:ext cx="5987099" cy="2417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79539">
                  <a:extLst>
                    <a:ext uri="{9D8B030D-6E8A-4147-A177-3AD203B41FA5}">
                      <a16:colId xmlns:a16="http://schemas.microsoft.com/office/drawing/2014/main" val="110326093"/>
                    </a:ext>
                  </a:extLst>
                </a:gridCol>
                <a:gridCol w="1202520">
                  <a:extLst>
                    <a:ext uri="{9D8B030D-6E8A-4147-A177-3AD203B41FA5}">
                      <a16:colId xmlns:a16="http://schemas.microsoft.com/office/drawing/2014/main" val="846697423"/>
                    </a:ext>
                  </a:extLst>
                </a:gridCol>
                <a:gridCol w="1202520">
                  <a:extLst>
                    <a:ext uri="{9D8B030D-6E8A-4147-A177-3AD203B41FA5}">
                      <a16:colId xmlns:a16="http://schemas.microsoft.com/office/drawing/2014/main" val="103071240"/>
                    </a:ext>
                  </a:extLst>
                </a:gridCol>
                <a:gridCol w="1202520">
                  <a:extLst>
                    <a:ext uri="{9D8B030D-6E8A-4147-A177-3AD203B41FA5}">
                      <a16:colId xmlns:a16="http://schemas.microsoft.com/office/drawing/2014/main" val="984084744"/>
                    </a:ext>
                  </a:extLst>
                </a:gridCol>
              </a:tblGrid>
              <a:tr h="483512"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Zmienna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Miara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99584"/>
                  </a:ext>
                </a:extLst>
              </a:tr>
              <a:tr h="4835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>
                          <a:effectLst/>
                        </a:rPr>
                        <a:t>R</a:t>
                      </a:r>
                      <a:r>
                        <a:rPr lang="pl-PL" sz="1400" baseline="-25000" dirty="0" err="1">
                          <a:effectLst/>
                        </a:rPr>
                        <a:t>s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t</a:t>
                      </a:r>
                      <a:r>
                        <a:rPr lang="pl-PL" sz="1400" baseline="-25000" dirty="0">
                          <a:effectLst/>
                        </a:rPr>
                        <a:t>(N-2)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p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9160985"/>
                  </a:ext>
                </a:extLst>
              </a:tr>
              <a:tr h="483512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Gmina miejska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effectLst/>
                        </a:rPr>
                        <a:t>0,328*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</a:rPr>
                        <a:t>3,978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effectLst/>
                        </a:rPr>
                        <a:t>0,000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776850"/>
                  </a:ext>
                </a:extLst>
              </a:tr>
              <a:tr h="483512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Gmina miejsko-wiejska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</a:rPr>
                        <a:t>0,011*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effectLst/>
                        </a:rPr>
                        <a:t>0,482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effectLst/>
                        </a:rPr>
                        <a:t>0,651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120843"/>
                  </a:ext>
                </a:extLst>
              </a:tr>
              <a:tr h="483512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Gmina wiejska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</a:rPr>
                        <a:t>-0,187*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</a:rPr>
                        <a:t>-4,800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effectLst/>
                        </a:rPr>
                        <a:t>0,000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72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07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/>
              <a:t>Hipoteza 3 – wyniki badania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5024120" cy="405555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W gminach miejskich spadek liczby mieszkańców obszaru rewitalizacji jest wyraźnie obserwowany. Występuje istotna statystycznie korelacja (</a:t>
            </a:r>
            <a:r>
              <a:rPr lang="pl-PL" dirty="0" err="1"/>
              <a:t>Rs</a:t>
            </a:r>
            <a:r>
              <a:rPr lang="pl-PL" dirty="0"/>
              <a:t> = 0,347; p &lt;0,001). W gminach miejsko-wiejskich nie obserwuje się zależności, natomiast w gminach wiejskich występuje ujemna, istotna statystycznie korelacja (</a:t>
            </a:r>
            <a:r>
              <a:rPr lang="pl-PL" dirty="0" err="1"/>
              <a:t>Rs</a:t>
            </a:r>
            <a:r>
              <a:rPr lang="pl-PL" dirty="0"/>
              <a:t> = -0,241; p &lt;0,001). </a:t>
            </a:r>
          </a:p>
          <a:p>
            <a:pPr marL="0" indent="0" algn="just">
              <a:buNone/>
            </a:pPr>
            <a:r>
              <a:rPr lang="pl-PL" dirty="0"/>
              <a:t>Trzecia hipoteza została częściowo potwierdzona.</a:t>
            </a:r>
            <a:endParaRPr lang="pl-PL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A92D56A-A8E2-4C50-A6B0-592D47495BE5}"/>
              </a:ext>
            </a:extLst>
          </p:cNvPr>
          <p:cNvSpPr txBox="1"/>
          <p:nvPr/>
        </p:nvSpPr>
        <p:spPr>
          <a:xfrm>
            <a:off x="5857240" y="212140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Wartości współczynników korelacji R - </a:t>
            </a:r>
            <a:r>
              <a:rPr lang="pl-PL" sz="1800" b="1" dirty="0" err="1">
                <a:effectLst/>
                <a:ea typeface="Times New Roman" panose="02020603050405020304" pitchFamily="18" charset="0"/>
              </a:rPr>
              <a:t>Spearmana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 pomiędzy typem gminy a spadkiem liczby mieszkańców obszaru rewitalizacji</a:t>
            </a:r>
            <a:endParaRPr lang="pl-PL" sz="18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12B9AF6-A184-4716-899B-F5829E1DF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04966"/>
              </p:ext>
            </p:extLst>
          </p:nvPr>
        </p:nvGraphicFramePr>
        <p:xfrm>
          <a:off x="5966142" y="3119640"/>
          <a:ext cx="5987099" cy="2417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79539">
                  <a:extLst>
                    <a:ext uri="{9D8B030D-6E8A-4147-A177-3AD203B41FA5}">
                      <a16:colId xmlns:a16="http://schemas.microsoft.com/office/drawing/2014/main" val="110326093"/>
                    </a:ext>
                  </a:extLst>
                </a:gridCol>
                <a:gridCol w="1202520">
                  <a:extLst>
                    <a:ext uri="{9D8B030D-6E8A-4147-A177-3AD203B41FA5}">
                      <a16:colId xmlns:a16="http://schemas.microsoft.com/office/drawing/2014/main" val="846697423"/>
                    </a:ext>
                  </a:extLst>
                </a:gridCol>
                <a:gridCol w="1202520">
                  <a:extLst>
                    <a:ext uri="{9D8B030D-6E8A-4147-A177-3AD203B41FA5}">
                      <a16:colId xmlns:a16="http://schemas.microsoft.com/office/drawing/2014/main" val="103071240"/>
                    </a:ext>
                  </a:extLst>
                </a:gridCol>
                <a:gridCol w="1202520">
                  <a:extLst>
                    <a:ext uri="{9D8B030D-6E8A-4147-A177-3AD203B41FA5}">
                      <a16:colId xmlns:a16="http://schemas.microsoft.com/office/drawing/2014/main" val="984084744"/>
                    </a:ext>
                  </a:extLst>
                </a:gridCol>
              </a:tblGrid>
              <a:tr h="483512"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Zmienna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Miara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99584"/>
                  </a:ext>
                </a:extLst>
              </a:tr>
              <a:tr h="4835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>
                          <a:effectLst/>
                        </a:rPr>
                        <a:t>R</a:t>
                      </a:r>
                      <a:r>
                        <a:rPr lang="pl-PL" sz="1400" baseline="-25000" dirty="0" err="1">
                          <a:effectLst/>
                        </a:rPr>
                        <a:t>s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</a:rPr>
                        <a:t>t</a:t>
                      </a:r>
                      <a:r>
                        <a:rPr lang="pl-PL" sz="1400" baseline="-25000" dirty="0">
                          <a:effectLst/>
                        </a:rPr>
                        <a:t>(N-2)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effectLst/>
                        </a:rPr>
                        <a:t>p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9160985"/>
                  </a:ext>
                </a:extLst>
              </a:tr>
              <a:tr h="483512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Gmina miejska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0,347*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4,234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776850"/>
                  </a:ext>
                </a:extLst>
              </a:tr>
              <a:tr h="483512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Gmina miejsko-wiejska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0,018*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0,237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0,870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120843"/>
                  </a:ext>
                </a:extLst>
              </a:tr>
              <a:tr h="483512">
                <a:tc>
                  <a:txBody>
                    <a:bodyPr/>
                    <a:lstStyle/>
                    <a:p>
                      <a:r>
                        <a:rPr lang="pl-PL" sz="1400">
                          <a:effectLst/>
                        </a:rPr>
                        <a:t>Gmina wiejska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-0,241*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-5,783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72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9771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776</Words>
  <Application>Microsoft Office PowerPoint</Application>
  <PresentationFormat>Panoramiczny</PresentationFormat>
  <Paragraphs>94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Rewitalizacja jako narzędzie ograniczania ucieczki na przedmieścia</vt:lpstr>
      <vt:lpstr>Skala rewitalizacji w Polsce</vt:lpstr>
      <vt:lpstr>Zmiany liczby mieszkańców a rewitalizacja</vt:lpstr>
      <vt:lpstr>Wyjaśnienia przemieszczeń ludności z obszarów zdegradowanych</vt:lpstr>
      <vt:lpstr>Hipotezy badawcze</vt:lpstr>
      <vt:lpstr>Hipoteza 1 – wyniki badania</vt:lpstr>
      <vt:lpstr>Hipoteza 2 – wyniki badania</vt:lpstr>
      <vt:lpstr>Hipoteza 3 – wyniki badania</vt:lpstr>
      <vt:lpstr>Podsumowanie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Aleksandra Jadach-Sepioło</cp:lastModifiedBy>
  <cp:revision>11</cp:revision>
  <dcterms:created xsi:type="dcterms:W3CDTF">2021-09-09T08:32:53Z</dcterms:created>
  <dcterms:modified xsi:type="dcterms:W3CDTF">2021-09-18T20:46:57Z</dcterms:modified>
</cp:coreProperties>
</file>