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handoutMasterIdLst>
    <p:handoutMasterId r:id="rId18"/>
  </p:handoutMasterIdLst>
  <p:sldIdLst>
    <p:sldId id="259" r:id="rId3"/>
    <p:sldId id="261" r:id="rId4"/>
    <p:sldId id="273" r:id="rId5"/>
    <p:sldId id="263" r:id="rId6"/>
    <p:sldId id="272" r:id="rId7"/>
    <p:sldId id="274" r:id="rId8"/>
    <p:sldId id="268" r:id="rId9"/>
    <p:sldId id="266" r:id="rId10"/>
    <p:sldId id="267" r:id="rId11"/>
    <p:sldId id="269" r:id="rId12"/>
    <p:sldId id="271" r:id="rId13"/>
    <p:sldId id="270" r:id="rId14"/>
    <p:sldId id="276" r:id="rId15"/>
    <p:sldId id="262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73404" autoAdjust="0"/>
  </p:normalViewPr>
  <p:slideViewPr>
    <p:cSldViewPr snapToGrid="0">
      <p:cViewPr varScale="1">
        <p:scale>
          <a:sx n="50" d="100"/>
          <a:sy n="50" d="100"/>
        </p:scale>
        <p:origin x="1284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161-499B-BA73-6AD63EA0C0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161-499B-BA73-6AD63EA0C0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161-499B-BA73-6AD63EA0C0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161-499B-BA73-6AD63EA0C0C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161-499B-BA73-6AD63EA0C0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'Rysunek 4'!$A$14:$A$18</c:f>
              <c:strCache>
                <c:ptCount val="5"/>
                <c:pt idx="0">
                  <c:v>Nie</c:v>
                </c:pt>
                <c:pt idx="1">
                  <c:v>Raczej nie</c:v>
                </c:pt>
                <c:pt idx="2">
                  <c:v>Ani tak, ani nie</c:v>
                </c:pt>
                <c:pt idx="3">
                  <c:v>Raczej tak</c:v>
                </c:pt>
                <c:pt idx="4">
                  <c:v>Tak</c:v>
                </c:pt>
              </c:strCache>
            </c:strRef>
          </c:cat>
          <c:val>
            <c:numRef>
              <c:f>'Rysunek 4'!$B$14:$B$18</c:f>
              <c:numCache>
                <c:formatCode>0%</c:formatCode>
                <c:ptCount val="5"/>
                <c:pt idx="0">
                  <c:v>2.2727272727272728E-2</c:v>
                </c:pt>
                <c:pt idx="1">
                  <c:v>4.0909090909090909E-2</c:v>
                </c:pt>
                <c:pt idx="2">
                  <c:v>0.12727272727272726</c:v>
                </c:pt>
                <c:pt idx="3">
                  <c:v>0.53181818181818186</c:v>
                </c:pt>
                <c:pt idx="4">
                  <c:v>0.27727272727272728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161-499B-BA73-6AD63EA0C0C0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12D-46A9-808F-5745C71674D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12D-46A9-808F-5745C71674D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12D-46A9-808F-5745C71674D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12D-46A9-808F-5745C71674D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12D-46A9-808F-5745C71674D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'Rysunek 2'!$B$17:$B$21</c:f>
              <c:strCache>
                <c:ptCount val="5"/>
                <c:pt idx="0">
                  <c:v>Ani tak, ani nie</c:v>
                </c:pt>
                <c:pt idx="1">
                  <c:v>Nie</c:v>
                </c:pt>
                <c:pt idx="2">
                  <c:v>Raczej nie</c:v>
                </c:pt>
                <c:pt idx="3">
                  <c:v>Raczej tak</c:v>
                </c:pt>
                <c:pt idx="4">
                  <c:v>Tak</c:v>
                </c:pt>
              </c:strCache>
            </c:strRef>
          </c:cat>
          <c:val>
            <c:numRef>
              <c:f>'Rysunek 2'!$C$17:$C$21</c:f>
              <c:numCache>
                <c:formatCode>0%</c:formatCode>
                <c:ptCount val="5"/>
                <c:pt idx="0">
                  <c:v>7.2727272727272724E-2</c:v>
                </c:pt>
                <c:pt idx="1">
                  <c:v>2.7272727272727271E-2</c:v>
                </c:pt>
                <c:pt idx="2">
                  <c:v>6.8181818181818177E-2</c:v>
                </c:pt>
                <c:pt idx="3">
                  <c:v>0.6454545454545455</c:v>
                </c:pt>
                <c:pt idx="4">
                  <c:v>0.18636363636363637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12D-46A9-808F-5745C71674D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'Rysunek 3'!$B$22</c:f>
              <c:strCache>
                <c:ptCount val="1"/>
                <c:pt idx="0">
                  <c:v>Ogółem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69-450A-8B82-EA10B6FA69F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69-450A-8B82-EA10B6FA69F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69-450A-8B82-EA10B6FA69F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69-450A-8B82-EA10B6FA69F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69-450A-8B82-EA10B6FA69F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'Rysunek 3'!$A$23:$A$27</c:f>
              <c:strCache>
                <c:ptCount val="5"/>
                <c:pt idx="0">
                  <c:v>Nie</c:v>
                </c:pt>
                <c:pt idx="1">
                  <c:v>Raczej nie</c:v>
                </c:pt>
                <c:pt idx="2">
                  <c:v>Ani tak, ani nie</c:v>
                </c:pt>
                <c:pt idx="3">
                  <c:v>Raczej tak</c:v>
                </c:pt>
                <c:pt idx="4">
                  <c:v>Tak</c:v>
                </c:pt>
              </c:strCache>
            </c:strRef>
          </c:cat>
          <c:val>
            <c:numRef>
              <c:f>'Rysunek 3'!$B$23:$B$27</c:f>
              <c:numCache>
                <c:formatCode>0%</c:formatCode>
                <c:ptCount val="5"/>
                <c:pt idx="0">
                  <c:v>1.3636363636363636E-2</c:v>
                </c:pt>
                <c:pt idx="1">
                  <c:v>6.8181818181818177E-2</c:v>
                </c:pt>
                <c:pt idx="2">
                  <c:v>0.1409090909090909</c:v>
                </c:pt>
                <c:pt idx="3">
                  <c:v>0.4</c:v>
                </c:pt>
                <c:pt idx="4">
                  <c:v>0.37727272727272726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C69-450A-8B82-EA10B6FA69F4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846-445D-BBA9-F300DA473AC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846-445D-BBA9-F300DA473AC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846-445D-BBA9-F300DA473AC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846-445D-BBA9-F300DA473AC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846-445D-BBA9-F300DA473A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'Rysunek 5'!$A$14:$A$18</c:f>
              <c:strCache>
                <c:ptCount val="5"/>
                <c:pt idx="0">
                  <c:v>Nie</c:v>
                </c:pt>
                <c:pt idx="1">
                  <c:v>Raczej nie</c:v>
                </c:pt>
                <c:pt idx="2">
                  <c:v>Ani tak, ani nie</c:v>
                </c:pt>
                <c:pt idx="3">
                  <c:v>Raczej tak</c:v>
                </c:pt>
                <c:pt idx="4">
                  <c:v>Tak</c:v>
                </c:pt>
              </c:strCache>
            </c:strRef>
          </c:cat>
          <c:val>
            <c:numRef>
              <c:f>'Rysunek 5'!$B$14:$B$18</c:f>
              <c:numCache>
                <c:formatCode>0%</c:formatCode>
                <c:ptCount val="5"/>
                <c:pt idx="0">
                  <c:v>2.7272727272727271E-2</c:v>
                </c:pt>
                <c:pt idx="1">
                  <c:v>6.363636363636363E-2</c:v>
                </c:pt>
                <c:pt idx="2">
                  <c:v>0.22727272727272727</c:v>
                </c:pt>
                <c:pt idx="3">
                  <c:v>0.40909090909090912</c:v>
                </c:pt>
                <c:pt idx="4">
                  <c:v>0.27272727272727271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846-445D-BBA9-F300DA473AC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E58-43D1-9F0F-5952C1D444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E58-43D1-9F0F-5952C1D444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E58-43D1-9F0F-5952C1D444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E58-43D1-9F0F-5952C1D4448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E58-43D1-9F0F-5952C1D444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'Rysunek 7'!$A$14:$A$18</c:f>
              <c:strCache>
                <c:ptCount val="5"/>
                <c:pt idx="0">
                  <c:v>Nie</c:v>
                </c:pt>
                <c:pt idx="1">
                  <c:v>Raczej nie</c:v>
                </c:pt>
                <c:pt idx="2">
                  <c:v>Ani tak, ani nie</c:v>
                </c:pt>
                <c:pt idx="3">
                  <c:v>Raczej tak</c:v>
                </c:pt>
                <c:pt idx="4">
                  <c:v>Tak</c:v>
                </c:pt>
              </c:strCache>
            </c:strRef>
          </c:cat>
          <c:val>
            <c:numRef>
              <c:f>'Rysunek 7'!$B$14:$B$18</c:f>
              <c:numCache>
                <c:formatCode>0%</c:formatCode>
                <c:ptCount val="5"/>
                <c:pt idx="0">
                  <c:v>0.22727272727272727</c:v>
                </c:pt>
                <c:pt idx="1">
                  <c:v>0.31363636363636366</c:v>
                </c:pt>
                <c:pt idx="2">
                  <c:v>0.28636363636363638</c:v>
                </c:pt>
                <c:pt idx="3">
                  <c:v>0.10909090909090909</c:v>
                </c:pt>
                <c:pt idx="4">
                  <c:v>6.363636363636363E-2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E58-43D1-9F0F-5952C1D4448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10-47DD-888C-DBE0B506FA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10-47DD-888C-DBE0B506FA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310-47DD-888C-DBE0B506FA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310-47DD-888C-DBE0B506FA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310-47DD-888C-DBE0B506FA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'Rysunek 6'!$A$12:$A$16</c:f>
              <c:strCache>
                <c:ptCount val="5"/>
                <c:pt idx="0">
                  <c:v>Nie</c:v>
                </c:pt>
                <c:pt idx="1">
                  <c:v>Raczej nie</c:v>
                </c:pt>
                <c:pt idx="2">
                  <c:v>Ani tak, ani nie</c:v>
                </c:pt>
                <c:pt idx="3">
                  <c:v>Raczej tak</c:v>
                </c:pt>
                <c:pt idx="4">
                  <c:v>Tak</c:v>
                </c:pt>
              </c:strCache>
            </c:strRef>
          </c:cat>
          <c:val>
            <c:numRef>
              <c:f>'Rysunek 6'!$B$12:$B$16</c:f>
              <c:numCache>
                <c:formatCode>0%</c:formatCode>
                <c:ptCount val="5"/>
                <c:pt idx="0">
                  <c:v>7.2727272727272724E-2</c:v>
                </c:pt>
                <c:pt idx="1">
                  <c:v>0.12272727272727273</c:v>
                </c:pt>
                <c:pt idx="2">
                  <c:v>0.19545454545454546</c:v>
                </c:pt>
                <c:pt idx="3">
                  <c:v>0.39090909090909093</c:v>
                </c:pt>
                <c:pt idx="4">
                  <c:v>0.21818181818181817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310-47DD-888C-DBE0B506FAB1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A2464-FBDF-44DA-BFD1-053C6ED47E15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8C04C1E8-EE15-4EED-84DE-EAF15C9C205B}">
      <dgm:prSet phldrT="[Tekst]"/>
      <dgm:spPr/>
      <dgm:t>
        <a:bodyPr/>
        <a:lstStyle/>
        <a:p>
          <a:r>
            <a:rPr lang="pl-PL" dirty="0"/>
            <a:t>OBSZARY PROPTECH</a:t>
          </a:r>
        </a:p>
      </dgm:t>
    </dgm:pt>
    <dgm:pt modelId="{156FF5AB-9F22-4D1C-B596-EC2884AFF2A3}" type="parTrans" cxnId="{9BDD2AF7-0DC2-40EC-B3DD-F65440716E19}">
      <dgm:prSet/>
      <dgm:spPr/>
      <dgm:t>
        <a:bodyPr/>
        <a:lstStyle/>
        <a:p>
          <a:endParaRPr lang="pl-PL"/>
        </a:p>
      </dgm:t>
    </dgm:pt>
    <dgm:pt modelId="{EF3F6802-C3D4-44E9-8A75-A86535FD0B70}" type="sibTrans" cxnId="{9BDD2AF7-0DC2-40EC-B3DD-F65440716E19}">
      <dgm:prSet/>
      <dgm:spPr/>
      <dgm:t>
        <a:bodyPr/>
        <a:lstStyle/>
        <a:p>
          <a:endParaRPr lang="pl-PL"/>
        </a:p>
      </dgm:t>
    </dgm:pt>
    <dgm:pt modelId="{5215CA45-B8E6-430C-88D9-902089933E5D}">
      <dgm:prSet phldrT="[Tekst]"/>
      <dgm:spPr/>
      <dgm:t>
        <a:bodyPr/>
        <a:lstStyle/>
        <a:p>
          <a:r>
            <a:rPr lang="pl-PL" b="1" dirty="0"/>
            <a:t>TECHNOLOGIA BUDOWLANA NIERUCHOMOŚCI</a:t>
          </a:r>
        </a:p>
        <a:p>
          <a:r>
            <a:rPr lang="pl-PL" dirty="0"/>
            <a:t> (materiały, druk 3D)</a:t>
          </a:r>
        </a:p>
      </dgm:t>
    </dgm:pt>
    <dgm:pt modelId="{05775D33-54F0-45B5-8F65-7D9B2D4E5991}" type="parTrans" cxnId="{10855A52-E934-4C73-9617-1633E5288F5E}">
      <dgm:prSet/>
      <dgm:spPr/>
      <dgm:t>
        <a:bodyPr/>
        <a:lstStyle/>
        <a:p>
          <a:endParaRPr lang="pl-PL"/>
        </a:p>
      </dgm:t>
    </dgm:pt>
    <dgm:pt modelId="{5101F425-243C-4736-B936-334EBB057D8D}" type="sibTrans" cxnId="{10855A52-E934-4C73-9617-1633E5288F5E}">
      <dgm:prSet/>
      <dgm:spPr/>
      <dgm:t>
        <a:bodyPr/>
        <a:lstStyle/>
        <a:p>
          <a:endParaRPr lang="pl-PL"/>
        </a:p>
      </dgm:t>
    </dgm:pt>
    <dgm:pt modelId="{85444F31-9FDC-4B47-BF61-B9F53190F3AC}">
      <dgm:prSet phldrT="[Tekst]"/>
      <dgm:spPr/>
      <dgm:t>
        <a:bodyPr/>
        <a:lstStyle/>
        <a:p>
          <a:r>
            <a:rPr lang="pl-PL" b="1" dirty="0"/>
            <a:t>PROCES INWESTYCYJNY, EKSPLOATACJA I DZIAŁALNOŚĆ DEWELOPERSKA</a:t>
          </a:r>
        </a:p>
        <a:p>
          <a:r>
            <a:rPr lang="pl-PL" dirty="0"/>
            <a:t>(oprogramowania, materiały, Internet rzeczy, drony)</a:t>
          </a:r>
        </a:p>
      </dgm:t>
    </dgm:pt>
    <dgm:pt modelId="{720CBBC6-3149-4B4D-8566-C1EBBDCB475A}" type="parTrans" cxnId="{760CCE19-774D-4479-920D-9AB64A863D8E}">
      <dgm:prSet/>
      <dgm:spPr/>
      <dgm:t>
        <a:bodyPr/>
        <a:lstStyle/>
        <a:p>
          <a:endParaRPr lang="pl-PL"/>
        </a:p>
      </dgm:t>
    </dgm:pt>
    <dgm:pt modelId="{7D9D6001-C2F5-446B-9F4C-28E9EB61EF15}" type="sibTrans" cxnId="{760CCE19-774D-4479-920D-9AB64A863D8E}">
      <dgm:prSet/>
      <dgm:spPr/>
      <dgm:t>
        <a:bodyPr/>
        <a:lstStyle/>
        <a:p>
          <a:endParaRPr lang="pl-PL"/>
        </a:p>
      </dgm:t>
    </dgm:pt>
    <dgm:pt modelId="{2D99DC56-9697-4E8B-A05F-81CF635A3CDD}">
      <dgm:prSet phldrT="[Tekst]"/>
      <dgm:spPr/>
      <dgm:t>
        <a:bodyPr/>
        <a:lstStyle/>
        <a:p>
          <a:r>
            <a:rPr lang="pl-PL" b="1" dirty="0"/>
            <a:t>OBRÓT NIERUCHOMOŚCIAMI I ZARZĄDZANIE </a:t>
          </a:r>
        </a:p>
        <a:p>
          <a:r>
            <a:rPr lang="pl-PL" dirty="0"/>
            <a:t>(oprogramowanie, Internet rzeczy, Big Data, sztuczna inteligencja, wirtualna rzeczywistość)</a:t>
          </a:r>
        </a:p>
      </dgm:t>
    </dgm:pt>
    <dgm:pt modelId="{A496E8D8-88CD-4000-9CCC-0EC5D12E49F8}" type="parTrans" cxnId="{73A33C23-95A2-4A17-92DB-4A52D08081C9}">
      <dgm:prSet/>
      <dgm:spPr/>
      <dgm:t>
        <a:bodyPr/>
        <a:lstStyle/>
        <a:p>
          <a:endParaRPr lang="pl-PL"/>
        </a:p>
      </dgm:t>
    </dgm:pt>
    <dgm:pt modelId="{A0E16B2C-6E78-4228-8DCD-2BC8AF2D8A72}" type="sibTrans" cxnId="{73A33C23-95A2-4A17-92DB-4A52D08081C9}">
      <dgm:prSet/>
      <dgm:spPr/>
      <dgm:t>
        <a:bodyPr/>
        <a:lstStyle/>
        <a:p>
          <a:endParaRPr lang="pl-PL"/>
        </a:p>
      </dgm:t>
    </dgm:pt>
    <dgm:pt modelId="{B7AF8917-0517-4C45-B7C3-A84DB6FA7FE5}">
      <dgm:prSet phldrT="[Tekst]"/>
      <dgm:spPr/>
      <dgm:t>
        <a:bodyPr/>
        <a:lstStyle/>
        <a:p>
          <a:r>
            <a:rPr lang="pl-PL" b="1" dirty="0"/>
            <a:t>POŚREDNIE/FINANSOWE INWESTOWANIE W NIERUCHOMOŚCI</a:t>
          </a:r>
        </a:p>
        <a:p>
          <a:r>
            <a:rPr lang="pl-PL" dirty="0"/>
            <a:t>(oprogramowania, Big Data, </a:t>
          </a:r>
          <a:r>
            <a:rPr lang="pl-PL" dirty="0" err="1"/>
            <a:t>Blockchain</a:t>
          </a:r>
          <a:r>
            <a:rPr lang="pl-PL" dirty="0"/>
            <a:t>, sztuczna inteligencja)</a:t>
          </a:r>
        </a:p>
      </dgm:t>
    </dgm:pt>
    <dgm:pt modelId="{6900C57F-E7EF-4B92-8117-49128FCE5B8E}" type="parTrans" cxnId="{A5213EE7-CB24-48E3-BA39-4A405DB1B747}">
      <dgm:prSet/>
      <dgm:spPr/>
      <dgm:t>
        <a:bodyPr/>
        <a:lstStyle/>
        <a:p>
          <a:endParaRPr lang="pl-PL"/>
        </a:p>
      </dgm:t>
    </dgm:pt>
    <dgm:pt modelId="{0A716209-2DC6-4618-B234-0464E1FD1D4C}" type="sibTrans" cxnId="{A5213EE7-CB24-48E3-BA39-4A405DB1B747}">
      <dgm:prSet/>
      <dgm:spPr/>
      <dgm:t>
        <a:bodyPr/>
        <a:lstStyle/>
        <a:p>
          <a:endParaRPr lang="pl-PL"/>
        </a:p>
      </dgm:t>
    </dgm:pt>
    <dgm:pt modelId="{E56D88E5-40AA-4F86-B991-621DB46EF631}" type="pres">
      <dgm:prSet presAssocID="{747A2464-FBDF-44DA-BFD1-053C6ED47E1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16117A-1228-4743-AE08-F158161FC37D}" type="pres">
      <dgm:prSet presAssocID="{747A2464-FBDF-44DA-BFD1-053C6ED47E15}" presName="matrix" presStyleCnt="0"/>
      <dgm:spPr/>
    </dgm:pt>
    <dgm:pt modelId="{B9FB5605-5F63-4AED-8547-F2B8B616D2A4}" type="pres">
      <dgm:prSet presAssocID="{747A2464-FBDF-44DA-BFD1-053C6ED47E15}" presName="tile1" presStyleLbl="node1" presStyleIdx="0" presStyleCnt="4" custLinFactNeighborX="542" custLinFactNeighborY="0"/>
      <dgm:spPr/>
    </dgm:pt>
    <dgm:pt modelId="{0E8D8677-CF45-46A8-8FC5-0DD98B06D155}" type="pres">
      <dgm:prSet presAssocID="{747A2464-FBDF-44DA-BFD1-053C6ED47E1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86FD694-13EA-4E9E-890B-AC8DD007E8D5}" type="pres">
      <dgm:prSet presAssocID="{747A2464-FBDF-44DA-BFD1-053C6ED47E15}" presName="tile2" presStyleLbl="node1" presStyleIdx="1" presStyleCnt="4"/>
      <dgm:spPr/>
    </dgm:pt>
    <dgm:pt modelId="{BB4C5AF9-8524-4109-963F-08E9216729CD}" type="pres">
      <dgm:prSet presAssocID="{747A2464-FBDF-44DA-BFD1-053C6ED47E1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C610C989-25DA-4420-AA73-7AC531014DE0}" type="pres">
      <dgm:prSet presAssocID="{747A2464-FBDF-44DA-BFD1-053C6ED47E15}" presName="tile3" presStyleLbl="node1" presStyleIdx="2" presStyleCnt="4"/>
      <dgm:spPr/>
    </dgm:pt>
    <dgm:pt modelId="{C7889BBF-B6DB-4999-A6CB-B5EF634A4AD5}" type="pres">
      <dgm:prSet presAssocID="{747A2464-FBDF-44DA-BFD1-053C6ED47E1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1926F9-82E2-4F15-8680-68F19380E6FB}" type="pres">
      <dgm:prSet presAssocID="{747A2464-FBDF-44DA-BFD1-053C6ED47E15}" presName="tile4" presStyleLbl="node1" presStyleIdx="3" presStyleCnt="4"/>
      <dgm:spPr/>
    </dgm:pt>
    <dgm:pt modelId="{EDBF96B2-A101-47E7-9B66-50A228E8B13C}" type="pres">
      <dgm:prSet presAssocID="{747A2464-FBDF-44DA-BFD1-053C6ED47E1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1B88812D-B71D-41C5-8C91-C73B24CEA6D4}" type="pres">
      <dgm:prSet presAssocID="{747A2464-FBDF-44DA-BFD1-053C6ED47E1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60CCE19-774D-4479-920D-9AB64A863D8E}" srcId="{8C04C1E8-EE15-4EED-84DE-EAF15C9C205B}" destId="{85444F31-9FDC-4B47-BF61-B9F53190F3AC}" srcOrd="1" destOrd="0" parTransId="{720CBBC6-3149-4B4D-8566-C1EBBDCB475A}" sibTransId="{7D9D6001-C2F5-446B-9F4C-28E9EB61EF15}"/>
    <dgm:cxn modelId="{73A33C23-95A2-4A17-92DB-4A52D08081C9}" srcId="{8C04C1E8-EE15-4EED-84DE-EAF15C9C205B}" destId="{2D99DC56-9697-4E8B-A05F-81CF635A3CDD}" srcOrd="2" destOrd="0" parTransId="{A496E8D8-88CD-4000-9CCC-0EC5D12E49F8}" sibTransId="{A0E16B2C-6E78-4228-8DCD-2BC8AF2D8A72}"/>
    <dgm:cxn modelId="{A6F57827-040C-437A-B4F8-F961678273F7}" type="presOf" srcId="{2D99DC56-9697-4E8B-A05F-81CF635A3CDD}" destId="{C610C989-25DA-4420-AA73-7AC531014DE0}" srcOrd="0" destOrd="0" presId="urn:microsoft.com/office/officeart/2005/8/layout/matrix1"/>
    <dgm:cxn modelId="{F1230A71-CC62-457E-815B-916577FB3E5E}" type="presOf" srcId="{8C04C1E8-EE15-4EED-84DE-EAF15C9C205B}" destId="{1B88812D-B71D-41C5-8C91-C73B24CEA6D4}" srcOrd="0" destOrd="0" presId="urn:microsoft.com/office/officeart/2005/8/layout/matrix1"/>
    <dgm:cxn modelId="{10855A52-E934-4C73-9617-1633E5288F5E}" srcId="{8C04C1E8-EE15-4EED-84DE-EAF15C9C205B}" destId="{5215CA45-B8E6-430C-88D9-902089933E5D}" srcOrd="0" destOrd="0" parTransId="{05775D33-54F0-45B5-8F65-7D9B2D4E5991}" sibTransId="{5101F425-243C-4736-B936-334EBB057D8D}"/>
    <dgm:cxn modelId="{F8F39453-E408-465A-AF1B-3D1EDE0ECBDA}" type="presOf" srcId="{5215CA45-B8E6-430C-88D9-902089933E5D}" destId="{B9FB5605-5F63-4AED-8547-F2B8B616D2A4}" srcOrd="0" destOrd="0" presId="urn:microsoft.com/office/officeart/2005/8/layout/matrix1"/>
    <dgm:cxn modelId="{74CFD77D-0533-49CE-9F54-54AD1F25B573}" type="presOf" srcId="{85444F31-9FDC-4B47-BF61-B9F53190F3AC}" destId="{BB4C5AF9-8524-4109-963F-08E9216729CD}" srcOrd="1" destOrd="0" presId="urn:microsoft.com/office/officeart/2005/8/layout/matrix1"/>
    <dgm:cxn modelId="{92718B8E-FBB0-403D-A004-ECA2BCC31A97}" type="presOf" srcId="{85444F31-9FDC-4B47-BF61-B9F53190F3AC}" destId="{086FD694-13EA-4E9E-890B-AC8DD007E8D5}" srcOrd="0" destOrd="0" presId="urn:microsoft.com/office/officeart/2005/8/layout/matrix1"/>
    <dgm:cxn modelId="{8BB98592-E8AA-44EA-A4ED-0B232BD3C287}" type="presOf" srcId="{747A2464-FBDF-44DA-BFD1-053C6ED47E15}" destId="{E56D88E5-40AA-4F86-B991-621DB46EF631}" srcOrd="0" destOrd="0" presId="urn:microsoft.com/office/officeart/2005/8/layout/matrix1"/>
    <dgm:cxn modelId="{4B5E36A7-A868-4915-95CF-C48FB570524C}" type="presOf" srcId="{5215CA45-B8E6-430C-88D9-902089933E5D}" destId="{0E8D8677-CF45-46A8-8FC5-0DD98B06D155}" srcOrd="1" destOrd="0" presId="urn:microsoft.com/office/officeart/2005/8/layout/matrix1"/>
    <dgm:cxn modelId="{5FA53DAA-55D3-4E67-BB29-16A41CD3ECFB}" type="presOf" srcId="{B7AF8917-0517-4C45-B7C3-A84DB6FA7FE5}" destId="{011926F9-82E2-4F15-8680-68F19380E6FB}" srcOrd="0" destOrd="0" presId="urn:microsoft.com/office/officeart/2005/8/layout/matrix1"/>
    <dgm:cxn modelId="{6616A6D4-74AE-490B-88DD-CF79D5CB7DAC}" type="presOf" srcId="{B7AF8917-0517-4C45-B7C3-A84DB6FA7FE5}" destId="{EDBF96B2-A101-47E7-9B66-50A228E8B13C}" srcOrd="1" destOrd="0" presId="urn:microsoft.com/office/officeart/2005/8/layout/matrix1"/>
    <dgm:cxn modelId="{A5213EE7-CB24-48E3-BA39-4A405DB1B747}" srcId="{8C04C1E8-EE15-4EED-84DE-EAF15C9C205B}" destId="{B7AF8917-0517-4C45-B7C3-A84DB6FA7FE5}" srcOrd="3" destOrd="0" parTransId="{6900C57F-E7EF-4B92-8117-49128FCE5B8E}" sibTransId="{0A716209-2DC6-4618-B234-0464E1FD1D4C}"/>
    <dgm:cxn modelId="{421AD0EA-CD81-49F4-AE7D-87F6B2D70143}" type="presOf" srcId="{2D99DC56-9697-4E8B-A05F-81CF635A3CDD}" destId="{C7889BBF-B6DB-4999-A6CB-B5EF634A4AD5}" srcOrd="1" destOrd="0" presId="urn:microsoft.com/office/officeart/2005/8/layout/matrix1"/>
    <dgm:cxn modelId="{9BDD2AF7-0DC2-40EC-B3DD-F65440716E19}" srcId="{747A2464-FBDF-44DA-BFD1-053C6ED47E15}" destId="{8C04C1E8-EE15-4EED-84DE-EAF15C9C205B}" srcOrd="0" destOrd="0" parTransId="{156FF5AB-9F22-4D1C-B596-EC2884AFF2A3}" sibTransId="{EF3F6802-C3D4-44E9-8A75-A86535FD0B70}"/>
    <dgm:cxn modelId="{4D78DF11-A792-4B28-BAC4-485D90A61C6D}" type="presParOf" srcId="{E56D88E5-40AA-4F86-B991-621DB46EF631}" destId="{1716117A-1228-4743-AE08-F158161FC37D}" srcOrd="0" destOrd="0" presId="urn:microsoft.com/office/officeart/2005/8/layout/matrix1"/>
    <dgm:cxn modelId="{1DCB3A34-A1CC-49E1-9E10-904B8111B3FF}" type="presParOf" srcId="{1716117A-1228-4743-AE08-F158161FC37D}" destId="{B9FB5605-5F63-4AED-8547-F2B8B616D2A4}" srcOrd="0" destOrd="0" presId="urn:microsoft.com/office/officeart/2005/8/layout/matrix1"/>
    <dgm:cxn modelId="{CF583EFF-0C18-4C9B-B2F5-CDEDA5081A18}" type="presParOf" srcId="{1716117A-1228-4743-AE08-F158161FC37D}" destId="{0E8D8677-CF45-46A8-8FC5-0DD98B06D155}" srcOrd="1" destOrd="0" presId="urn:microsoft.com/office/officeart/2005/8/layout/matrix1"/>
    <dgm:cxn modelId="{46672CB8-20B8-4947-B632-3F325F1CC29A}" type="presParOf" srcId="{1716117A-1228-4743-AE08-F158161FC37D}" destId="{086FD694-13EA-4E9E-890B-AC8DD007E8D5}" srcOrd="2" destOrd="0" presId="urn:microsoft.com/office/officeart/2005/8/layout/matrix1"/>
    <dgm:cxn modelId="{A4059423-378D-4452-AE19-6D50EFABF355}" type="presParOf" srcId="{1716117A-1228-4743-AE08-F158161FC37D}" destId="{BB4C5AF9-8524-4109-963F-08E9216729CD}" srcOrd="3" destOrd="0" presId="urn:microsoft.com/office/officeart/2005/8/layout/matrix1"/>
    <dgm:cxn modelId="{7F47A9CB-2FD3-41E0-A47A-04A72CB35E8D}" type="presParOf" srcId="{1716117A-1228-4743-AE08-F158161FC37D}" destId="{C610C989-25DA-4420-AA73-7AC531014DE0}" srcOrd="4" destOrd="0" presId="urn:microsoft.com/office/officeart/2005/8/layout/matrix1"/>
    <dgm:cxn modelId="{F08EE2EA-BF57-4FB0-B8D1-AA79756B0FAF}" type="presParOf" srcId="{1716117A-1228-4743-AE08-F158161FC37D}" destId="{C7889BBF-B6DB-4999-A6CB-B5EF634A4AD5}" srcOrd="5" destOrd="0" presId="urn:microsoft.com/office/officeart/2005/8/layout/matrix1"/>
    <dgm:cxn modelId="{919911F3-8299-495F-BCC8-315C3BC3CE4F}" type="presParOf" srcId="{1716117A-1228-4743-AE08-F158161FC37D}" destId="{011926F9-82E2-4F15-8680-68F19380E6FB}" srcOrd="6" destOrd="0" presId="urn:microsoft.com/office/officeart/2005/8/layout/matrix1"/>
    <dgm:cxn modelId="{468208AE-E48C-4262-BED7-2EED23D3A5B9}" type="presParOf" srcId="{1716117A-1228-4743-AE08-F158161FC37D}" destId="{EDBF96B2-A101-47E7-9B66-50A228E8B13C}" srcOrd="7" destOrd="0" presId="urn:microsoft.com/office/officeart/2005/8/layout/matrix1"/>
    <dgm:cxn modelId="{FE592B5B-273F-4753-B862-CC4C09600922}" type="presParOf" srcId="{E56D88E5-40AA-4F86-B991-621DB46EF631}" destId="{1B88812D-B71D-41C5-8C91-C73B24CEA6D4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DDD254B-1758-4CA5-8EF7-3DC5A34532F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028A3C7-8199-446C-A0AF-1B8261C710D9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TECHNOLOGIE ZWIĄZANE Z WYSOKĄ IZOLACYJNOŚCIĄ CIEPLNĄ BUDYNKU </a:t>
          </a:r>
        </a:p>
      </dgm:t>
    </dgm:pt>
    <dgm:pt modelId="{EA1055F5-ABEA-4E1D-8D76-1446DBC85EEA}" type="parTrans" cxnId="{131AEA88-FC8B-438D-B3AD-85145D299536}">
      <dgm:prSet/>
      <dgm:spPr/>
      <dgm:t>
        <a:bodyPr/>
        <a:lstStyle/>
        <a:p>
          <a:endParaRPr lang="pl-PL"/>
        </a:p>
      </dgm:t>
    </dgm:pt>
    <dgm:pt modelId="{EEE904B4-7431-4615-8FE4-DF6A96A99EAB}" type="sibTrans" cxnId="{131AEA88-FC8B-438D-B3AD-85145D299536}">
      <dgm:prSet/>
      <dgm:spPr/>
      <dgm:t>
        <a:bodyPr/>
        <a:lstStyle/>
        <a:p>
          <a:endParaRPr lang="pl-PL"/>
        </a:p>
      </dgm:t>
    </dgm:pt>
    <dgm:pt modelId="{957D0A58-3422-474D-AC65-6A748E60645D}">
      <dgm:prSet phldrT="[Tekst]" custT="1"/>
      <dgm:spPr/>
      <dgm:t>
        <a:bodyPr/>
        <a:lstStyle/>
        <a:p>
          <a:r>
            <a:rPr lang="pl-PL" sz="1000" dirty="0">
              <a:solidFill>
                <a:schemeClr val="tx1"/>
              </a:solidFill>
            </a:rPr>
            <a:t>SYSTEMY ALARMOWE I MONITORINGU, KONTROLA DOSTĘPU</a:t>
          </a:r>
        </a:p>
      </dgm:t>
    </dgm:pt>
    <dgm:pt modelId="{725A92C9-CB73-4A3F-BA0F-304144EA73E6}" type="parTrans" cxnId="{A7531FEB-C710-48E5-B95F-A8F156695B9A}">
      <dgm:prSet/>
      <dgm:spPr/>
      <dgm:t>
        <a:bodyPr/>
        <a:lstStyle/>
        <a:p>
          <a:endParaRPr lang="pl-PL"/>
        </a:p>
      </dgm:t>
    </dgm:pt>
    <dgm:pt modelId="{272FBDA7-2737-482B-80C9-2D4471429BA1}" type="sibTrans" cxnId="{A7531FEB-C710-48E5-B95F-A8F156695B9A}">
      <dgm:prSet/>
      <dgm:spPr/>
      <dgm:t>
        <a:bodyPr/>
        <a:lstStyle/>
        <a:p>
          <a:endParaRPr lang="pl-PL"/>
        </a:p>
      </dgm:t>
    </dgm:pt>
    <dgm:pt modelId="{12F154F2-D9FB-4FDF-8241-5BB0469C244B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STEROWANIE: KLIMATYZACJĄ, OGRZEWANIEM, OŚWIETLENIEM I SPRZĘTEM ELEKTRONICZNYM</a:t>
          </a:r>
        </a:p>
      </dgm:t>
    </dgm:pt>
    <dgm:pt modelId="{A814D182-3B10-430A-A6E1-07547D5B79CD}" type="parTrans" cxnId="{A3291B39-14CD-417A-8648-4B72B4C05C37}">
      <dgm:prSet/>
      <dgm:spPr/>
      <dgm:t>
        <a:bodyPr/>
        <a:lstStyle/>
        <a:p>
          <a:endParaRPr lang="pl-PL"/>
        </a:p>
      </dgm:t>
    </dgm:pt>
    <dgm:pt modelId="{2E416D37-48DE-4640-BDF3-EDD634D491F0}" type="sibTrans" cxnId="{A3291B39-14CD-417A-8648-4B72B4C05C37}">
      <dgm:prSet/>
      <dgm:spPr/>
      <dgm:t>
        <a:bodyPr/>
        <a:lstStyle/>
        <a:p>
          <a:endParaRPr lang="pl-PL"/>
        </a:p>
      </dgm:t>
    </dgm:pt>
    <dgm:pt modelId="{154F6DBB-E07C-4DC1-AF38-E6F0165166C1}">
      <dgm:prSet/>
      <dgm:spPr/>
      <dgm:t>
        <a:bodyPr/>
        <a:lstStyle/>
        <a:p>
          <a:endParaRPr lang="pl-PL"/>
        </a:p>
      </dgm:t>
    </dgm:pt>
    <dgm:pt modelId="{C552B9A6-C641-42CD-AD0E-CAA456BAE12A}" type="parTrans" cxnId="{61095621-95D6-479B-915B-8B479FE5DB88}">
      <dgm:prSet/>
      <dgm:spPr/>
      <dgm:t>
        <a:bodyPr/>
        <a:lstStyle/>
        <a:p>
          <a:endParaRPr lang="pl-PL"/>
        </a:p>
      </dgm:t>
    </dgm:pt>
    <dgm:pt modelId="{C52C3A0F-C9A5-4D22-8DBA-DA82462AE62C}" type="sibTrans" cxnId="{61095621-95D6-479B-915B-8B479FE5DB88}">
      <dgm:prSet/>
      <dgm:spPr/>
      <dgm:t>
        <a:bodyPr/>
        <a:lstStyle/>
        <a:p>
          <a:endParaRPr lang="pl-PL"/>
        </a:p>
      </dgm:t>
    </dgm:pt>
    <dgm:pt modelId="{72AD9588-27C3-4282-9051-191C50197842}" type="pres">
      <dgm:prSet presAssocID="{FDDD254B-1758-4CA5-8EF7-3DC5A34532F9}" presName="Name0" presStyleCnt="0">
        <dgm:presLayoutVars>
          <dgm:chMax/>
          <dgm:chPref/>
          <dgm:dir/>
          <dgm:animLvl val="lvl"/>
        </dgm:presLayoutVars>
      </dgm:prSet>
      <dgm:spPr/>
    </dgm:pt>
    <dgm:pt modelId="{466D043C-28FA-4FE0-A67E-81783CD12C2F}" type="pres">
      <dgm:prSet presAssocID="{C028A3C7-8199-446C-A0AF-1B8261C710D9}" presName="composite" presStyleCnt="0"/>
      <dgm:spPr/>
    </dgm:pt>
    <dgm:pt modelId="{3E29FA57-C884-415E-8829-64F6F01A887B}" type="pres">
      <dgm:prSet presAssocID="{C028A3C7-8199-446C-A0AF-1B8261C710D9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</dgm:pt>
    <dgm:pt modelId="{B6AC1314-7F88-483B-944B-7AA447797A02}" type="pres">
      <dgm:prSet presAssocID="{C028A3C7-8199-446C-A0AF-1B8261C710D9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2E9DD509-42DB-4B97-8DEF-A6792DDD9E82}" type="pres">
      <dgm:prSet presAssocID="{C028A3C7-8199-446C-A0AF-1B8261C710D9}" presName="BalanceSpacing" presStyleCnt="0"/>
      <dgm:spPr/>
    </dgm:pt>
    <dgm:pt modelId="{DCC386A9-8282-4E68-A214-EC39C46095D4}" type="pres">
      <dgm:prSet presAssocID="{C028A3C7-8199-446C-A0AF-1B8261C710D9}" presName="BalanceSpacing1" presStyleCnt="0"/>
      <dgm:spPr/>
    </dgm:pt>
    <dgm:pt modelId="{08F57E2F-5BDA-4FA3-8C41-DDC1658E5F56}" type="pres">
      <dgm:prSet presAssocID="{EEE904B4-7431-4615-8FE4-DF6A96A99EAB}" presName="Accent1Text" presStyleLbl="node1" presStyleIdx="1" presStyleCnt="8" custLinFactNeighborX="1207" custLinFactNeighborY="-5316"/>
      <dgm:spPr/>
    </dgm:pt>
    <dgm:pt modelId="{D4A3BEDA-A791-4A83-B91C-D823CCB0C3E0}" type="pres">
      <dgm:prSet presAssocID="{EEE904B4-7431-4615-8FE4-DF6A96A99EAB}" presName="spaceBetweenRectangles" presStyleCnt="0"/>
      <dgm:spPr/>
    </dgm:pt>
    <dgm:pt modelId="{EDE98822-868B-4ABC-B0F6-00CBC8F8576A}" type="pres">
      <dgm:prSet presAssocID="{957D0A58-3422-474D-AC65-6A748E60645D}" presName="composite" presStyleCnt="0"/>
      <dgm:spPr/>
    </dgm:pt>
    <dgm:pt modelId="{3A13F7E1-6928-428D-8531-036945CC9DC2}" type="pres">
      <dgm:prSet presAssocID="{957D0A58-3422-474D-AC65-6A748E60645D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</dgm:pt>
    <dgm:pt modelId="{417B2934-02CA-4E60-B29C-001846924F4E}" type="pres">
      <dgm:prSet presAssocID="{957D0A58-3422-474D-AC65-6A748E60645D}" presName="Childtext1" presStyleLbl="revTx" presStyleIdx="1" presStyleCnt="4" custLinFactNeighborY="7379">
        <dgm:presLayoutVars>
          <dgm:chMax val="0"/>
          <dgm:chPref val="0"/>
          <dgm:bulletEnabled val="1"/>
        </dgm:presLayoutVars>
      </dgm:prSet>
      <dgm:spPr/>
    </dgm:pt>
    <dgm:pt modelId="{07A76DC3-8519-4761-9E90-A0636E6035EB}" type="pres">
      <dgm:prSet presAssocID="{957D0A58-3422-474D-AC65-6A748E60645D}" presName="BalanceSpacing" presStyleCnt="0"/>
      <dgm:spPr/>
    </dgm:pt>
    <dgm:pt modelId="{53C0F34C-127F-42AE-80C7-77B326067922}" type="pres">
      <dgm:prSet presAssocID="{957D0A58-3422-474D-AC65-6A748E60645D}" presName="BalanceSpacing1" presStyleCnt="0"/>
      <dgm:spPr/>
    </dgm:pt>
    <dgm:pt modelId="{FC4F715B-57F8-46E2-AD3A-4FF9514E288B}" type="pres">
      <dgm:prSet presAssocID="{272FBDA7-2737-482B-80C9-2D4471429BA1}" presName="Accent1Text" presStyleLbl="node1" presStyleIdx="3" presStyleCnt="8" custLinFactNeighborX="12281" custLinFactNeighborY="-3955"/>
      <dgm:spPr/>
    </dgm:pt>
    <dgm:pt modelId="{06495C8A-8F30-45CD-85AD-517F3D502F42}" type="pres">
      <dgm:prSet presAssocID="{272FBDA7-2737-482B-80C9-2D4471429BA1}" presName="spaceBetweenRectangles" presStyleCnt="0"/>
      <dgm:spPr/>
    </dgm:pt>
    <dgm:pt modelId="{80FBB093-6E9B-474C-B9EE-1CBA8A0FB749}" type="pres">
      <dgm:prSet presAssocID="{154F6DBB-E07C-4DC1-AF38-E6F0165166C1}" presName="composite" presStyleCnt="0"/>
      <dgm:spPr/>
    </dgm:pt>
    <dgm:pt modelId="{6D1BAA09-4615-483C-9392-1287EED906D0}" type="pres">
      <dgm:prSet presAssocID="{154F6DBB-E07C-4DC1-AF38-E6F0165166C1}" presName="Parent1" presStyleLbl="node1" presStyleIdx="4" presStyleCnt="8" custLinFactNeighborY="0">
        <dgm:presLayoutVars>
          <dgm:chMax val="1"/>
          <dgm:chPref val="1"/>
          <dgm:bulletEnabled val="1"/>
        </dgm:presLayoutVars>
      </dgm:prSet>
      <dgm:spPr/>
    </dgm:pt>
    <dgm:pt modelId="{DD1F4D01-2B26-4740-B330-8375221B7CA0}" type="pres">
      <dgm:prSet presAssocID="{154F6DBB-E07C-4DC1-AF38-E6F0165166C1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511D1812-9ECE-41F0-AA14-A3E5EF0DF546}" type="pres">
      <dgm:prSet presAssocID="{154F6DBB-E07C-4DC1-AF38-E6F0165166C1}" presName="BalanceSpacing" presStyleCnt="0"/>
      <dgm:spPr/>
    </dgm:pt>
    <dgm:pt modelId="{8404EAF8-8562-4857-9DC2-D3352A51426B}" type="pres">
      <dgm:prSet presAssocID="{154F6DBB-E07C-4DC1-AF38-E6F0165166C1}" presName="BalanceSpacing1" presStyleCnt="0"/>
      <dgm:spPr/>
    </dgm:pt>
    <dgm:pt modelId="{221836ED-4E7E-42A8-8FEA-66B6EA8D3EE0}" type="pres">
      <dgm:prSet presAssocID="{C52C3A0F-C9A5-4D22-8DBA-DA82462AE62C}" presName="Accent1Text" presStyleLbl="node1" presStyleIdx="5" presStyleCnt="8" custLinFactNeighborY="0"/>
      <dgm:spPr/>
    </dgm:pt>
    <dgm:pt modelId="{017AFB9E-F0DF-4DA1-995A-AD92DED4D53E}" type="pres">
      <dgm:prSet presAssocID="{C52C3A0F-C9A5-4D22-8DBA-DA82462AE62C}" presName="spaceBetweenRectangles" presStyleCnt="0"/>
      <dgm:spPr/>
    </dgm:pt>
    <dgm:pt modelId="{85438FEA-3E55-46A3-9196-C9035AA505BB}" type="pres">
      <dgm:prSet presAssocID="{12F154F2-D9FB-4FDF-8241-5BB0469C244B}" presName="composite" presStyleCnt="0"/>
      <dgm:spPr/>
    </dgm:pt>
    <dgm:pt modelId="{DC558294-A46B-41B5-B446-BD430F3ABFAF}" type="pres">
      <dgm:prSet presAssocID="{12F154F2-D9FB-4FDF-8241-5BB0469C244B}" presName="Parent1" presStyleLbl="node1" presStyleIdx="6" presStyleCnt="8" custLinFactNeighborX="6304" custLinFactNeighborY="5">
        <dgm:presLayoutVars>
          <dgm:chMax val="1"/>
          <dgm:chPref val="1"/>
          <dgm:bulletEnabled val="1"/>
        </dgm:presLayoutVars>
      </dgm:prSet>
      <dgm:spPr/>
    </dgm:pt>
    <dgm:pt modelId="{A6012B04-88A5-4057-9CE5-CD2B92B0F93D}" type="pres">
      <dgm:prSet presAssocID="{12F154F2-D9FB-4FDF-8241-5BB0469C244B}" presName="Childtext1" presStyleLbl="revTx" presStyleIdx="3" presStyleCnt="4" custLinFactNeighborY="-3171">
        <dgm:presLayoutVars>
          <dgm:chMax val="0"/>
          <dgm:chPref val="0"/>
          <dgm:bulletEnabled val="1"/>
        </dgm:presLayoutVars>
      </dgm:prSet>
      <dgm:spPr/>
    </dgm:pt>
    <dgm:pt modelId="{CFFF59E1-B9A7-4005-A1B2-FA8B35BFF5AC}" type="pres">
      <dgm:prSet presAssocID="{12F154F2-D9FB-4FDF-8241-5BB0469C244B}" presName="BalanceSpacing" presStyleCnt="0"/>
      <dgm:spPr/>
    </dgm:pt>
    <dgm:pt modelId="{0B21C39E-64F5-4A88-97D5-D504C270591C}" type="pres">
      <dgm:prSet presAssocID="{12F154F2-D9FB-4FDF-8241-5BB0469C244B}" presName="BalanceSpacing1" presStyleCnt="0"/>
      <dgm:spPr/>
    </dgm:pt>
    <dgm:pt modelId="{8C75A2E9-8722-41C6-8D21-8C891FCA6511}" type="pres">
      <dgm:prSet presAssocID="{2E416D37-48DE-4640-BDF3-EDD634D491F0}" presName="Accent1Text" presStyleLbl="node1" presStyleIdx="7" presStyleCnt="8" custLinFactNeighborX="10394" custLinFactNeighborY="252"/>
      <dgm:spPr/>
    </dgm:pt>
  </dgm:ptLst>
  <dgm:cxnLst>
    <dgm:cxn modelId="{77CA0F03-225C-43DF-9CF3-202FC2DE116D}" type="presOf" srcId="{2E416D37-48DE-4640-BDF3-EDD634D491F0}" destId="{8C75A2E9-8722-41C6-8D21-8C891FCA6511}" srcOrd="0" destOrd="0" presId="urn:microsoft.com/office/officeart/2008/layout/AlternatingHexagons"/>
    <dgm:cxn modelId="{07B5EC12-9FDF-4EA4-917F-5F8002ACAD1C}" type="presOf" srcId="{C028A3C7-8199-446C-A0AF-1B8261C710D9}" destId="{3E29FA57-C884-415E-8829-64F6F01A887B}" srcOrd="0" destOrd="0" presId="urn:microsoft.com/office/officeart/2008/layout/AlternatingHexagons"/>
    <dgm:cxn modelId="{5AAF6614-EBEB-4286-994B-86A370F46C7B}" type="presOf" srcId="{154F6DBB-E07C-4DC1-AF38-E6F0165166C1}" destId="{6D1BAA09-4615-483C-9392-1287EED906D0}" srcOrd="0" destOrd="0" presId="urn:microsoft.com/office/officeart/2008/layout/AlternatingHexagons"/>
    <dgm:cxn modelId="{61095621-95D6-479B-915B-8B479FE5DB88}" srcId="{FDDD254B-1758-4CA5-8EF7-3DC5A34532F9}" destId="{154F6DBB-E07C-4DC1-AF38-E6F0165166C1}" srcOrd="2" destOrd="0" parTransId="{C552B9A6-C641-42CD-AD0E-CAA456BAE12A}" sibTransId="{C52C3A0F-C9A5-4D22-8DBA-DA82462AE62C}"/>
    <dgm:cxn modelId="{A5A1A124-0725-4CF2-A558-68817AFFF3F7}" type="presOf" srcId="{957D0A58-3422-474D-AC65-6A748E60645D}" destId="{3A13F7E1-6928-428D-8531-036945CC9DC2}" srcOrd="0" destOrd="0" presId="urn:microsoft.com/office/officeart/2008/layout/AlternatingHexagons"/>
    <dgm:cxn modelId="{A3291B39-14CD-417A-8648-4B72B4C05C37}" srcId="{FDDD254B-1758-4CA5-8EF7-3DC5A34532F9}" destId="{12F154F2-D9FB-4FDF-8241-5BB0469C244B}" srcOrd="3" destOrd="0" parTransId="{A814D182-3B10-430A-A6E1-07547D5B79CD}" sibTransId="{2E416D37-48DE-4640-BDF3-EDD634D491F0}"/>
    <dgm:cxn modelId="{F764C760-DBB3-4C0F-85D2-B6EF46F3F649}" type="presOf" srcId="{12F154F2-D9FB-4FDF-8241-5BB0469C244B}" destId="{DC558294-A46B-41B5-B446-BD430F3ABFAF}" srcOrd="0" destOrd="0" presId="urn:microsoft.com/office/officeart/2008/layout/AlternatingHexagons"/>
    <dgm:cxn modelId="{131AEA88-FC8B-438D-B3AD-85145D299536}" srcId="{FDDD254B-1758-4CA5-8EF7-3DC5A34532F9}" destId="{C028A3C7-8199-446C-A0AF-1B8261C710D9}" srcOrd="0" destOrd="0" parTransId="{EA1055F5-ABEA-4E1D-8D76-1446DBC85EEA}" sibTransId="{EEE904B4-7431-4615-8FE4-DF6A96A99EAB}"/>
    <dgm:cxn modelId="{088B4B9E-C41A-4E97-A0FB-BE5C6EF08B25}" type="presOf" srcId="{FDDD254B-1758-4CA5-8EF7-3DC5A34532F9}" destId="{72AD9588-27C3-4282-9051-191C50197842}" srcOrd="0" destOrd="0" presId="urn:microsoft.com/office/officeart/2008/layout/AlternatingHexagons"/>
    <dgm:cxn modelId="{C9DCA6A5-D4D2-4F19-AD44-B53BE8C9CF22}" type="presOf" srcId="{EEE904B4-7431-4615-8FE4-DF6A96A99EAB}" destId="{08F57E2F-5BDA-4FA3-8C41-DDC1658E5F56}" srcOrd="0" destOrd="0" presId="urn:microsoft.com/office/officeart/2008/layout/AlternatingHexagons"/>
    <dgm:cxn modelId="{0B5AAEB8-8335-4EB1-8A89-C7E687EA5171}" type="presOf" srcId="{272FBDA7-2737-482B-80C9-2D4471429BA1}" destId="{FC4F715B-57F8-46E2-AD3A-4FF9514E288B}" srcOrd="0" destOrd="0" presId="urn:microsoft.com/office/officeart/2008/layout/AlternatingHexagons"/>
    <dgm:cxn modelId="{B93766BE-945E-40E7-9EFF-7E62694FC632}" type="presOf" srcId="{C52C3A0F-C9A5-4D22-8DBA-DA82462AE62C}" destId="{221836ED-4E7E-42A8-8FEA-66B6EA8D3EE0}" srcOrd="0" destOrd="0" presId="urn:microsoft.com/office/officeart/2008/layout/AlternatingHexagons"/>
    <dgm:cxn modelId="{A7531FEB-C710-48E5-B95F-A8F156695B9A}" srcId="{FDDD254B-1758-4CA5-8EF7-3DC5A34532F9}" destId="{957D0A58-3422-474D-AC65-6A748E60645D}" srcOrd="1" destOrd="0" parTransId="{725A92C9-CB73-4A3F-BA0F-304144EA73E6}" sibTransId="{272FBDA7-2737-482B-80C9-2D4471429BA1}"/>
    <dgm:cxn modelId="{05CF385B-AE04-459B-BCD1-E1334E3D91F8}" type="presParOf" srcId="{72AD9588-27C3-4282-9051-191C50197842}" destId="{466D043C-28FA-4FE0-A67E-81783CD12C2F}" srcOrd="0" destOrd="0" presId="urn:microsoft.com/office/officeart/2008/layout/AlternatingHexagons"/>
    <dgm:cxn modelId="{D24CD0AC-DD0F-48B6-BD68-322C483CD72D}" type="presParOf" srcId="{466D043C-28FA-4FE0-A67E-81783CD12C2F}" destId="{3E29FA57-C884-415E-8829-64F6F01A887B}" srcOrd="0" destOrd="0" presId="urn:microsoft.com/office/officeart/2008/layout/AlternatingHexagons"/>
    <dgm:cxn modelId="{62A12CDF-40AD-4839-96C8-B167397B557A}" type="presParOf" srcId="{466D043C-28FA-4FE0-A67E-81783CD12C2F}" destId="{B6AC1314-7F88-483B-944B-7AA447797A02}" srcOrd="1" destOrd="0" presId="urn:microsoft.com/office/officeart/2008/layout/AlternatingHexagons"/>
    <dgm:cxn modelId="{516BB257-1C34-4CAA-8B5D-09B1EB300A39}" type="presParOf" srcId="{466D043C-28FA-4FE0-A67E-81783CD12C2F}" destId="{2E9DD509-42DB-4B97-8DEF-A6792DDD9E82}" srcOrd="2" destOrd="0" presId="urn:microsoft.com/office/officeart/2008/layout/AlternatingHexagons"/>
    <dgm:cxn modelId="{5E6F8488-0547-43AD-A42E-345073E01431}" type="presParOf" srcId="{466D043C-28FA-4FE0-A67E-81783CD12C2F}" destId="{DCC386A9-8282-4E68-A214-EC39C46095D4}" srcOrd="3" destOrd="0" presId="urn:microsoft.com/office/officeart/2008/layout/AlternatingHexagons"/>
    <dgm:cxn modelId="{0728935E-292F-434A-A518-4A6450D7DF15}" type="presParOf" srcId="{466D043C-28FA-4FE0-A67E-81783CD12C2F}" destId="{08F57E2F-5BDA-4FA3-8C41-DDC1658E5F56}" srcOrd="4" destOrd="0" presId="urn:microsoft.com/office/officeart/2008/layout/AlternatingHexagons"/>
    <dgm:cxn modelId="{C17EB172-687C-4F71-BB6C-88EFA0088069}" type="presParOf" srcId="{72AD9588-27C3-4282-9051-191C50197842}" destId="{D4A3BEDA-A791-4A83-B91C-D823CCB0C3E0}" srcOrd="1" destOrd="0" presId="urn:microsoft.com/office/officeart/2008/layout/AlternatingHexagons"/>
    <dgm:cxn modelId="{8188D55E-60A7-4FD9-A835-FCAB0C2CC793}" type="presParOf" srcId="{72AD9588-27C3-4282-9051-191C50197842}" destId="{EDE98822-868B-4ABC-B0F6-00CBC8F8576A}" srcOrd="2" destOrd="0" presId="urn:microsoft.com/office/officeart/2008/layout/AlternatingHexagons"/>
    <dgm:cxn modelId="{EE0A049C-65EC-4728-A02A-CD83C5236DE7}" type="presParOf" srcId="{EDE98822-868B-4ABC-B0F6-00CBC8F8576A}" destId="{3A13F7E1-6928-428D-8531-036945CC9DC2}" srcOrd="0" destOrd="0" presId="urn:microsoft.com/office/officeart/2008/layout/AlternatingHexagons"/>
    <dgm:cxn modelId="{965F6346-DF3F-4E28-BF40-FED9336FC2CF}" type="presParOf" srcId="{EDE98822-868B-4ABC-B0F6-00CBC8F8576A}" destId="{417B2934-02CA-4E60-B29C-001846924F4E}" srcOrd="1" destOrd="0" presId="urn:microsoft.com/office/officeart/2008/layout/AlternatingHexagons"/>
    <dgm:cxn modelId="{60CAC754-E5CC-402B-9945-EA0D02D415A8}" type="presParOf" srcId="{EDE98822-868B-4ABC-B0F6-00CBC8F8576A}" destId="{07A76DC3-8519-4761-9E90-A0636E6035EB}" srcOrd="2" destOrd="0" presId="urn:microsoft.com/office/officeart/2008/layout/AlternatingHexagons"/>
    <dgm:cxn modelId="{425CC746-067B-43B1-9BE6-0FE3AC7928A0}" type="presParOf" srcId="{EDE98822-868B-4ABC-B0F6-00CBC8F8576A}" destId="{53C0F34C-127F-42AE-80C7-77B326067922}" srcOrd="3" destOrd="0" presId="urn:microsoft.com/office/officeart/2008/layout/AlternatingHexagons"/>
    <dgm:cxn modelId="{C98D0976-ECFA-47EC-8E04-97632D911F6C}" type="presParOf" srcId="{EDE98822-868B-4ABC-B0F6-00CBC8F8576A}" destId="{FC4F715B-57F8-46E2-AD3A-4FF9514E288B}" srcOrd="4" destOrd="0" presId="urn:microsoft.com/office/officeart/2008/layout/AlternatingHexagons"/>
    <dgm:cxn modelId="{B6F646ED-6BFD-47B1-AB23-9C1E40AB535A}" type="presParOf" srcId="{72AD9588-27C3-4282-9051-191C50197842}" destId="{06495C8A-8F30-45CD-85AD-517F3D502F42}" srcOrd="3" destOrd="0" presId="urn:microsoft.com/office/officeart/2008/layout/AlternatingHexagons"/>
    <dgm:cxn modelId="{6AADD53C-16CA-4B68-9C9D-AD425DEC428D}" type="presParOf" srcId="{72AD9588-27C3-4282-9051-191C50197842}" destId="{80FBB093-6E9B-474C-B9EE-1CBA8A0FB749}" srcOrd="4" destOrd="0" presId="urn:microsoft.com/office/officeart/2008/layout/AlternatingHexagons"/>
    <dgm:cxn modelId="{61C3CE56-AD27-42E8-9AE8-F4DE613D99B5}" type="presParOf" srcId="{80FBB093-6E9B-474C-B9EE-1CBA8A0FB749}" destId="{6D1BAA09-4615-483C-9392-1287EED906D0}" srcOrd="0" destOrd="0" presId="urn:microsoft.com/office/officeart/2008/layout/AlternatingHexagons"/>
    <dgm:cxn modelId="{517B8544-4B21-4840-8F97-5FEC7709560D}" type="presParOf" srcId="{80FBB093-6E9B-474C-B9EE-1CBA8A0FB749}" destId="{DD1F4D01-2B26-4740-B330-8375221B7CA0}" srcOrd="1" destOrd="0" presId="urn:microsoft.com/office/officeart/2008/layout/AlternatingHexagons"/>
    <dgm:cxn modelId="{3996DFD1-0826-4E67-8A1C-736B29BA15EE}" type="presParOf" srcId="{80FBB093-6E9B-474C-B9EE-1CBA8A0FB749}" destId="{511D1812-9ECE-41F0-AA14-A3E5EF0DF546}" srcOrd="2" destOrd="0" presId="urn:microsoft.com/office/officeart/2008/layout/AlternatingHexagons"/>
    <dgm:cxn modelId="{6D816AC0-72AC-407A-8F2D-A72506B93154}" type="presParOf" srcId="{80FBB093-6E9B-474C-B9EE-1CBA8A0FB749}" destId="{8404EAF8-8562-4857-9DC2-D3352A51426B}" srcOrd="3" destOrd="0" presId="urn:microsoft.com/office/officeart/2008/layout/AlternatingHexagons"/>
    <dgm:cxn modelId="{22D31433-885E-452F-A0CB-6CD899C9D6C5}" type="presParOf" srcId="{80FBB093-6E9B-474C-B9EE-1CBA8A0FB749}" destId="{221836ED-4E7E-42A8-8FEA-66B6EA8D3EE0}" srcOrd="4" destOrd="0" presId="urn:microsoft.com/office/officeart/2008/layout/AlternatingHexagons"/>
    <dgm:cxn modelId="{E07AC96B-847A-4779-AC93-AA06DD3318CF}" type="presParOf" srcId="{72AD9588-27C3-4282-9051-191C50197842}" destId="{017AFB9E-F0DF-4DA1-995A-AD92DED4D53E}" srcOrd="5" destOrd="0" presId="urn:microsoft.com/office/officeart/2008/layout/AlternatingHexagons"/>
    <dgm:cxn modelId="{591D71F7-E863-42AF-A6E8-703722C50161}" type="presParOf" srcId="{72AD9588-27C3-4282-9051-191C50197842}" destId="{85438FEA-3E55-46A3-9196-C9035AA505BB}" srcOrd="6" destOrd="0" presId="urn:microsoft.com/office/officeart/2008/layout/AlternatingHexagons"/>
    <dgm:cxn modelId="{6A1C4812-9C7B-493B-A7C8-9056B2CA4B82}" type="presParOf" srcId="{85438FEA-3E55-46A3-9196-C9035AA505BB}" destId="{DC558294-A46B-41B5-B446-BD430F3ABFAF}" srcOrd="0" destOrd="0" presId="urn:microsoft.com/office/officeart/2008/layout/AlternatingHexagons"/>
    <dgm:cxn modelId="{D9212EDF-A7F9-4CA3-A177-418A0321FB5B}" type="presParOf" srcId="{85438FEA-3E55-46A3-9196-C9035AA505BB}" destId="{A6012B04-88A5-4057-9CE5-CD2B92B0F93D}" srcOrd="1" destOrd="0" presId="urn:microsoft.com/office/officeart/2008/layout/AlternatingHexagons"/>
    <dgm:cxn modelId="{771114AA-A470-49D6-B896-F31924D3C56D}" type="presParOf" srcId="{85438FEA-3E55-46A3-9196-C9035AA505BB}" destId="{CFFF59E1-B9A7-4005-A1B2-FA8B35BFF5AC}" srcOrd="2" destOrd="0" presId="urn:microsoft.com/office/officeart/2008/layout/AlternatingHexagons"/>
    <dgm:cxn modelId="{07B3FE26-13BA-469D-9B8A-B19E9FDE0393}" type="presParOf" srcId="{85438FEA-3E55-46A3-9196-C9035AA505BB}" destId="{0B21C39E-64F5-4A88-97D5-D504C270591C}" srcOrd="3" destOrd="0" presId="urn:microsoft.com/office/officeart/2008/layout/AlternatingHexagons"/>
    <dgm:cxn modelId="{30145213-01B0-4C0E-9047-3213B919603B}" type="presParOf" srcId="{85438FEA-3E55-46A3-9196-C9035AA505BB}" destId="{8C75A2E9-8722-41C6-8D21-8C891FCA651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B5605-5F63-4AED-8547-F2B8B616D2A4}">
      <dsp:nvSpPr>
        <dsp:cNvPr id="0" name=""/>
        <dsp:cNvSpPr/>
      </dsp:nvSpPr>
      <dsp:spPr>
        <a:xfrm rot="16200000">
          <a:off x="699360" y="-677333"/>
          <a:ext cx="2709333" cy="40640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TECHNOLOGIA BUDOWLANA NIERUCHOMOŚCI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 (materiały, druk 3D)</a:t>
          </a:r>
        </a:p>
      </dsp:txBody>
      <dsp:txXfrm rot="5400000">
        <a:off x="22026" y="1"/>
        <a:ext cx="4064000" cy="2032000"/>
      </dsp:txXfrm>
    </dsp:sp>
    <dsp:sp modelId="{086FD694-13EA-4E9E-890B-AC8DD007E8D5}">
      <dsp:nvSpPr>
        <dsp:cNvPr id="0" name=""/>
        <dsp:cNvSpPr/>
      </dsp:nvSpPr>
      <dsp:spPr>
        <a:xfrm>
          <a:off x="4064000" y="0"/>
          <a:ext cx="4064000" cy="2709333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PROCES INWESTYCYJNY, EKSPLOATACJA I DZIAŁALNOŚĆ DEWELOPERSKA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(oprogramowania, materiały, Internet rzeczy, drony)</a:t>
          </a:r>
        </a:p>
      </dsp:txBody>
      <dsp:txXfrm>
        <a:off x="4064000" y="0"/>
        <a:ext cx="4064000" cy="2032000"/>
      </dsp:txXfrm>
    </dsp:sp>
    <dsp:sp modelId="{C610C989-25DA-4420-AA73-7AC531014DE0}">
      <dsp:nvSpPr>
        <dsp:cNvPr id="0" name=""/>
        <dsp:cNvSpPr/>
      </dsp:nvSpPr>
      <dsp:spPr>
        <a:xfrm rot="10800000">
          <a:off x="0" y="2709333"/>
          <a:ext cx="4064000" cy="2709333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OBRÓT NIERUCHOMOŚCIAMI I ZARZĄDZANIE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(oprogramowanie, Internet rzeczy, Big Data, sztuczna inteligencja, wirtualna rzeczywistość)</a:t>
          </a:r>
        </a:p>
      </dsp:txBody>
      <dsp:txXfrm rot="10800000">
        <a:off x="0" y="3386666"/>
        <a:ext cx="4064000" cy="2032000"/>
      </dsp:txXfrm>
    </dsp:sp>
    <dsp:sp modelId="{011926F9-82E2-4F15-8680-68F19380E6FB}">
      <dsp:nvSpPr>
        <dsp:cNvPr id="0" name=""/>
        <dsp:cNvSpPr/>
      </dsp:nvSpPr>
      <dsp:spPr>
        <a:xfrm rot="5400000">
          <a:off x="4741333" y="2032000"/>
          <a:ext cx="2709333" cy="40640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b="1" kern="1200" dirty="0"/>
            <a:t>POŚREDNIE/FINANSOWE INWESTOWANIE W NIERUCHOMOŚCI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(oprogramowania, Big Data, </a:t>
          </a:r>
          <a:r>
            <a:rPr lang="pl-PL" sz="2100" kern="1200" dirty="0" err="1"/>
            <a:t>Blockchain</a:t>
          </a:r>
          <a:r>
            <a:rPr lang="pl-PL" sz="2100" kern="1200" dirty="0"/>
            <a:t>, sztuczna inteligencja)</a:t>
          </a:r>
        </a:p>
      </dsp:txBody>
      <dsp:txXfrm rot="-5400000">
        <a:off x="4063999" y="3386666"/>
        <a:ext cx="4064000" cy="2032000"/>
      </dsp:txXfrm>
    </dsp:sp>
    <dsp:sp modelId="{1B88812D-B71D-41C5-8C91-C73B24CEA6D4}">
      <dsp:nvSpPr>
        <dsp:cNvPr id="0" name=""/>
        <dsp:cNvSpPr/>
      </dsp:nvSpPr>
      <dsp:spPr>
        <a:xfrm>
          <a:off x="2844799" y="2032000"/>
          <a:ext cx="2438400" cy="1354666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100" kern="1200" dirty="0"/>
            <a:t>OBSZARY PROPTECH</a:t>
          </a:r>
        </a:p>
      </dsp:txBody>
      <dsp:txXfrm>
        <a:off x="2910928" y="2098129"/>
        <a:ext cx="2306142" cy="122240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9FA57-C884-415E-8829-64F6F01A887B}">
      <dsp:nvSpPr>
        <dsp:cNvPr id="0" name=""/>
        <dsp:cNvSpPr/>
      </dsp:nvSpPr>
      <dsp:spPr>
        <a:xfrm rot="5400000">
          <a:off x="3600385" y="109444"/>
          <a:ext cx="1671284" cy="14540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>
              <a:solidFill>
                <a:schemeClr val="tx1"/>
              </a:solidFill>
            </a:rPr>
            <a:t>TECHNOLOGIE ZWIĄZANE Z WYSOKĄ IZOLACYJNOŚCIĄ CIEPLNĄ BUDYNKU </a:t>
          </a:r>
        </a:p>
      </dsp:txBody>
      <dsp:txXfrm rot="-5400000">
        <a:off x="3935602" y="261253"/>
        <a:ext cx="1000849" cy="1150400"/>
      </dsp:txXfrm>
    </dsp:sp>
    <dsp:sp modelId="{B6AC1314-7F88-483B-944B-7AA447797A02}">
      <dsp:nvSpPr>
        <dsp:cNvPr id="0" name=""/>
        <dsp:cNvSpPr/>
      </dsp:nvSpPr>
      <dsp:spPr>
        <a:xfrm>
          <a:off x="5207158" y="335067"/>
          <a:ext cx="1865153" cy="100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F57E2F-5BDA-4FA3-8C41-DDC1658E5F56}">
      <dsp:nvSpPr>
        <dsp:cNvPr id="0" name=""/>
        <dsp:cNvSpPr/>
      </dsp:nvSpPr>
      <dsp:spPr>
        <a:xfrm rot="5400000">
          <a:off x="2047596" y="108633"/>
          <a:ext cx="1671284" cy="14540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 rot="-5400000">
        <a:off x="2382813" y="260442"/>
        <a:ext cx="1000849" cy="1150400"/>
      </dsp:txXfrm>
    </dsp:sp>
    <dsp:sp modelId="{3A13F7E1-6928-428D-8531-036945CC9DC2}">
      <dsp:nvSpPr>
        <dsp:cNvPr id="0" name=""/>
        <dsp:cNvSpPr/>
      </dsp:nvSpPr>
      <dsp:spPr>
        <a:xfrm rot="5400000">
          <a:off x="2812207" y="1528030"/>
          <a:ext cx="1671284" cy="14540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>
              <a:solidFill>
                <a:schemeClr val="tx1"/>
              </a:solidFill>
            </a:rPr>
            <a:t>SYSTEMY ALARMOWE I MONITORINGU, KONTROLA DOSTĘPU</a:t>
          </a:r>
        </a:p>
      </dsp:txBody>
      <dsp:txXfrm rot="-5400000">
        <a:off x="3147424" y="1679839"/>
        <a:ext cx="1000849" cy="1150400"/>
      </dsp:txXfrm>
    </dsp:sp>
    <dsp:sp modelId="{417B2934-02CA-4E60-B29C-001846924F4E}">
      <dsp:nvSpPr>
        <dsp:cNvPr id="0" name=""/>
        <dsp:cNvSpPr/>
      </dsp:nvSpPr>
      <dsp:spPr>
        <a:xfrm>
          <a:off x="1055687" y="1827648"/>
          <a:ext cx="1804987" cy="100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4F715B-57F8-46E2-AD3A-4FF9514E288B}">
      <dsp:nvSpPr>
        <dsp:cNvPr id="0" name=""/>
        <dsp:cNvSpPr/>
      </dsp:nvSpPr>
      <dsp:spPr>
        <a:xfrm rot="5400000">
          <a:off x="4561114" y="1461931"/>
          <a:ext cx="1671284" cy="14540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 rot="-5400000">
        <a:off x="4896331" y="1613740"/>
        <a:ext cx="1000849" cy="1150400"/>
      </dsp:txXfrm>
    </dsp:sp>
    <dsp:sp modelId="{6D1BAA09-4615-483C-9392-1287EED906D0}">
      <dsp:nvSpPr>
        <dsp:cNvPr id="0" name=""/>
        <dsp:cNvSpPr/>
      </dsp:nvSpPr>
      <dsp:spPr>
        <a:xfrm rot="5400000">
          <a:off x="3600385" y="2946617"/>
          <a:ext cx="1671284" cy="14540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900" kern="1200"/>
        </a:p>
      </dsp:txBody>
      <dsp:txXfrm rot="-5400000">
        <a:off x="3935602" y="3098426"/>
        <a:ext cx="1000849" cy="1150400"/>
      </dsp:txXfrm>
    </dsp:sp>
    <dsp:sp modelId="{DD1F4D01-2B26-4740-B330-8375221B7CA0}">
      <dsp:nvSpPr>
        <dsp:cNvPr id="0" name=""/>
        <dsp:cNvSpPr/>
      </dsp:nvSpPr>
      <dsp:spPr>
        <a:xfrm>
          <a:off x="5207158" y="3172240"/>
          <a:ext cx="1865153" cy="100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1836ED-4E7E-42A8-8FEA-66B6EA8D3EE0}">
      <dsp:nvSpPr>
        <dsp:cNvPr id="0" name=""/>
        <dsp:cNvSpPr/>
      </dsp:nvSpPr>
      <dsp:spPr>
        <a:xfrm rot="5400000">
          <a:off x="2030046" y="2946617"/>
          <a:ext cx="1671284" cy="14540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 rot="-5400000">
        <a:off x="2365263" y="3098426"/>
        <a:ext cx="1000849" cy="1150400"/>
      </dsp:txXfrm>
    </dsp:sp>
    <dsp:sp modelId="{DC558294-A46B-41B5-B446-BD430F3ABFAF}">
      <dsp:nvSpPr>
        <dsp:cNvPr id="0" name=""/>
        <dsp:cNvSpPr/>
      </dsp:nvSpPr>
      <dsp:spPr>
        <a:xfrm rot="5400000">
          <a:off x="2903869" y="4365287"/>
          <a:ext cx="1671284" cy="14540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900" kern="1200" dirty="0">
              <a:solidFill>
                <a:schemeClr val="tx1"/>
              </a:solidFill>
            </a:rPr>
            <a:t>STEROWANIE: KLIMATYZACJĄ, OGRZEWANIEM, OŚWIETLENIEM I SPRZĘTEM ELEKTRONICZNYM</a:t>
          </a:r>
        </a:p>
      </dsp:txBody>
      <dsp:txXfrm rot="-5400000">
        <a:off x="3239086" y="4517096"/>
        <a:ext cx="1000849" cy="1150400"/>
      </dsp:txXfrm>
    </dsp:sp>
    <dsp:sp modelId="{A6012B04-88A5-4057-9CE5-CD2B92B0F93D}">
      <dsp:nvSpPr>
        <dsp:cNvPr id="0" name=""/>
        <dsp:cNvSpPr/>
      </dsp:nvSpPr>
      <dsp:spPr>
        <a:xfrm>
          <a:off x="1055687" y="4559029"/>
          <a:ext cx="1804987" cy="1002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75A2E9-8722-41C6-8D21-8C891FCA6511}">
      <dsp:nvSpPr>
        <dsp:cNvPr id="0" name=""/>
        <dsp:cNvSpPr/>
      </dsp:nvSpPr>
      <dsp:spPr>
        <a:xfrm rot="5400000">
          <a:off x="4533677" y="4366014"/>
          <a:ext cx="1671284" cy="145401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3600" kern="1200"/>
        </a:p>
      </dsp:txBody>
      <dsp:txXfrm rot="-5400000">
        <a:off x="4868894" y="4517823"/>
        <a:ext cx="1000849" cy="1150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DA7CC-AF18-4C32-BB44-3E2D61F18F5B}" type="datetimeFigureOut">
              <a:rPr lang="pl-PL" smtClean="0"/>
              <a:pPr/>
              <a:t>21.09.2021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BC2C-9C8A-484C-8F6C-8FE7822822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8315090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2A8E4-5D32-498A-9D05-1919E70D6A81}" type="datetimeFigureOut">
              <a:rPr lang="pl-PL" smtClean="0"/>
              <a:pPr/>
              <a:t>21.09.2021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pl-PL"/>
              <a:t>Konferencja WWGN 2021, 19-21 września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B7C4D5-2FD5-45BC-B23C-84FFA9DBF80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3172618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Czwarta Rewolucja Przemysłowa</a:t>
            </a:r>
          </a:p>
          <a:p>
            <a:pPr marL="171450" indent="-171450">
              <a:buFontTx/>
              <a:buChar char="-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powszechną cyfryzację,</a:t>
            </a:r>
          </a:p>
          <a:p>
            <a:pPr marL="171450" indent="-171450">
              <a:buFontTx/>
              <a:buChar char="-"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rozwój maszyn, który dzięki wykorzystaniu sztucznej inteligencji</a:t>
            </a:r>
          </a:p>
          <a:p>
            <a:pPr marL="171450" indent="-171450">
              <a:buFontTx/>
              <a:buChar char="-"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Koncepcja Przemysłu 4.0 zakłada zwiększenie efektywności, obniżenie kosztów oraz udoskonalenie produktów, uzyskane poprzez automatyzację produkcji wykorzystującą sztuczną inteligencję.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Transformacja obejmuje zarówno przemiany technologiczne, jak i zmiany w zakresie modeli biznesowych oraz przemiany kulturowe. To inne spojrzenie na prowadzenie działalności, a także zmiana w podejściu do klienta, uwzględniająca jego zachowania oraz preferencje.  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8434225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 ciekawe, w pytaniu dotyczącym poczucia prestiżu i uznania wynikającego z zastosowania nowoczesnych technologii w mieszkaniu, takie odczucia w mniejszym lub większym stopniu częściej dotyczyły kobiet (63%) niż mężczyźni (59%). Jednocześnie niemal co piąta osoba uważała, że nie jest to powodem do poczucia wyższości względem osób mieszkających w „normalnych” mieszkaniach. 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3669253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3818454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każdy cykl na rynku nieruchomości charakteryzuje się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pewnym motywem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 kryzysie finansowym rynek nieruchomości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skupił się na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zrównoważonym rozwoju, zielonych budynkach i zielonych certyfikat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ach. związane to było przede wszystkim z dużym zainteresowaniem ze strony środowiska akademickiego, które przedstawiało naukowe dowody na opłacalność inwestowania w zielone rozwiązania. W Polsce ten temat nadal jest przedmiotem dużego zainteresowania zarówno ze strony inwestorów, kupujących jak i środowiska akademickiego, jednak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skali globalnej wkraczamy w okres cyfryzacji i sztucznej inteligencji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 rynku nieruchomości. Tym razem zainteresowanie nowoczesnymi technologiami nie jest tylko po stronie nauki,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ale głownie po stronie instytucjonalnej, która upatruje w nich zwiększenia efektywności ich działalności oraz wzrostu wartości dzięki pozyskiwanym danym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zestawienie angielskich słów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Property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oraz Technologies, które w dosłownym tłumaczeniu oznaczają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technologie nieruchomości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 oznacza, że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jest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połączeniem branży nieruchomości oraz nowoczesnych technologii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 W literaturze światowej wskazuje się, że głównym liderem inwestycji w ramach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są Stany Zjednoczone. (Singh, 2018) Kolejne kraje to Wielka Brytania i Chiny, natomiast do krajów europejskich, które mogą odgrywać znaczącą rolę należą Hiszpania, Francja, Finlandia, Holandia, Niemcy oraz Polska. </a:t>
            </a:r>
          </a:p>
          <a:p>
            <a:endParaRPr lang="pl-P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Zachodzące zmiany w zakresie obsługi klienta i proponowane udogodnienia w zakresie nowoczesnych technologii w różnych gałęziach gospodarki powodują, że również rynek nieruchomości czeka konieczność dostosowania się do nowej rzeczywistości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2291822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Rozwój 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 Polsce jest skomplikowany w związku z tym, że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występują firmy na dwóch różnych biegunach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z jednej strony są duże firmy, które działają na rynku nieruchomości i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są chętne do wdrażania nowoczesnych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technologii, z drugiej strony jest bardzo dużo małych firm, które zarówno nie posiadają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wystarczających środków do wdrożenia innowacji, jak i nie są przygotowane mentalnie do ich wprowadzenia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Powoduje to, że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 pierwsze wyróżniają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się na tle konkurencji, natomiast te małe pozostają w tyle i „przegrywają” w wyścigu o pozyskanie klienta. 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Jednak fakt, że powstała nowa nazwa dla branży w zakresie nowoczesnych technologii (</a:t>
            </a:r>
            <a:r>
              <a:rPr lang="pl-PL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Proptech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oznacza, że jest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trend jasno określony i przez wielu uznawany za wartościow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y, a tym samym nawet Ci „mali” chcąc pozostać na rynku będą musieli się do tych zmian dostosować.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prezentacji skupiam na nowoczesnych technologiach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wprowadzanych na etapie projektowania i realizacji projektu budowlanego, którymi mogliby być zainteresowani potencjalni kupujący.</a:t>
            </a:r>
          </a:p>
          <a:p>
            <a:endParaRPr lang="pl-PL" dirty="0"/>
          </a:p>
          <a:p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spełnienie wymagań klienta poprzez tworzenie nowych rozwiązań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przynoszących korzyści winno być podstawową determinantą rozwijającego się nowoczesnego rynku nieruchomości”.  W związku z tym niezbędne jest, aby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deweloperzy w swoich projektach uwzględniali potrzeby klientów również w zakresie nowoczesnych technologii. </a:t>
            </a:r>
            <a:endParaRPr lang="pl-PL" b="1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32336858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Zapotrzebowanie na innowacje występujące na rynku nieruchomości mieszkaniowych klienci mogą zgłaszać w wielu obszarach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jednak najczęściej dotyczą one nowoczesnych technologii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zastosowanych w budynkach, czyli innowacji mających wpływ na użytkowanie i koszty utrzymania nieruchomości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Innowacje techniczne i technologiczne, obejmują rozwiązania stosowane w sektorze budowlanym. Zarówno na etapie projektowania, realizacji projektu, ostatecznego opomiarowaniu budynku oraz jego eksploatacji. Innowacje te są związane zarówno z zastosowanymi materiałami budowlanymi, świadczonymi usługami budowalnymi i wykończeniowymi, a także rozwiązaniami w zakresie pasywności i energooszczędności obiektu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Młode pokolenie klientów, które funkcjonuje w zupełnie innej rzeczywistości, gdzie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telefon jest nieodłącznym elementem ich życia,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oczekuje,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że rozwiązania technologiczne, z którymi mieli do czynienia dotychczas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zostaną wprowadzone również do ich przestrzeni prywatnej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nowoczesne technologie w zakresie korzystania z budynku i mieszkania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ułatwią im codzienne obowiązki i funkcjonowanie w przestrzeni mieszkalnej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Można się również spodziewać, że w ciągu kilku lat </a:t>
            </a:r>
            <a:r>
              <a:rPr lang="pl-P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deweloperzy będą zmuszeni, </a:t>
            </a: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aby zaakceptować fakt, że zastosowane technologie mają decydujące znaczenie przy wyborze mieszkania przez kupujących.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304324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odpowiedzi na pytanie dotyczące zainteresowania ofertą w zależności od zastosowanych nowoczesnych technologii, zarówno większość mężczyzn jak i kobiet zadeklarowała większą chęć obejrzenia oferty, w której je zastosowano (około 80% respondentów), przy czym większa skłonność była po stronie mężczyzn. Kobiety były nieco bardziej ostrożne w swoich deklaracjach. W związku z dużym zainteresowaniem nieruchomościami posiadającymi innowację jest to szansa dla deweloperów, aby stosując je w swoich inwestycjach być bardziej konkurencyjnymi na rynku i wyróżnić się spośród innych ofert.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2901052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Pierwsze pytanie dotyczyło skłonności do zapłaty wyższej ceny w zależności od zastosowanych, wybranych technologii. Jak wynika z przeprowadzonej ankiety zarówno kobiety jak i mężczyźni w ponad 80% (około 65% odpowiedz - raczej tak, a niemal 20% odpowiedzi - tak) są skłonni ponieść wyższą opłatę za wybrane przez nich technologie. Może to stanowić zachętę dla deweloperów, do inwestowania w tego typu rozwiązania.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Około 40% - zapłacić poniżej 5% więcej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Około 30% - zapłacić między 6-10% więcej aby mieć nowoczesne technologie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10997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Kolejne pytanie dotyczyło poglądów związanych z nowoczesnymi technologiami jako sposobu na obniżenie kosztów mieszkania. W opinii większości ankietowanych zastosowanie wskazanych technologii powoduje obniżenie kosztów, o czym częściej byli przekonani mężczyźni niż kobiety. Jednocześnie mężczyźni w 17%, a kobiety w 12% nie potrafili określić, czy faktycznie obniżka kosztów wystąpi czy też nie, a niemal 10% kobiet uważało, że nowoczesne technologie nie powodują zmniejszenia kosztów utrzymania. Być może warto by było, aby deweloperzy stosujący wybrane rozwiązania podjęli działania związane z uświadomieniem potencjalnym klientom korzyści wynikających z ich zastosowania.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553224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 następnej kolejności poproszono respondentów o określenie, czy stosowane nowoczesne technologie zwiększają ich poczucie bezpieczeństwa w mieszkaniu. Jak wynika z badania zarówno większość kobiet (70%) jak i mężczyzn (67%) uważa, że jest to czynnik podnoszący bezpieczeństwo, przy czym bardziej zdecydowane w tym zakresie są kobiety. Jednocześnie spora część ankietowanych, bo co 4 mężczyzna i co 5 kobieta nie ma zdania w tym obszarze.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4383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pl-P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Ostatnie pytanie dotyczyło poczucia bycia kontrolowanym, wynikającego z zastosowanych nowoczesnych technologii. W tym zakresie zdania były nieco bardziej podzielone. Pomimo, iż spora część kobiet i mężczyzn uważa, że nie są sprawdzani,  to stanowią oni tylko około połowę ankietowanych. Niemal co 3 kobieta i co 4 mężczyzna nie ma zdania w tym temacie, a około 20% respondentów uważa, że zastosowanie innowacyjnych rozwiązań może wiązać się z niebezpieczeństwem monitorowania przez osoby z zewnątrz.</a:t>
            </a: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pl-PL"/>
              <a:t>Konferencja WWGN 2021, 19-21 września</a:t>
            </a:r>
          </a:p>
        </p:txBody>
      </p:sp>
    </p:spTree>
    <p:extLst>
      <p:ext uri="{BB962C8B-B14F-4D97-AF65-F5344CB8AC3E}">
        <p14:creationId xmlns:p14="http://schemas.microsoft.com/office/powerpoint/2010/main" val="347374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351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41795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1466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81080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7223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654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25876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318241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6182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4138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114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6168438" y="6396853"/>
            <a:ext cx="5233853" cy="365125"/>
          </a:xfr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r>
              <a:rPr lang="pl-PL"/>
              <a:t>Konferencja WWGN, Kraków, 19-21.09.2021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38200" y="6396853"/>
            <a:ext cx="2743200" cy="365125"/>
          </a:xfrm>
        </p:spPr>
        <p:txBody>
          <a:bodyPr/>
          <a:lstStyle/>
          <a:p>
            <a:r>
              <a:rPr lang="pl-PL" dirty="0"/>
              <a:t>Imię nazwisko prelegenta/ki </a:t>
            </a:r>
          </a:p>
        </p:txBody>
      </p:sp>
    </p:spTree>
    <p:extLst>
      <p:ext uri="{BB962C8B-B14F-4D97-AF65-F5344CB8AC3E}">
        <p14:creationId xmlns:p14="http://schemas.microsoft.com/office/powerpoint/2010/main" val="3202589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7642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3890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54442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1161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92365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707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866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6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976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Konferencja WWGN, Kraków, 19-21.09.2021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1206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32BB-66FC-4D2A-9639-A1E7B3C77FE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737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Konferencja WWGN, Kraków, 19-21.09.2021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1FC-4E75-4098-867F-CBDD559CBE8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11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86004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Nowoczesne technologie a poczucie bezpieczeństwa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1ACBDBE4-13B9-4C71-82DB-00BDA3C674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5966442"/>
              </p:ext>
            </p:extLst>
          </p:nvPr>
        </p:nvGraphicFramePr>
        <p:xfrm>
          <a:off x="838200" y="1825624"/>
          <a:ext cx="6134100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BE42B034-6F8D-4C1A-84AE-9FC00904E432}"/>
              </a:ext>
            </a:extLst>
          </p:cNvPr>
          <p:cNvSpPr txBox="1"/>
          <p:nvPr/>
        </p:nvSpPr>
        <p:spPr>
          <a:xfrm>
            <a:off x="7291387" y="2328861"/>
            <a:ext cx="42243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Odpowiedź TAK i RACZEJ TAK: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70% Kobiet</a:t>
            </a:r>
          </a:p>
          <a:p>
            <a:r>
              <a:rPr lang="pl-PL" sz="2400" dirty="0">
                <a:latin typeface="+mj-lt"/>
              </a:rPr>
              <a:t>67% Mężczyzn</a:t>
            </a:r>
          </a:p>
        </p:txBody>
      </p:sp>
    </p:spTree>
    <p:extLst>
      <p:ext uri="{BB962C8B-B14F-4D97-AF65-F5344CB8AC3E}">
        <p14:creationId xmlns:p14="http://schemas.microsoft.com/office/powerpoint/2010/main" val="454292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86004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Nowoczesne technologie a poczucie bycia kontrolowanym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BCC7710B-8914-4A23-95CE-97BDFC6DAE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389669"/>
              </p:ext>
            </p:extLst>
          </p:nvPr>
        </p:nvGraphicFramePr>
        <p:xfrm>
          <a:off x="838200" y="1825625"/>
          <a:ext cx="6562725" cy="434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54419912-9F52-49F3-90A7-97523A193924}"/>
              </a:ext>
            </a:extLst>
          </p:cNvPr>
          <p:cNvSpPr txBox="1"/>
          <p:nvPr/>
        </p:nvSpPr>
        <p:spPr>
          <a:xfrm>
            <a:off x="7843837" y="2343150"/>
            <a:ext cx="38576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Odpowiedź NIE/RACZEJ NIE:</a:t>
            </a:r>
          </a:p>
          <a:p>
            <a:r>
              <a:rPr lang="pl-PL" sz="2400" dirty="0">
                <a:latin typeface="+mj-lt"/>
              </a:rPr>
              <a:t>52% Kobiet</a:t>
            </a:r>
          </a:p>
          <a:p>
            <a:r>
              <a:rPr lang="pl-PL" sz="2400" dirty="0">
                <a:latin typeface="+mj-lt"/>
              </a:rPr>
              <a:t>57% Mężczyzn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Odpowiedź ANI TAK, ANI NIE: </a:t>
            </a:r>
          </a:p>
          <a:p>
            <a:r>
              <a:rPr lang="pl-PL" sz="2400" dirty="0">
                <a:latin typeface="+mj-lt"/>
              </a:rPr>
              <a:t>32% Kobiet</a:t>
            </a:r>
          </a:p>
          <a:p>
            <a:r>
              <a:rPr lang="pl-PL" sz="2400" dirty="0">
                <a:latin typeface="+mj-lt"/>
              </a:rPr>
              <a:t>25% Mężczyzn</a:t>
            </a:r>
          </a:p>
        </p:txBody>
      </p:sp>
    </p:spTree>
    <p:extLst>
      <p:ext uri="{BB962C8B-B14F-4D97-AF65-F5344CB8AC3E}">
        <p14:creationId xmlns:p14="http://schemas.microsoft.com/office/powerpoint/2010/main" val="3299419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86004"/>
            <a:ext cx="10515600" cy="764096"/>
          </a:xfrm>
        </p:spPr>
        <p:txBody>
          <a:bodyPr>
            <a:normAutofit/>
          </a:bodyPr>
          <a:lstStyle/>
          <a:p>
            <a:pPr algn="ctr"/>
            <a:r>
              <a:rPr lang="pl-PL" sz="3200" dirty="0"/>
              <a:t>Nowoczesne technologie a poczucie prestiżu i uznania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CEFAFD70-7E8F-4E12-9FA5-1543C3AC80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426702"/>
              </p:ext>
            </p:extLst>
          </p:nvPr>
        </p:nvGraphicFramePr>
        <p:xfrm>
          <a:off x="838200" y="1825624"/>
          <a:ext cx="6034088" cy="4460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45F9ADBF-166C-4039-B9C8-C64EA5F88544}"/>
              </a:ext>
            </a:extLst>
          </p:cNvPr>
          <p:cNvSpPr txBox="1"/>
          <p:nvPr/>
        </p:nvSpPr>
        <p:spPr>
          <a:xfrm>
            <a:off x="7186614" y="2428875"/>
            <a:ext cx="38719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Odpowiedź TAK i RACZEJ TAK: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63% Kobiet</a:t>
            </a:r>
          </a:p>
          <a:p>
            <a:r>
              <a:rPr lang="pl-PL" sz="2400" dirty="0">
                <a:latin typeface="+mj-lt"/>
              </a:rPr>
              <a:t>59% Mężczyzn</a:t>
            </a:r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51410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9CBB297-F700-415C-B580-A51E25D82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8740" y="577848"/>
            <a:ext cx="7054246" cy="765970"/>
          </a:xfrm>
        </p:spPr>
        <p:txBody>
          <a:bodyPr/>
          <a:lstStyle/>
          <a:p>
            <a:r>
              <a:rPr lang="pl-PL" dirty="0"/>
              <a:t>Wnioski:</a:t>
            </a: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07DEECDC-875E-4E8A-9158-6ADC5BED4E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0581"/>
            <a:ext cx="10515600" cy="4809571"/>
          </a:xfrm>
        </p:spPr>
        <p:txBody>
          <a:bodyPr>
            <a:normAutofit fontScale="85000" lnSpcReduction="20000"/>
          </a:bodyPr>
          <a:lstStyle/>
          <a:p>
            <a:r>
              <a:rPr lang="pl-PL" dirty="0">
                <a:latin typeface="+mj-lt"/>
              </a:rPr>
              <a:t>pozytywne nastawienie do nowoczesnych technologii zarówno po stronie kobiet jak i mężczyzn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nabywcy są chętni do zapoznania się z ofertą mieszkań stosujących nowoczesne technologie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nabywcy są skłonni zapłacić więcej za mieszkanie w którym zastosowano nowoczesne technologie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zarówno kobiety jak i mężczyźni są zdania, że nowoczesne technologie powodują obniżenie kosztów utrzymania mieszkania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nowoczesne technologie powodują wzrost poczucia bezpieczeństwa oraz poczucia prestiżu i uznania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75088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4000" dirty="0"/>
              <a:t>Innowacje na pierwotnym rynku mieszkaniowym w Poznaniu w opinii klientów</a:t>
            </a:r>
          </a:p>
        </p:txBody>
      </p:sp>
      <p:sp>
        <p:nvSpPr>
          <p:cNvPr id="5" name="Podtytu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pl-PL" sz="2000" dirty="0"/>
          </a:p>
          <a:p>
            <a:pPr algn="l"/>
            <a:r>
              <a:rPr lang="pl-PL" sz="2000" dirty="0"/>
              <a:t>dr Anna Górska</a:t>
            </a:r>
          </a:p>
          <a:p>
            <a:pPr algn="l"/>
            <a:r>
              <a:rPr lang="pl-PL" sz="2000" dirty="0"/>
              <a:t>Katedra Inwestycji i Nieruchomości</a:t>
            </a:r>
          </a:p>
          <a:p>
            <a:pPr algn="l"/>
            <a:r>
              <a:rPr lang="pl-PL" sz="2000" dirty="0"/>
              <a:t>Uniwersytet Ekonomiczny w Poznaniu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80062"/>
            <a:ext cx="10515600" cy="1325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br>
              <a:rPr lang="pl-PL" sz="4000" dirty="0"/>
            </a:br>
            <a:r>
              <a:rPr lang="pl-PL" sz="4000" b="1" dirty="0"/>
              <a:t>TRANSFORMACJA CYFROWA NA RYNKU NIERUCHOMOŚCI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43075"/>
            <a:ext cx="10515600" cy="4433888"/>
          </a:xfrm>
        </p:spPr>
        <p:txBody>
          <a:bodyPr/>
          <a:lstStyle/>
          <a:p>
            <a:pPr lvl="1"/>
            <a:endParaRPr lang="pl-PL" dirty="0"/>
          </a:p>
          <a:p>
            <a:pPr algn="ctr"/>
            <a:endParaRPr lang="pl-PL" dirty="0"/>
          </a:p>
          <a:p>
            <a:pPr algn="ctr"/>
            <a:endParaRPr lang="pl-PL" dirty="0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1F7A253D-8A2E-4BBB-B858-B7BFDEAA19DF}"/>
              </a:ext>
            </a:extLst>
          </p:cNvPr>
          <p:cNvSpPr txBox="1"/>
          <p:nvPr/>
        </p:nvSpPr>
        <p:spPr>
          <a:xfrm>
            <a:off x="838200" y="2605625"/>
            <a:ext cx="9548813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400" dirty="0"/>
              <a:t>PIERWSZA REWOLUCJA PRZEMYSŁOWA (napęd parowy)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400" dirty="0"/>
              <a:t>DRUGA REWOLUCJA PRZEMYSŁOWA (produkcja masowa)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400" dirty="0"/>
              <a:t>TRZECIA REWOLUCJA PRZEMYSŁOWA (komputer)</a:t>
            </a: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l-PL" sz="2400" b="1" dirty="0"/>
              <a:t>CZWARTA REWOLUCJA PRZEMYSŁOWA (rewolucja cyfrowa)</a:t>
            </a:r>
          </a:p>
          <a:p>
            <a:pPr algn="ctr"/>
            <a:endParaRPr lang="pl-PL" sz="2400" dirty="0"/>
          </a:p>
          <a:p>
            <a:pPr algn="ctr"/>
            <a:endParaRPr lang="pl-PL" sz="2400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l-PL" sz="2400" dirty="0"/>
              <a:t>KONCEPCJA PRZEMYSŁU 4.0</a:t>
            </a:r>
          </a:p>
          <a:p>
            <a:pPr marL="285750" indent="-285750" algn="ctr">
              <a:buFontTx/>
              <a:buChar char="-"/>
            </a:pPr>
            <a:r>
              <a:rPr lang="pl-PL" sz="2400" dirty="0"/>
              <a:t>Wzrost efektywności</a:t>
            </a:r>
          </a:p>
          <a:p>
            <a:pPr marL="285750" indent="-285750" algn="ctr">
              <a:buFontTx/>
              <a:buChar char="-"/>
            </a:pPr>
            <a:r>
              <a:rPr lang="pl-PL" sz="2400" dirty="0"/>
              <a:t>Obniżenie kosztów</a:t>
            </a:r>
          </a:p>
          <a:p>
            <a:pPr marL="285750" indent="-285750" algn="ctr">
              <a:buFontTx/>
              <a:buChar char="-"/>
            </a:pPr>
            <a:r>
              <a:rPr lang="pl-PL" sz="2400" dirty="0"/>
              <a:t>Udoskonalenie produktów</a:t>
            </a:r>
          </a:p>
          <a:p>
            <a:pPr algn="ctr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0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/>
          <a:lstStyle/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endParaRPr lang="pl-PL" sz="3600" b="1" dirty="0"/>
          </a:p>
          <a:p>
            <a:pPr marL="0" indent="0" algn="ctr">
              <a:buNone/>
            </a:pPr>
            <a:r>
              <a:rPr lang="pl-PL" sz="4400" b="1" dirty="0"/>
              <a:t>PROPTECH</a:t>
            </a:r>
          </a:p>
        </p:txBody>
      </p:sp>
    </p:spTree>
    <p:extLst>
      <p:ext uri="{BB962C8B-B14F-4D97-AF65-F5344CB8AC3E}">
        <p14:creationId xmlns:p14="http://schemas.microsoft.com/office/powerpoint/2010/main" val="284316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121407"/>
            <a:ext cx="10515600" cy="4055555"/>
          </a:xfrm>
        </p:spPr>
        <p:txBody>
          <a:bodyPr>
            <a:normAutofit/>
          </a:bodyPr>
          <a:lstStyle/>
          <a:p>
            <a:endParaRPr lang="pl-PL" sz="3600" dirty="0"/>
          </a:p>
          <a:p>
            <a:pPr marL="0" indent="0" algn="ctr">
              <a:buNone/>
            </a:pPr>
            <a:endParaRPr lang="pl-PL" sz="3600" b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595A3D9-5767-45BA-A53B-526BE4227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902151"/>
              </p:ext>
            </p:extLst>
          </p:nvPr>
        </p:nvGraphicFramePr>
        <p:xfrm>
          <a:off x="2384539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90150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8019" y="1224391"/>
            <a:ext cx="5082448" cy="3832351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TECHNOLOGIE ZAPREZENTOWANE POTENCJALNYM KLIENTOM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961777-CEB8-4C9B-BA09-2BA21DE316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8196203"/>
              </p:ext>
            </p:extLst>
          </p:nvPr>
        </p:nvGraphicFramePr>
        <p:xfrm>
          <a:off x="4064000" y="275423"/>
          <a:ext cx="8128000" cy="592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25838C87-8A70-468E-8823-BD93FCC937A1}"/>
              </a:ext>
            </a:extLst>
          </p:cNvPr>
          <p:cNvSpPr txBox="1"/>
          <p:nvPr/>
        </p:nvSpPr>
        <p:spPr>
          <a:xfrm>
            <a:off x="8933608" y="2085983"/>
            <a:ext cx="13550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PANELE FOTOWOLTAICZNE, </a:t>
            </a:r>
          </a:p>
          <a:p>
            <a:r>
              <a:rPr lang="pl-PL" sz="1100" dirty="0"/>
              <a:t>OGRZEWANIE PODŁOGOWE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5BC07D9-1FAB-4333-AA4D-145FCECCC38E}"/>
              </a:ext>
            </a:extLst>
          </p:cNvPr>
          <p:cNvSpPr txBox="1"/>
          <p:nvPr/>
        </p:nvSpPr>
        <p:spPr>
          <a:xfrm>
            <a:off x="6459097" y="755567"/>
            <a:ext cx="1322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MOŻLIWOŚĆ ŁADOWANIA POJAZDÓW ELEKTRYCZNYCH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3841E1D-AA30-4B80-80A7-A12647773481}"/>
              </a:ext>
            </a:extLst>
          </p:cNvPr>
          <p:cNvSpPr txBox="1"/>
          <p:nvPr/>
        </p:nvSpPr>
        <p:spPr>
          <a:xfrm>
            <a:off x="8043255" y="3447296"/>
            <a:ext cx="9826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ZBIERANIE DESZCZÓWKI DO PODLEWANIA TERENÓW ZIELONYCH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6603C50-8865-444F-93CF-88B41DED4953}"/>
              </a:ext>
            </a:extLst>
          </p:cNvPr>
          <p:cNvSpPr txBox="1"/>
          <p:nvPr/>
        </p:nvSpPr>
        <p:spPr>
          <a:xfrm>
            <a:off x="6222772" y="3701212"/>
            <a:ext cx="16194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WYKORZYSTANIE ENERGII  SŁONECZNEJ DO OGRZEWANIA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30C7A07-3A00-4E2F-8937-C1338A26FA29}"/>
              </a:ext>
            </a:extLst>
          </p:cNvPr>
          <p:cNvSpPr txBox="1"/>
          <p:nvPr/>
        </p:nvSpPr>
        <p:spPr>
          <a:xfrm>
            <a:off x="8986934" y="4834521"/>
            <a:ext cx="120083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/>
              <a:t>SYSTEM POGODOWY, WŁASNA OCZYSZCZALNIA ŚCIEKÓW</a:t>
            </a:r>
          </a:p>
        </p:txBody>
      </p:sp>
    </p:spTree>
    <p:extLst>
      <p:ext uri="{BB962C8B-B14F-4D97-AF65-F5344CB8AC3E}">
        <p14:creationId xmlns:p14="http://schemas.microsoft.com/office/powerpoint/2010/main" val="78426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86004"/>
            <a:ext cx="10515600" cy="7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Nowoczesne technologie a zainteresowanie ofertą mieszkaniową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1B80ED71-B034-419B-881F-62A3EFB3E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8280176"/>
              </p:ext>
            </p:extLst>
          </p:nvPr>
        </p:nvGraphicFramePr>
        <p:xfrm>
          <a:off x="838200" y="1825625"/>
          <a:ext cx="6241330" cy="4424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id="{3839C661-2C33-4D43-B45B-4966939B3576}"/>
              </a:ext>
            </a:extLst>
          </p:cNvPr>
          <p:cNvSpPr txBox="1"/>
          <p:nvPr/>
        </p:nvSpPr>
        <p:spPr>
          <a:xfrm>
            <a:off x="6732571" y="1950100"/>
            <a:ext cx="4176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+mj-lt"/>
              </a:rPr>
              <a:t>Odpowiedź TAK i RACZEJ TAK:</a:t>
            </a:r>
          </a:p>
          <a:p>
            <a:endParaRPr lang="pl-PL" dirty="0">
              <a:latin typeface="+mj-lt"/>
            </a:endParaRPr>
          </a:p>
          <a:p>
            <a:r>
              <a:rPr lang="pl-PL" dirty="0">
                <a:latin typeface="+mj-lt"/>
              </a:rPr>
              <a:t>77% Kobiet</a:t>
            </a:r>
          </a:p>
          <a:p>
            <a:r>
              <a:rPr lang="pl-PL" dirty="0">
                <a:latin typeface="+mj-lt"/>
              </a:rPr>
              <a:t>85% Mężczyzn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8A3EC8F-7B86-412C-8376-DDFCA1B040A9}"/>
              </a:ext>
            </a:extLst>
          </p:cNvPr>
          <p:cNvSpPr txBox="1"/>
          <p:nvPr/>
        </p:nvSpPr>
        <p:spPr>
          <a:xfrm>
            <a:off x="7340600" y="3606800"/>
            <a:ext cx="4406900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l-PL" dirty="0">
                <a:latin typeface="+mj-lt"/>
              </a:rPr>
              <a:t>Wysoka izolacyjność cieplna budynku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+mj-lt"/>
              </a:rPr>
              <a:t>System alarmowy i monitoring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+mj-lt"/>
              </a:rPr>
              <a:t>Sterowanie klimatyzacją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+mj-lt"/>
              </a:rPr>
              <a:t>Sterowanie oświetleniem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+mj-lt"/>
              </a:rPr>
              <a:t>Zbieranie deszczówki do podlewania terenów zielonych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+mj-lt"/>
              </a:rPr>
              <a:t>Sterowanie ogrzewaniem</a:t>
            </a:r>
          </a:p>
          <a:p>
            <a:pPr marL="285750" indent="-285750">
              <a:buFontTx/>
              <a:buChar char="-"/>
            </a:pPr>
            <a:r>
              <a:rPr lang="pl-PL" dirty="0">
                <a:latin typeface="+mj-lt"/>
              </a:rPr>
              <a:t>Panele fotowoltaiczne</a:t>
            </a:r>
          </a:p>
        </p:txBody>
      </p:sp>
    </p:spTree>
    <p:extLst>
      <p:ext uri="{BB962C8B-B14F-4D97-AF65-F5344CB8AC3E}">
        <p14:creationId xmlns:p14="http://schemas.microsoft.com/office/powerpoint/2010/main" val="363588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86004"/>
            <a:ext cx="10515600" cy="7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Nowoczesne technologie a skłonność do zapłacenia wyższej ceny mieszkania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:a16="http://schemas.microsoft.com/office/drawing/2014/main" id="{4DB2D561-AB30-4054-9F00-262A6D7674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156385"/>
              </p:ext>
            </p:extLst>
          </p:nvPr>
        </p:nvGraphicFramePr>
        <p:xfrm>
          <a:off x="538162" y="1950100"/>
          <a:ext cx="6862763" cy="447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A026EFF4-A291-4C6E-8D5C-A72F85810DAD}"/>
              </a:ext>
            </a:extLst>
          </p:cNvPr>
          <p:cNvSpPr txBox="1"/>
          <p:nvPr/>
        </p:nvSpPr>
        <p:spPr>
          <a:xfrm>
            <a:off x="7772400" y="3429000"/>
            <a:ext cx="37290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Kobiety – 18% Tak / 63% Raczej tak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Mężczyźni – 20% Tak / 66% Raczej tak</a:t>
            </a:r>
          </a:p>
        </p:txBody>
      </p:sp>
    </p:spTree>
    <p:extLst>
      <p:ext uri="{BB962C8B-B14F-4D97-AF65-F5344CB8AC3E}">
        <p14:creationId xmlns:p14="http://schemas.microsoft.com/office/powerpoint/2010/main" val="2708367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86004"/>
            <a:ext cx="10515600" cy="764096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dirty="0"/>
              <a:t>Nowoczesne technologie a obniżenie kosztów utrzymania mieszkania</a:t>
            </a:r>
          </a:p>
        </p:txBody>
      </p:sp>
      <p:graphicFrame>
        <p:nvGraphicFramePr>
          <p:cNvPr id="6" name="Symbol zastępczy zawartości 5">
            <a:extLst>
              <a:ext uri="{FF2B5EF4-FFF2-40B4-BE49-F238E27FC236}">
                <a16:creationId xmlns:a16="http://schemas.microsoft.com/office/drawing/2014/main" id="{AE92CC3C-DC26-45BD-830F-6601FDB73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146782"/>
              </p:ext>
            </p:extLst>
          </p:nvPr>
        </p:nvGraphicFramePr>
        <p:xfrm>
          <a:off x="838200" y="1825624"/>
          <a:ext cx="5734050" cy="4475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906EA5D3-AD55-461A-A20F-CF040D2C7D2D}"/>
              </a:ext>
            </a:extLst>
          </p:cNvPr>
          <p:cNvSpPr txBox="1"/>
          <p:nvPr/>
        </p:nvSpPr>
        <p:spPr>
          <a:xfrm>
            <a:off x="7767638" y="3086100"/>
            <a:ext cx="35861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>
                <a:latin typeface="+mj-lt"/>
              </a:rPr>
              <a:t>Odpowiedź TAK:</a:t>
            </a:r>
          </a:p>
          <a:p>
            <a:endParaRPr lang="pl-PL" sz="2400" dirty="0">
              <a:latin typeface="+mj-lt"/>
            </a:endParaRPr>
          </a:p>
          <a:p>
            <a:r>
              <a:rPr lang="pl-PL" sz="2400" dirty="0">
                <a:latin typeface="+mj-lt"/>
              </a:rPr>
              <a:t>36% Kobiet</a:t>
            </a:r>
          </a:p>
          <a:p>
            <a:r>
              <a:rPr lang="pl-PL" sz="2400" dirty="0">
                <a:latin typeface="+mj-lt"/>
              </a:rPr>
              <a:t>41% Mężczyzn</a:t>
            </a:r>
          </a:p>
        </p:txBody>
      </p:sp>
    </p:spTree>
    <p:extLst>
      <p:ext uri="{BB962C8B-B14F-4D97-AF65-F5344CB8AC3E}">
        <p14:creationId xmlns:p14="http://schemas.microsoft.com/office/powerpoint/2010/main" val="247243265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1422</TotalTime>
  <Words>1656</Words>
  <Application>Microsoft Office PowerPoint</Application>
  <PresentationFormat>Panoramiczny</PresentationFormat>
  <Paragraphs>132</Paragraphs>
  <Slides>14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Motyw pakietu Office</vt:lpstr>
      <vt:lpstr>Projekt niestandardowy</vt:lpstr>
      <vt:lpstr>Prezentacja programu PowerPoint</vt:lpstr>
      <vt:lpstr>Innowacje na pierwotnym rynku mieszkaniowym w Poznaniu w opinii klientów</vt:lpstr>
      <vt:lpstr> TRANSFORMACJA CYFROWA NA RYNKU NIERUCHOMOŚCI </vt:lpstr>
      <vt:lpstr>Prezentacja programu PowerPoint</vt:lpstr>
      <vt:lpstr>Prezentacja programu PowerPoint</vt:lpstr>
      <vt:lpstr>TECHNOLOGIE ZAPREZENTOWANE POTENCJALNYM KLIENTOM</vt:lpstr>
      <vt:lpstr>Nowoczesne technologie a zainteresowanie ofertą mieszkaniową</vt:lpstr>
      <vt:lpstr>Nowoczesne technologie a skłonność do zapłacenia wyższej ceny mieszkania</vt:lpstr>
      <vt:lpstr>Nowoczesne technologie a obniżenie kosztów utrzymania mieszkania</vt:lpstr>
      <vt:lpstr>Nowoczesne technologie a poczucie bezpieczeństwa</vt:lpstr>
      <vt:lpstr>Nowoczesne technologie a poczucie bycia kontrolowanym</vt:lpstr>
      <vt:lpstr>Nowoczesne technologie a poczucie prestiżu i uznania</vt:lpstr>
      <vt:lpstr>Wnioski: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</dc:creator>
  <cp:lastModifiedBy>Anna Górska</cp:lastModifiedBy>
  <cp:revision>47</cp:revision>
  <dcterms:created xsi:type="dcterms:W3CDTF">2021-09-09T08:32:53Z</dcterms:created>
  <dcterms:modified xsi:type="dcterms:W3CDTF">2021-09-21T10:23:53Z</dcterms:modified>
</cp:coreProperties>
</file>