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9" r:id="rId3"/>
    <p:sldId id="261" r:id="rId4"/>
    <p:sldId id="271" r:id="rId5"/>
    <p:sldId id="263" r:id="rId6"/>
    <p:sldId id="273" r:id="rId7"/>
    <p:sldId id="265" r:id="rId8"/>
    <p:sldId id="270" r:id="rId9"/>
    <p:sldId id="266" r:id="rId10"/>
    <p:sldId id="269" r:id="rId11"/>
    <p:sldId id="264" r:id="rId12"/>
    <p:sldId id="268" r:id="rId13"/>
    <p:sldId id="267" r:id="rId14"/>
    <p:sldId id="272" r:id="rId15"/>
    <p:sldId id="26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zurczak" initials="AM" lastIdx="2" clrIdx="0">
    <p:extLst>
      <p:ext uri="{19B8F6BF-5375-455C-9EA6-DF929625EA0E}">
        <p15:presenceInfo xmlns:p15="http://schemas.microsoft.com/office/powerpoint/2012/main" userId="3a8e927f2ca906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2" autoAdjust="0"/>
    <p:restoredTop sz="60587" autoAdjust="0"/>
  </p:normalViewPr>
  <p:slideViewPr>
    <p:cSldViewPr snapToGrid="0">
      <p:cViewPr varScale="1">
        <p:scale>
          <a:sx n="65" d="100"/>
          <a:sy n="65" d="100"/>
        </p:scale>
        <p:origin x="151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namazurczak/Desktop/RID/formularz%20do%20samodzielnego%20wype&#322;nienia%20-%20deweloperzy_15.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93207314813193"/>
          <c:y val="6.0923202385759004E-2"/>
          <c:w val="0.76580794899094118"/>
          <c:h val="0.66671330516368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Arkusz10!$A$11</c:f>
              <c:strCache>
                <c:ptCount val="1"/>
                <c:pt idx="0">
                  <c:v>2 technologie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Arkusz10!$B$10:$D$10</c:f>
              <c:strCache>
                <c:ptCount val="3"/>
                <c:pt idx="0">
                  <c:v>ogółem</c:v>
                </c:pt>
                <c:pt idx="1">
                  <c:v>&lt;8000</c:v>
                </c:pt>
                <c:pt idx="2">
                  <c:v>&gt; 8000</c:v>
                </c:pt>
              </c:strCache>
            </c:strRef>
          </c:cat>
          <c:val>
            <c:numRef>
              <c:f>Arkusz10!$B$11:$D$11</c:f>
              <c:numCache>
                <c:formatCode>0%</c:formatCode>
                <c:ptCount val="3"/>
                <c:pt idx="0">
                  <c:v>9.375E-2</c:v>
                </c:pt>
                <c:pt idx="1">
                  <c:v>0.125</c:v>
                </c:pt>
                <c:pt idx="2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D-854A-971B-02CBD6AD180A}"/>
            </c:ext>
          </c:extLst>
        </c:ser>
        <c:ser>
          <c:idx val="1"/>
          <c:order val="1"/>
          <c:tx>
            <c:strRef>
              <c:f>Arkusz10!$A$12</c:f>
              <c:strCache>
                <c:ptCount val="1"/>
                <c:pt idx="0">
                  <c:v>4 technologie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Arkusz10!$B$10:$D$10</c:f>
              <c:strCache>
                <c:ptCount val="3"/>
                <c:pt idx="0">
                  <c:v>ogółem</c:v>
                </c:pt>
                <c:pt idx="1">
                  <c:v>&lt;8000</c:v>
                </c:pt>
                <c:pt idx="2">
                  <c:v>&gt; 8000</c:v>
                </c:pt>
              </c:strCache>
            </c:strRef>
          </c:cat>
          <c:val>
            <c:numRef>
              <c:f>Arkusz10!$B$12:$D$12</c:f>
              <c:numCache>
                <c:formatCode>0%</c:formatCode>
                <c:ptCount val="3"/>
                <c:pt idx="0">
                  <c:v>0.125</c:v>
                </c:pt>
                <c:pt idx="1">
                  <c:v>6.25E-2</c:v>
                </c:pt>
                <c:pt idx="2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4D-854A-971B-02CBD6AD1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79807"/>
        <c:axId val="74211455"/>
      </c:barChart>
      <c:catAx>
        <c:axId val="736798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400"/>
                  <a:t>cena</a:t>
                </a:r>
                <a:r>
                  <a:rPr lang="pl-PL" sz="1400" baseline="0"/>
                  <a:t> za 1 m2 mieszkania</a:t>
                </a:r>
                <a:r>
                  <a:rPr lang="pl-PL" sz="140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211455"/>
        <c:crosses val="autoZero"/>
        <c:auto val="1"/>
        <c:lblAlgn val="ctr"/>
        <c:lblOffset val="100"/>
        <c:noMultiLvlLbl val="0"/>
      </c:catAx>
      <c:valAx>
        <c:axId val="74211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400"/>
                  <a:t>%</a:t>
                </a:r>
                <a:r>
                  <a:rPr lang="pl-PL" sz="1400" baseline="0"/>
                  <a:t> inwestycji z 2 lub 4 technologiami</a:t>
                </a:r>
                <a:endParaRPr lang="pl-PL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367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1T11:42:36.154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25316-E43E-4653-A0EA-85EA4E3523B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7B875-53C4-4F47-B7C3-C4FF35FACFA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Digitalizacja rynku nieruchomości</a:t>
          </a:r>
          <a:endParaRPr lang="en-US"/>
        </a:p>
      </dgm:t>
    </dgm:pt>
    <dgm:pt modelId="{B7BFCC97-F5D3-49CD-B7D8-DF410B9EA835}" type="parTrans" cxnId="{516CEB0D-B392-4794-B926-FD1BE937FDA9}">
      <dgm:prSet/>
      <dgm:spPr/>
      <dgm:t>
        <a:bodyPr/>
        <a:lstStyle/>
        <a:p>
          <a:endParaRPr lang="en-US"/>
        </a:p>
      </dgm:t>
    </dgm:pt>
    <dgm:pt modelId="{36B1A99E-62CE-4B08-8445-6F5DA7F8E4BC}" type="sibTrans" cxnId="{516CEB0D-B392-4794-B926-FD1BE937FD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5BF2B5-ADA9-4253-A13A-104506CBCFE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Cyfryzacja rynku nieruchomości</a:t>
          </a:r>
          <a:endParaRPr lang="en-US" dirty="0"/>
        </a:p>
      </dgm:t>
    </dgm:pt>
    <dgm:pt modelId="{F7EE753E-6DBC-48A8-A361-DF15F4E93C96}" type="parTrans" cxnId="{05478CB7-FC3D-4A8E-978A-D9C81DE4C4E3}">
      <dgm:prSet/>
      <dgm:spPr/>
      <dgm:t>
        <a:bodyPr/>
        <a:lstStyle/>
        <a:p>
          <a:endParaRPr lang="en-US"/>
        </a:p>
      </dgm:t>
    </dgm:pt>
    <dgm:pt modelId="{8DBCC548-F9BC-4EDE-B0A1-C70E1A90033B}" type="sibTrans" cxnId="{05478CB7-FC3D-4A8E-978A-D9C81DE4C4E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2A43C4-7559-4EF9-A4B2-654E5DE77A8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Transformacja technologiczna</a:t>
          </a:r>
          <a:endParaRPr lang="en-US" dirty="0"/>
        </a:p>
      </dgm:t>
    </dgm:pt>
    <dgm:pt modelId="{8B91CEB6-2111-46C5-951B-B0D02609E565}" type="parTrans" cxnId="{8F3AB0F5-4CD8-4D32-A912-D0B17723A97B}">
      <dgm:prSet/>
      <dgm:spPr/>
      <dgm:t>
        <a:bodyPr/>
        <a:lstStyle/>
        <a:p>
          <a:endParaRPr lang="en-US"/>
        </a:p>
      </dgm:t>
    </dgm:pt>
    <dgm:pt modelId="{1623C39F-F15E-43C5-A247-0FE486773482}" type="sibTrans" cxnId="{8F3AB0F5-4CD8-4D32-A912-D0B17723A9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F140153-B27C-44CD-B5C9-DFE579F8815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Innowacje w nieruchomościach</a:t>
          </a:r>
          <a:endParaRPr lang="en-US" dirty="0"/>
        </a:p>
      </dgm:t>
    </dgm:pt>
    <dgm:pt modelId="{296BD112-77AA-44FC-BB53-74CCC347ED84}" type="parTrans" cxnId="{BEF1D579-1AD9-44D0-995D-53A42E21A9A4}">
      <dgm:prSet/>
      <dgm:spPr/>
      <dgm:t>
        <a:bodyPr/>
        <a:lstStyle/>
        <a:p>
          <a:endParaRPr lang="en-US"/>
        </a:p>
      </dgm:t>
    </dgm:pt>
    <dgm:pt modelId="{55E1D57F-84EE-4C83-9B7E-4044310A4DDE}" type="sibTrans" cxnId="{BEF1D579-1AD9-44D0-995D-53A42E21A9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6EF127A-90EA-465B-BD3E-29DE79C9A1F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Nowoczesne technologie </a:t>
          </a:r>
          <a:endParaRPr lang="en-US" dirty="0"/>
        </a:p>
      </dgm:t>
    </dgm:pt>
    <dgm:pt modelId="{A419974E-26A5-4CA1-86F6-CFEBCC08F783}" type="parTrans" cxnId="{A24B7EB2-2ADC-433A-9E17-D55F754A2E7F}">
      <dgm:prSet/>
      <dgm:spPr/>
      <dgm:t>
        <a:bodyPr/>
        <a:lstStyle/>
        <a:p>
          <a:endParaRPr lang="en-US"/>
        </a:p>
      </dgm:t>
    </dgm:pt>
    <dgm:pt modelId="{FD55E949-EB74-4C48-A5C8-4CE746C4892B}" type="sibTrans" cxnId="{A24B7EB2-2ADC-433A-9E17-D55F754A2E7F}">
      <dgm:prSet/>
      <dgm:spPr/>
      <dgm:t>
        <a:bodyPr/>
        <a:lstStyle/>
        <a:p>
          <a:endParaRPr lang="en-US"/>
        </a:p>
      </dgm:t>
    </dgm:pt>
    <dgm:pt modelId="{69EE4277-C650-4934-AABE-CBB36B106B1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Transformacja cyfrowa</a:t>
          </a:r>
          <a:endParaRPr lang="en-US" dirty="0"/>
        </a:p>
      </dgm:t>
    </dgm:pt>
    <dgm:pt modelId="{F16B1B91-1FE8-4EB9-9E21-9DD8785C669C}" type="parTrans" cxnId="{8C484650-F22D-4F49-AE5A-C8F2B0BC91C3}">
      <dgm:prSet/>
      <dgm:spPr/>
      <dgm:t>
        <a:bodyPr/>
        <a:lstStyle/>
        <a:p>
          <a:endParaRPr lang="en-US"/>
        </a:p>
      </dgm:t>
    </dgm:pt>
    <dgm:pt modelId="{F104F565-8F5B-43AE-AF63-101B6310598C}" type="sibTrans" cxnId="{8C484650-F22D-4F49-AE5A-C8F2B0BC91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DD96D1-63E8-405D-AC38-3096993131B9}" type="pres">
      <dgm:prSet presAssocID="{56125316-E43E-4653-A0EA-85EA4E3523B9}" presName="root" presStyleCnt="0">
        <dgm:presLayoutVars>
          <dgm:dir/>
          <dgm:resizeHandles val="exact"/>
        </dgm:presLayoutVars>
      </dgm:prSet>
      <dgm:spPr/>
    </dgm:pt>
    <dgm:pt modelId="{357DD57F-59FD-41A4-9E51-3CC54829F4E8}" type="pres">
      <dgm:prSet presAssocID="{56125316-E43E-4653-A0EA-85EA4E3523B9}" presName="container" presStyleCnt="0">
        <dgm:presLayoutVars>
          <dgm:dir/>
          <dgm:resizeHandles val="exact"/>
        </dgm:presLayoutVars>
      </dgm:prSet>
      <dgm:spPr/>
    </dgm:pt>
    <dgm:pt modelId="{634CA585-85EA-4B3C-AB93-8E2309B8948F}" type="pres">
      <dgm:prSet presAssocID="{69EE4277-C650-4934-AABE-CBB36B106B13}" presName="compNode" presStyleCnt="0"/>
      <dgm:spPr/>
    </dgm:pt>
    <dgm:pt modelId="{097022A8-7569-4240-914C-006A17126145}" type="pres">
      <dgm:prSet presAssocID="{69EE4277-C650-4934-AABE-CBB36B106B13}" presName="iconBgRect" presStyleLbl="bgShp" presStyleIdx="0" presStyleCnt="6"/>
      <dgm:spPr/>
    </dgm:pt>
    <dgm:pt modelId="{AEAA4781-0D1C-4ABF-BEA1-2C61A8385522}" type="pres">
      <dgm:prSet presAssocID="{69EE4277-C650-4934-AABE-CBB36B106B1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eć"/>
        </a:ext>
      </dgm:extLst>
    </dgm:pt>
    <dgm:pt modelId="{41725F47-526E-402B-8354-8FFA7E79F7E5}" type="pres">
      <dgm:prSet presAssocID="{69EE4277-C650-4934-AABE-CBB36B106B13}" presName="spaceRect" presStyleCnt="0"/>
      <dgm:spPr/>
    </dgm:pt>
    <dgm:pt modelId="{81E9A1EC-7424-44F8-B142-32B228FDEE5C}" type="pres">
      <dgm:prSet presAssocID="{69EE4277-C650-4934-AABE-CBB36B106B13}" presName="textRect" presStyleLbl="revTx" presStyleIdx="0" presStyleCnt="6">
        <dgm:presLayoutVars>
          <dgm:chMax val="1"/>
          <dgm:chPref val="1"/>
        </dgm:presLayoutVars>
      </dgm:prSet>
      <dgm:spPr/>
    </dgm:pt>
    <dgm:pt modelId="{371226B6-BD77-B944-8E1E-04CAA7B47AEE}" type="pres">
      <dgm:prSet presAssocID="{F104F565-8F5B-43AE-AF63-101B6310598C}" presName="sibTrans" presStyleLbl="sibTrans2D1" presStyleIdx="0" presStyleCnt="0"/>
      <dgm:spPr/>
    </dgm:pt>
    <dgm:pt modelId="{D838180A-2733-4CD9-963C-75834EC43B77}" type="pres">
      <dgm:prSet presAssocID="{8847B875-53C4-4F47-B7C3-C4FF35FACFAA}" presName="compNode" presStyleCnt="0"/>
      <dgm:spPr/>
    </dgm:pt>
    <dgm:pt modelId="{915CF967-37CE-4040-8238-DDBB2E0781ED}" type="pres">
      <dgm:prSet presAssocID="{8847B875-53C4-4F47-B7C3-C4FF35FACFAA}" presName="iconBgRect" presStyleLbl="bgShp" presStyleIdx="1" presStyleCnt="6"/>
      <dgm:spPr/>
    </dgm:pt>
    <dgm:pt modelId="{B86A95B1-822A-4DDC-A676-74268F6D0152}" type="pres">
      <dgm:prSet presAssocID="{8847B875-53C4-4F47-B7C3-C4FF35FACFA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asto"/>
        </a:ext>
      </dgm:extLst>
    </dgm:pt>
    <dgm:pt modelId="{7896A36F-37E6-4BE9-A36B-82FF0FCFE604}" type="pres">
      <dgm:prSet presAssocID="{8847B875-53C4-4F47-B7C3-C4FF35FACFAA}" presName="spaceRect" presStyleCnt="0"/>
      <dgm:spPr/>
    </dgm:pt>
    <dgm:pt modelId="{41AB2DB9-264A-44F9-898E-2C02E1CACB8E}" type="pres">
      <dgm:prSet presAssocID="{8847B875-53C4-4F47-B7C3-C4FF35FACFAA}" presName="textRect" presStyleLbl="revTx" presStyleIdx="1" presStyleCnt="6">
        <dgm:presLayoutVars>
          <dgm:chMax val="1"/>
          <dgm:chPref val="1"/>
        </dgm:presLayoutVars>
      </dgm:prSet>
      <dgm:spPr/>
    </dgm:pt>
    <dgm:pt modelId="{2C4F2D72-1371-4B98-B360-C8325806A289}" type="pres">
      <dgm:prSet presAssocID="{36B1A99E-62CE-4B08-8445-6F5DA7F8E4BC}" presName="sibTrans" presStyleLbl="sibTrans2D1" presStyleIdx="0" presStyleCnt="0"/>
      <dgm:spPr/>
    </dgm:pt>
    <dgm:pt modelId="{5727384F-5E37-48DF-85CD-B5DFE6FE757E}" type="pres">
      <dgm:prSet presAssocID="{FF140153-B27C-44CD-B5C9-DFE579F8815C}" presName="compNode" presStyleCnt="0"/>
      <dgm:spPr/>
    </dgm:pt>
    <dgm:pt modelId="{855EE219-9A19-4FB0-B87A-96506CBC4FBC}" type="pres">
      <dgm:prSet presAssocID="{FF140153-B27C-44CD-B5C9-DFE579F8815C}" presName="iconBgRect" presStyleLbl="bgShp" presStyleIdx="2" presStyleCnt="6"/>
      <dgm:spPr/>
    </dgm:pt>
    <dgm:pt modelId="{0602FDE3-13D6-43F2-B051-46EF52F884E7}" type="pres">
      <dgm:prSet presAssocID="{FF140153-B27C-44CD-B5C9-DFE579F8815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Żarówka"/>
        </a:ext>
      </dgm:extLst>
    </dgm:pt>
    <dgm:pt modelId="{5B6E5D4B-E57E-44DB-BD64-0D771AF01373}" type="pres">
      <dgm:prSet presAssocID="{FF140153-B27C-44CD-B5C9-DFE579F8815C}" presName="spaceRect" presStyleCnt="0"/>
      <dgm:spPr/>
    </dgm:pt>
    <dgm:pt modelId="{D18B2018-D86B-4514-B223-CA4B37EAAFF6}" type="pres">
      <dgm:prSet presAssocID="{FF140153-B27C-44CD-B5C9-DFE579F8815C}" presName="textRect" presStyleLbl="revTx" presStyleIdx="2" presStyleCnt="6">
        <dgm:presLayoutVars>
          <dgm:chMax val="1"/>
          <dgm:chPref val="1"/>
        </dgm:presLayoutVars>
      </dgm:prSet>
      <dgm:spPr/>
    </dgm:pt>
    <dgm:pt modelId="{6443AC38-1EA7-4243-99DC-0BC12AAEDF4A}" type="pres">
      <dgm:prSet presAssocID="{55E1D57F-84EE-4C83-9B7E-4044310A4DDE}" presName="sibTrans" presStyleLbl="sibTrans2D1" presStyleIdx="0" presStyleCnt="0"/>
      <dgm:spPr/>
    </dgm:pt>
    <dgm:pt modelId="{13300C60-54CF-4E4E-A513-55199F8A3A12}" type="pres">
      <dgm:prSet presAssocID="{842A43C4-7559-4EF9-A4B2-654E5DE77A87}" presName="compNode" presStyleCnt="0"/>
      <dgm:spPr/>
    </dgm:pt>
    <dgm:pt modelId="{E85FD0B8-70FD-4C24-9673-AE3E7E7B5FAE}" type="pres">
      <dgm:prSet presAssocID="{842A43C4-7559-4EF9-A4B2-654E5DE77A87}" presName="iconBgRect" presStyleLbl="bgShp" presStyleIdx="3" presStyleCnt="6"/>
      <dgm:spPr/>
    </dgm:pt>
    <dgm:pt modelId="{65A3F723-041D-4292-B106-14A5926BA4BF}" type="pres">
      <dgm:prSet presAssocID="{842A43C4-7559-4EF9-A4B2-654E5DE77A8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ła zębate"/>
        </a:ext>
      </dgm:extLst>
    </dgm:pt>
    <dgm:pt modelId="{7851A32B-EA0F-4C7D-90AA-67EB8FEDB6E4}" type="pres">
      <dgm:prSet presAssocID="{842A43C4-7559-4EF9-A4B2-654E5DE77A87}" presName="spaceRect" presStyleCnt="0"/>
      <dgm:spPr/>
    </dgm:pt>
    <dgm:pt modelId="{BD78BA6F-53A8-4B4A-A3C2-760802240A4A}" type="pres">
      <dgm:prSet presAssocID="{842A43C4-7559-4EF9-A4B2-654E5DE77A87}" presName="textRect" presStyleLbl="revTx" presStyleIdx="3" presStyleCnt="6">
        <dgm:presLayoutVars>
          <dgm:chMax val="1"/>
          <dgm:chPref val="1"/>
        </dgm:presLayoutVars>
      </dgm:prSet>
      <dgm:spPr/>
    </dgm:pt>
    <dgm:pt modelId="{65EE45CE-FFEC-4820-980B-17078DF0340F}" type="pres">
      <dgm:prSet presAssocID="{1623C39F-F15E-43C5-A247-0FE486773482}" presName="sibTrans" presStyleLbl="sibTrans2D1" presStyleIdx="0" presStyleCnt="0"/>
      <dgm:spPr/>
    </dgm:pt>
    <dgm:pt modelId="{8B4C9788-7D24-4190-9A5C-7C9422158A8C}" type="pres">
      <dgm:prSet presAssocID="{5C5BF2B5-ADA9-4253-A13A-104506CBCFE7}" presName="compNode" presStyleCnt="0"/>
      <dgm:spPr/>
    </dgm:pt>
    <dgm:pt modelId="{8C6D46A2-141B-4DFC-9852-4FFF97393FE7}" type="pres">
      <dgm:prSet presAssocID="{5C5BF2B5-ADA9-4253-A13A-104506CBCFE7}" presName="iconBgRect" presStyleLbl="bgShp" presStyleIdx="4" presStyleCnt="6"/>
      <dgm:spPr/>
    </dgm:pt>
    <dgm:pt modelId="{4C4216A8-5441-47F5-9A39-FD8D8F7A7286}" type="pres">
      <dgm:prSet presAssocID="{5C5BF2B5-ADA9-4253-A13A-104506CBCFE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"/>
        </a:ext>
      </dgm:extLst>
    </dgm:pt>
    <dgm:pt modelId="{8BD4FDA1-322B-451B-824F-A6DADF11B6FE}" type="pres">
      <dgm:prSet presAssocID="{5C5BF2B5-ADA9-4253-A13A-104506CBCFE7}" presName="spaceRect" presStyleCnt="0"/>
      <dgm:spPr/>
    </dgm:pt>
    <dgm:pt modelId="{E64BFF00-75A0-468F-82BC-AD8D41A97F95}" type="pres">
      <dgm:prSet presAssocID="{5C5BF2B5-ADA9-4253-A13A-104506CBCFE7}" presName="textRect" presStyleLbl="revTx" presStyleIdx="4" presStyleCnt="6">
        <dgm:presLayoutVars>
          <dgm:chMax val="1"/>
          <dgm:chPref val="1"/>
        </dgm:presLayoutVars>
      </dgm:prSet>
      <dgm:spPr/>
    </dgm:pt>
    <dgm:pt modelId="{1EB6F5B8-0689-4EB6-B9D1-EEAF9C5BC600}" type="pres">
      <dgm:prSet presAssocID="{8DBCC548-F9BC-4EDE-B0A1-C70E1A90033B}" presName="sibTrans" presStyleLbl="sibTrans2D1" presStyleIdx="0" presStyleCnt="0"/>
      <dgm:spPr/>
    </dgm:pt>
    <dgm:pt modelId="{C4932F80-F859-431A-8550-550F601F4A1C}" type="pres">
      <dgm:prSet presAssocID="{96EF127A-90EA-465B-BD3E-29DE79C9A1F5}" presName="compNode" presStyleCnt="0"/>
      <dgm:spPr/>
    </dgm:pt>
    <dgm:pt modelId="{4DC29793-0B3E-49C6-9B29-AEBE826A09C4}" type="pres">
      <dgm:prSet presAssocID="{96EF127A-90EA-465B-BD3E-29DE79C9A1F5}" presName="iconBgRect" presStyleLbl="bgShp" presStyleIdx="5" presStyleCnt="6"/>
      <dgm:spPr/>
    </dgm:pt>
    <dgm:pt modelId="{0DD3B63D-3FE0-464F-8AE8-AA74E6F058A3}" type="pres">
      <dgm:prSet presAssocID="{96EF127A-90EA-465B-BD3E-29DE79C9A1F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mputer"/>
        </a:ext>
      </dgm:extLst>
    </dgm:pt>
    <dgm:pt modelId="{70F49A97-8122-48B8-8E5D-D76B3667408A}" type="pres">
      <dgm:prSet presAssocID="{96EF127A-90EA-465B-BD3E-29DE79C9A1F5}" presName="spaceRect" presStyleCnt="0"/>
      <dgm:spPr/>
    </dgm:pt>
    <dgm:pt modelId="{06A85582-3379-4208-86A6-2983E1A6F66E}" type="pres">
      <dgm:prSet presAssocID="{96EF127A-90EA-465B-BD3E-29DE79C9A1F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A6D0C09-3A9A-E944-8F11-8B540EAE327A}" type="presOf" srcId="{F104F565-8F5B-43AE-AF63-101B6310598C}" destId="{371226B6-BD77-B944-8E1E-04CAA7B47AEE}" srcOrd="0" destOrd="0" presId="urn:microsoft.com/office/officeart/2018/2/layout/IconCircleList"/>
    <dgm:cxn modelId="{2B1B850C-210E-854C-A471-D40F76AC570C}" type="presOf" srcId="{842A43C4-7559-4EF9-A4B2-654E5DE77A87}" destId="{BD78BA6F-53A8-4B4A-A3C2-760802240A4A}" srcOrd="0" destOrd="0" presId="urn:microsoft.com/office/officeart/2018/2/layout/IconCircleList"/>
    <dgm:cxn modelId="{516CEB0D-B392-4794-B926-FD1BE937FDA9}" srcId="{56125316-E43E-4653-A0EA-85EA4E3523B9}" destId="{8847B875-53C4-4F47-B7C3-C4FF35FACFAA}" srcOrd="1" destOrd="0" parTransId="{B7BFCC97-F5D3-49CD-B7D8-DF410B9EA835}" sibTransId="{36B1A99E-62CE-4B08-8445-6F5DA7F8E4BC}"/>
    <dgm:cxn modelId="{1B239C13-794D-8241-A668-68FB7F3FB01A}" type="presOf" srcId="{55E1D57F-84EE-4C83-9B7E-4044310A4DDE}" destId="{6443AC38-1EA7-4243-99DC-0BC12AAEDF4A}" srcOrd="0" destOrd="0" presId="urn:microsoft.com/office/officeart/2018/2/layout/IconCircleList"/>
    <dgm:cxn modelId="{2CF0BB29-0548-454C-B00C-528CC930388F}" type="presOf" srcId="{8DBCC548-F9BC-4EDE-B0A1-C70E1A90033B}" destId="{1EB6F5B8-0689-4EB6-B9D1-EEAF9C5BC600}" srcOrd="0" destOrd="0" presId="urn:microsoft.com/office/officeart/2018/2/layout/IconCircleList"/>
    <dgm:cxn modelId="{8A561336-8C13-864C-9B41-5960E1E402A3}" type="presOf" srcId="{36B1A99E-62CE-4B08-8445-6F5DA7F8E4BC}" destId="{2C4F2D72-1371-4B98-B360-C8325806A289}" srcOrd="0" destOrd="0" presId="urn:microsoft.com/office/officeart/2018/2/layout/IconCircleList"/>
    <dgm:cxn modelId="{8D12824C-17A2-6940-B627-8F0C23DCCF63}" type="presOf" srcId="{5C5BF2B5-ADA9-4253-A13A-104506CBCFE7}" destId="{E64BFF00-75A0-468F-82BC-AD8D41A97F95}" srcOrd="0" destOrd="0" presId="urn:microsoft.com/office/officeart/2018/2/layout/IconCircleList"/>
    <dgm:cxn modelId="{1A84114E-E539-4A52-8448-9B6510E96C59}" type="presOf" srcId="{56125316-E43E-4653-A0EA-85EA4E3523B9}" destId="{44DD96D1-63E8-405D-AC38-3096993131B9}" srcOrd="0" destOrd="0" presId="urn:microsoft.com/office/officeart/2018/2/layout/IconCircleList"/>
    <dgm:cxn modelId="{8C484650-F22D-4F49-AE5A-C8F2B0BC91C3}" srcId="{56125316-E43E-4653-A0EA-85EA4E3523B9}" destId="{69EE4277-C650-4934-AABE-CBB36B106B13}" srcOrd="0" destOrd="0" parTransId="{F16B1B91-1FE8-4EB9-9E21-9DD8785C669C}" sibTransId="{F104F565-8F5B-43AE-AF63-101B6310598C}"/>
    <dgm:cxn modelId="{880FA579-F5F8-834A-AA13-E1B9A2C7AA3E}" type="presOf" srcId="{8847B875-53C4-4F47-B7C3-C4FF35FACFAA}" destId="{41AB2DB9-264A-44F9-898E-2C02E1CACB8E}" srcOrd="0" destOrd="0" presId="urn:microsoft.com/office/officeart/2018/2/layout/IconCircleList"/>
    <dgm:cxn modelId="{BEF1D579-1AD9-44D0-995D-53A42E21A9A4}" srcId="{56125316-E43E-4653-A0EA-85EA4E3523B9}" destId="{FF140153-B27C-44CD-B5C9-DFE579F8815C}" srcOrd="2" destOrd="0" parTransId="{296BD112-77AA-44FC-BB53-74CCC347ED84}" sibTransId="{55E1D57F-84EE-4C83-9B7E-4044310A4DDE}"/>
    <dgm:cxn modelId="{E673F289-7CBA-7841-AB1B-D42CD0F1AF5C}" type="presOf" srcId="{96EF127A-90EA-465B-BD3E-29DE79C9A1F5}" destId="{06A85582-3379-4208-86A6-2983E1A6F66E}" srcOrd="0" destOrd="0" presId="urn:microsoft.com/office/officeart/2018/2/layout/IconCircleList"/>
    <dgm:cxn modelId="{A24B7EB2-2ADC-433A-9E17-D55F754A2E7F}" srcId="{56125316-E43E-4653-A0EA-85EA4E3523B9}" destId="{96EF127A-90EA-465B-BD3E-29DE79C9A1F5}" srcOrd="5" destOrd="0" parTransId="{A419974E-26A5-4CA1-86F6-CFEBCC08F783}" sibTransId="{FD55E949-EB74-4C48-A5C8-4CE746C4892B}"/>
    <dgm:cxn modelId="{1291F2B3-F598-0842-BF8F-BFED6AB0680B}" type="presOf" srcId="{69EE4277-C650-4934-AABE-CBB36B106B13}" destId="{81E9A1EC-7424-44F8-B142-32B228FDEE5C}" srcOrd="0" destOrd="0" presId="urn:microsoft.com/office/officeart/2018/2/layout/IconCircleList"/>
    <dgm:cxn modelId="{05478CB7-FC3D-4A8E-978A-D9C81DE4C4E3}" srcId="{56125316-E43E-4653-A0EA-85EA4E3523B9}" destId="{5C5BF2B5-ADA9-4253-A13A-104506CBCFE7}" srcOrd="4" destOrd="0" parTransId="{F7EE753E-6DBC-48A8-A361-DF15F4E93C96}" sibTransId="{8DBCC548-F9BC-4EDE-B0A1-C70E1A90033B}"/>
    <dgm:cxn modelId="{6262A8C7-BF50-1A4B-95DB-343092078D62}" type="presOf" srcId="{FF140153-B27C-44CD-B5C9-DFE579F8815C}" destId="{D18B2018-D86B-4514-B223-CA4B37EAAFF6}" srcOrd="0" destOrd="0" presId="urn:microsoft.com/office/officeart/2018/2/layout/IconCircleList"/>
    <dgm:cxn modelId="{8F3AB0F5-4CD8-4D32-A912-D0B17723A97B}" srcId="{56125316-E43E-4653-A0EA-85EA4E3523B9}" destId="{842A43C4-7559-4EF9-A4B2-654E5DE77A87}" srcOrd="3" destOrd="0" parTransId="{8B91CEB6-2111-46C5-951B-B0D02609E565}" sibTransId="{1623C39F-F15E-43C5-A247-0FE486773482}"/>
    <dgm:cxn modelId="{49A6ABFA-0382-714E-9E42-8054BC9D2E8F}" type="presOf" srcId="{1623C39F-F15E-43C5-A247-0FE486773482}" destId="{65EE45CE-FFEC-4820-980B-17078DF0340F}" srcOrd="0" destOrd="0" presId="urn:microsoft.com/office/officeart/2018/2/layout/IconCircleList"/>
    <dgm:cxn modelId="{FD020D09-A6A2-5E46-8CDC-EAA3D7F9B4A5}" type="presParOf" srcId="{44DD96D1-63E8-405D-AC38-3096993131B9}" destId="{357DD57F-59FD-41A4-9E51-3CC54829F4E8}" srcOrd="0" destOrd="0" presId="urn:microsoft.com/office/officeart/2018/2/layout/IconCircleList"/>
    <dgm:cxn modelId="{67DBE9F3-39FD-0049-86A5-42ED96074734}" type="presParOf" srcId="{357DD57F-59FD-41A4-9E51-3CC54829F4E8}" destId="{634CA585-85EA-4B3C-AB93-8E2309B8948F}" srcOrd="0" destOrd="0" presId="urn:microsoft.com/office/officeart/2018/2/layout/IconCircleList"/>
    <dgm:cxn modelId="{E53F42CA-BED0-5E43-ACEC-B837BB006B35}" type="presParOf" srcId="{634CA585-85EA-4B3C-AB93-8E2309B8948F}" destId="{097022A8-7569-4240-914C-006A17126145}" srcOrd="0" destOrd="0" presId="urn:microsoft.com/office/officeart/2018/2/layout/IconCircleList"/>
    <dgm:cxn modelId="{718FCF8C-E42D-7045-B064-32F2AD80AB5D}" type="presParOf" srcId="{634CA585-85EA-4B3C-AB93-8E2309B8948F}" destId="{AEAA4781-0D1C-4ABF-BEA1-2C61A8385522}" srcOrd="1" destOrd="0" presId="urn:microsoft.com/office/officeart/2018/2/layout/IconCircleList"/>
    <dgm:cxn modelId="{11F57E96-899A-8E42-A6E9-59099622B5FA}" type="presParOf" srcId="{634CA585-85EA-4B3C-AB93-8E2309B8948F}" destId="{41725F47-526E-402B-8354-8FFA7E79F7E5}" srcOrd="2" destOrd="0" presId="urn:microsoft.com/office/officeart/2018/2/layout/IconCircleList"/>
    <dgm:cxn modelId="{ABB06F4E-BC41-A34D-8DD7-6059302BF76F}" type="presParOf" srcId="{634CA585-85EA-4B3C-AB93-8E2309B8948F}" destId="{81E9A1EC-7424-44F8-B142-32B228FDEE5C}" srcOrd="3" destOrd="0" presId="urn:microsoft.com/office/officeart/2018/2/layout/IconCircleList"/>
    <dgm:cxn modelId="{15516CC8-42D2-3943-BE36-6E7AE2335B4B}" type="presParOf" srcId="{357DD57F-59FD-41A4-9E51-3CC54829F4E8}" destId="{371226B6-BD77-B944-8E1E-04CAA7B47AEE}" srcOrd="1" destOrd="0" presId="urn:microsoft.com/office/officeart/2018/2/layout/IconCircleList"/>
    <dgm:cxn modelId="{81C968D3-25F8-6A44-95F2-57B5DF878F1A}" type="presParOf" srcId="{357DD57F-59FD-41A4-9E51-3CC54829F4E8}" destId="{D838180A-2733-4CD9-963C-75834EC43B77}" srcOrd="2" destOrd="0" presId="urn:microsoft.com/office/officeart/2018/2/layout/IconCircleList"/>
    <dgm:cxn modelId="{35D9CE37-00D5-9241-A4D9-C2FD33E94FCD}" type="presParOf" srcId="{D838180A-2733-4CD9-963C-75834EC43B77}" destId="{915CF967-37CE-4040-8238-DDBB2E0781ED}" srcOrd="0" destOrd="0" presId="urn:microsoft.com/office/officeart/2018/2/layout/IconCircleList"/>
    <dgm:cxn modelId="{FDC1DD20-EE5E-2647-A5AB-5500A3C6F6A6}" type="presParOf" srcId="{D838180A-2733-4CD9-963C-75834EC43B77}" destId="{B86A95B1-822A-4DDC-A676-74268F6D0152}" srcOrd="1" destOrd="0" presId="urn:microsoft.com/office/officeart/2018/2/layout/IconCircleList"/>
    <dgm:cxn modelId="{5B5247FC-FA4C-BA46-B48D-F79DC02452EE}" type="presParOf" srcId="{D838180A-2733-4CD9-963C-75834EC43B77}" destId="{7896A36F-37E6-4BE9-A36B-82FF0FCFE604}" srcOrd="2" destOrd="0" presId="urn:microsoft.com/office/officeart/2018/2/layout/IconCircleList"/>
    <dgm:cxn modelId="{0FB670E4-FBD8-B94B-AAEF-9CF79D40FFA5}" type="presParOf" srcId="{D838180A-2733-4CD9-963C-75834EC43B77}" destId="{41AB2DB9-264A-44F9-898E-2C02E1CACB8E}" srcOrd="3" destOrd="0" presId="urn:microsoft.com/office/officeart/2018/2/layout/IconCircleList"/>
    <dgm:cxn modelId="{66FE24B4-457F-A543-985D-015900662C8D}" type="presParOf" srcId="{357DD57F-59FD-41A4-9E51-3CC54829F4E8}" destId="{2C4F2D72-1371-4B98-B360-C8325806A289}" srcOrd="3" destOrd="0" presId="urn:microsoft.com/office/officeart/2018/2/layout/IconCircleList"/>
    <dgm:cxn modelId="{3182AC97-7AAF-464B-A0C8-7B558E81EFDC}" type="presParOf" srcId="{357DD57F-59FD-41A4-9E51-3CC54829F4E8}" destId="{5727384F-5E37-48DF-85CD-B5DFE6FE757E}" srcOrd="4" destOrd="0" presId="urn:microsoft.com/office/officeart/2018/2/layout/IconCircleList"/>
    <dgm:cxn modelId="{BFAE0FEE-910C-6A4B-8CDC-7E623A16297C}" type="presParOf" srcId="{5727384F-5E37-48DF-85CD-B5DFE6FE757E}" destId="{855EE219-9A19-4FB0-B87A-96506CBC4FBC}" srcOrd="0" destOrd="0" presId="urn:microsoft.com/office/officeart/2018/2/layout/IconCircleList"/>
    <dgm:cxn modelId="{075AE471-68D4-1B48-B293-61A5AF49F941}" type="presParOf" srcId="{5727384F-5E37-48DF-85CD-B5DFE6FE757E}" destId="{0602FDE3-13D6-43F2-B051-46EF52F884E7}" srcOrd="1" destOrd="0" presId="urn:microsoft.com/office/officeart/2018/2/layout/IconCircleList"/>
    <dgm:cxn modelId="{8D2CEEF6-49CC-0E4A-9CBF-097CB36C47EF}" type="presParOf" srcId="{5727384F-5E37-48DF-85CD-B5DFE6FE757E}" destId="{5B6E5D4B-E57E-44DB-BD64-0D771AF01373}" srcOrd="2" destOrd="0" presId="urn:microsoft.com/office/officeart/2018/2/layout/IconCircleList"/>
    <dgm:cxn modelId="{EAF7BE93-F8AA-C349-B947-91026822556F}" type="presParOf" srcId="{5727384F-5E37-48DF-85CD-B5DFE6FE757E}" destId="{D18B2018-D86B-4514-B223-CA4B37EAAFF6}" srcOrd="3" destOrd="0" presId="urn:microsoft.com/office/officeart/2018/2/layout/IconCircleList"/>
    <dgm:cxn modelId="{8507F530-06AA-A24F-8115-899BE75B8113}" type="presParOf" srcId="{357DD57F-59FD-41A4-9E51-3CC54829F4E8}" destId="{6443AC38-1EA7-4243-99DC-0BC12AAEDF4A}" srcOrd="5" destOrd="0" presId="urn:microsoft.com/office/officeart/2018/2/layout/IconCircleList"/>
    <dgm:cxn modelId="{8FA90BEA-33CF-0A4D-85D8-AB653479FC1E}" type="presParOf" srcId="{357DD57F-59FD-41A4-9E51-3CC54829F4E8}" destId="{13300C60-54CF-4E4E-A513-55199F8A3A12}" srcOrd="6" destOrd="0" presId="urn:microsoft.com/office/officeart/2018/2/layout/IconCircleList"/>
    <dgm:cxn modelId="{F8B7CF9B-9B16-E54E-A37B-A2AEE641BDD3}" type="presParOf" srcId="{13300C60-54CF-4E4E-A513-55199F8A3A12}" destId="{E85FD0B8-70FD-4C24-9673-AE3E7E7B5FAE}" srcOrd="0" destOrd="0" presId="urn:microsoft.com/office/officeart/2018/2/layout/IconCircleList"/>
    <dgm:cxn modelId="{97CDD853-C36E-9A48-9769-6E02B33EA124}" type="presParOf" srcId="{13300C60-54CF-4E4E-A513-55199F8A3A12}" destId="{65A3F723-041D-4292-B106-14A5926BA4BF}" srcOrd="1" destOrd="0" presId="urn:microsoft.com/office/officeart/2018/2/layout/IconCircleList"/>
    <dgm:cxn modelId="{C1F33C2E-8C8B-794B-9957-C714EB29C038}" type="presParOf" srcId="{13300C60-54CF-4E4E-A513-55199F8A3A12}" destId="{7851A32B-EA0F-4C7D-90AA-67EB8FEDB6E4}" srcOrd="2" destOrd="0" presId="urn:microsoft.com/office/officeart/2018/2/layout/IconCircleList"/>
    <dgm:cxn modelId="{404E5354-75F8-2240-B512-5DAD10150655}" type="presParOf" srcId="{13300C60-54CF-4E4E-A513-55199F8A3A12}" destId="{BD78BA6F-53A8-4B4A-A3C2-760802240A4A}" srcOrd="3" destOrd="0" presId="urn:microsoft.com/office/officeart/2018/2/layout/IconCircleList"/>
    <dgm:cxn modelId="{6B125434-FF3B-9A4C-893C-44902BCBD3BB}" type="presParOf" srcId="{357DD57F-59FD-41A4-9E51-3CC54829F4E8}" destId="{65EE45CE-FFEC-4820-980B-17078DF0340F}" srcOrd="7" destOrd="0" presId="urn:microsoft.com/office/officeart/2018/2/layout/IconCircleList"/>
    <dgm:cxn modelId="{722EAB57-81C2-8E42-93D6-658861B56C99}" type="presParOf" srcId="{357DD57F-59FD-41A4-9E51-3CC54829F4E8}" destId="{8B4C9788-7D24-4190-9A5C-7C9422158A8C}" srcOrd="8" destOrd="0" presId="urn:microsoft.com/office/officeart/2018/2/layout/IconCircleList"/>
    <dgm:cxn modelId="{75D25E28-7C06-A245-AA15-C2AAFA444C2F}" type="presParOf" srcId="{8B4C9788-7D24-4190-9A5C-7C9422158A8C}" destId="{8C6D46A2-141B-4DFC-9852-4FFF97393FE7}" srcOrd="0" destOrd="0" presId="urn:microsoft.com/office/officeart/2018/2/layout/IconCircleList"/>
    <dgm:cxn modelId="{1C1908F1-14DA-D340-9C8E-4694D46A86EC}" type="presParOf" srcId="{8B4C9788-7D24-4190-9A5C-7C9422158A8C}" destId="{4C4216A8-5441-47F5-9A39-FD8D8F7A7286}" srcOrd="1" destOrd="0" presId="urn:microsoft.com/office/officeart/2018/2/layout/IconCircleList"/>
    <dgm:cxn modelId="{B07A2B24-F99E-6F40-A993-B944B4519CEC}" type="presParOf" srcId="{8B4C9788-7D24-4190-9A5C-7C9422158A8C}" destId="{8BD4FDA1-322B-451B-824F-A6DADF11B6FE}" srcOrd="2" destOrd="0" presId="urn:microsoft.com/office/officeart/2018/2/layout/IconCircleList"/>
    <dgm:cxn modelId="{16BFC8FD-4129-8D41-AFBD-F5D3C436428A}" type="presParOf" srcId="{8B4C9788-7D24-4190-9A5C-7C9422158A8C}" destId="{E64BFF00-75A0-468F-82BC-AD8D41A97F95}" srcOrd="3" destOrd="0" presId="urn:microsoft.com/office/officeart/2018/2/layout/IconCircleList"/>
    <dgm:cxn modelId="{3389BFE9-1C55-B04D-961B-BAAFE3BB9108}" type="presParOf" srcId="{357DD57F-59FD-41A4-9E51-3CC54829F4E8}" destId="{1EB6F5B8-0689-4EB6-B9D1-EEAF9C5BC600}" srcOrd="9" destOrd="0" presId="urn:microsoft.com/office/officeart/2018/2/layout/IconCircleList"/>
    <dgm:cxn modelId="{3C7B1F47-865C-A144-98F1-71AFFA5D2423}" type="presParOf" srcId="{357DD57F-59FD-41A4-9E51-3CC54829F4E8}" destId="{C4932F80-F859-431A-8550-550F601F4A1C}" srcOrd="10" destOrd="0" presId="urn:microsoft.com/office/officeart/2018/2/layout/IconCircleList"/>
    <dgm:cxn modelId="{DE161FE8-D278-9547-95C1-42F34BFC5A14}" type="presParOf" srcId="{C4932F80-F859-431A-8550-550F601F4A1C}" destId="{4DC29793-0B3E-49C6-9B29-AEBE826A09C4}" srcOrd="0" destOrd="0" presId="urn:microsoft.com/office/officeart/2018/2/layout/IconCircleList"/>
    <dgm:cxn modelId="{F43A3E41-6B87-9642-A120-B352732315F8}" type="presParOf" srcId="{C4932F80-F859-431A-8550-550F601F4A1C}" destId="{0DD3B63D-3FE0-464F-8AE8-AA74E6F058A3}" srcOrd="1" destOrd="0" presId="urn:microsoft.com/office/officeart/2018/2/layout/IconCircleList"/>
    <dgm:cxn modelId="{B2B341D4-C929-4741-9478-5BFB1A1223D4}" type="presParOf" srcId="{C4932F80-F859-431A-8550-550F601F4A1C}" destId="{70F49A97-8122-48B8-8E5D-D76B3667408A}" srcOrd="2" destOrd="0" presId="urn:microsoft.com/office/officeart/2018/2/layout/IconCircleList"/>
    <dgm:cxn modelId="{ECEE22AB-6FBF-3448-AA5D-C37BA397FC40}" type="presParOf" srcId="{C4932F80-F859-431A-8550-550F601F4A1C}" destId="{06A85582-3379-4208-86A6-2983E1A6F66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B6EBF-6697-B440-8698-EC97105505C1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A3BEBC-8C2F-414B-AB3B-BD04B09D46FD}">
      <dgm:prSet phldrT="[Tekst]" custT="1"/>
      <dgm:spPr/>
      <dgm:t>
        <a:bodyPr/>
        <a:lstStyle/>
        <a:p>
          <a:pPr rtl="0"/>
          <a:r>
            <a:rPr lang="pl-PL" sz="2800" dirty="0" err="1"/>
            <a:t>PropTech</a:t>
          </a:r>
          <a:r>
            <a:rPr lang="pl-PL" sz="2800" dirty="0"/>
            <a:t> 1.0</a:t>
          </a:r>
        </a:p>
      </dgm:t>
    </dgm:pt>
    <dgm:pt modelId="{07149446-BFF3-5947-A78C-B81D6C978655}" type="parTrans" cxnId="{D952446B-F470-354B-B4F4-CB3AE238413C}">
      <dgm:prSet/>
      <dgm:spPr/>
      <dgm:t>
        <a:bodyPr/>
        <a:lstStyle/>
        <a:p>
          <a:endParaRPr lang="pl-PL"/>
        </a:p>
      </dgm:t>
    </dgm:pt>
    <dgm:pt modelId="{44849B50-88AE-744E-8A5D-24F6FEB13BF4}" type="sibTrans" cxnId="{D952446B-F470-354B-B4F4-CB3AE238413C}">
      <dgm:prSet/>
      <dgm:spPr/>
      <dgm:t>
        <a:bodyPr/>
        <a:lstStyle/>
        <a:p>
          <a:endParaRPr lang="pl-PL"/>
        </a:p>
      </dgm:t>
    </dgm:pt>
    <dgm:pt modelId="{6C7FFD04-C247-5E4F-91F0-AF38E16107D2}">
      <dgm:prSet phldrT="[Tekst]" custT="1"/>
      <dgm:spPr/>
      <dgm:t>
        <a:bodyPr/>
        <a:lstStyle/>
        <a:p>
          <a:pPr rtl="0"/>
          <a:r>
            <a:rPr lang="pl-PL" sz="2800" dirty="0" err="1"/>
            <a:t>PropTech</a:t>
          </a:r>
          <a:r>
            <a:rPr lang="pl-PL" sz="2800" dirty="0"/>
            <a:t> 2.0</a:t>
          </a:r>
        </a:p>
      </dgm:t>
    </dgm:pt>
    <dgm:pt modelId="{419FA8B7-6943-174E-AC9D-639190D03E2C}" type="parTrans" cxnId="{CBE4F438-4246-3349-81DA-3442DB0EABB8}">
      <dgm:prSet/>
      <dgm:spPr/>
      <dgm:t>
        <a:bodyPr/>
        <a:lstStyle/>
        <a:p>
          <a:endParaRPr lang="pl-PL"/>
        </a:p>
      </dgm:t>
    </dgm:pt>
    <dgm:pt modelId="{48D6128C-A2BD-4042-A9D4-003490F33AA0}" type="sibTrans" cxnId="{CBE4F438-4246-3349-81DA-3442DB0EABB8}">
      <dgm:prSet/>
      <dgm:spPr/>
      <dgm:t>
        <a:bodyPr/>
        <a:lstStyle/>
        <a:p>
          <a:endParaRPr lang="pl-PL"/>
        </a:p>
      </dgm:t>
    </dgm:pt>
    <dgm:pt modelId="{7B6481A8-3A7F-0D4B-AE71-6C5E2A6D89A4}">
      <dgm:prSet phldrT="[Tekst]" custT="1"/>
      <dgm:spPr/>
      <dgm:t>
        <a:bodyPr/>
        <a:lstStyle/>
        <a:p>
          <a:pPr rtl="0"/>
          <a:r>
            <a:rPr lang="pl-PL" sz="2800" dirty="0" err="1"/>
            <a:t>PropTech</a:t>
          </a:r>
          <a:r>
            <a:rPr lang="pl-PL" sz="2800" dirty="0"/>
            <a:t> 3.0</a:t>
          </a:r>
        </a:p>
      </dgm:t>
    </dgm:pt>
    <dgm:pt modelId="{D14469C4-4BD7-DE44-82B4-F3AC421AFF44}" type="parTrans" cxnId="{A29DFDFB-C85F-4F45-BC78-68ABEEEE55EE}">
      <dgm:prSet/>
      <dgm:spPr/>
      <dgm:t>
        <a:bodyPr/>
        <a:lstStyle/>
        <a:p>
          <a:endParaRPr lang="pl-PL"/>
        </a:p>
      </dgm:t>
    </dgm:pt>
    <dgm:pt modelId="{26A1E280-2A86-AD40-9ADB-754F3CEAAC70}" type="sibTrans" cxnId="{A29DFDFB-C85F-4F45-BC78-68ABEEEE55EE}">
      <dgm:prSet/>
      <dgm:spPr/>
      <dgm:t>
        <a:bodyPr/>
        <a:lstStyle/>
        <a:p>
          <a:endParaRPr lang="pl-PL"/>
        </a:p>
      </dgm:t>
    </dgm:pt>
    <dgm:pt modelId="{3855CF82-E160-8C49-822B-E1707AC88DBF}" type="pres">
      <dgm:prSet presAssocID="{505B6EBF-6697-B440-8698-EC97105505C1}" presName="Name0" presStyleCnt="0">
        <dgm:presLayoutVars>
          <dgm:dir/>
          <dgm:animLvl val="lvl"/>
          <dgm:resizeHandles val="exact"/>
        </dgm:presLayoutVars>
      </dgm:prSet>
      <dgm:spPr/>
    </dgm:pt>
    <dgm:pt modelId="{D5F78461-3A58-1C4F-856E-1598D19EF481}" type="pres">
      <dgm:prSet presAssocID="{9DA3BEBC-8C2F-414B-AB3B-BD04B09D46F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49F0642-39A4-5C4E-A544-0F7EABD4D2C6}" type="pres">
      <dgm:prSet presAssocID="{44849B50-88AE-744E-8A5D-24F6FEB13BF4}" presName="parTxOnlySpace" presStyleCnt="0"/>
      <dgm:spPr/>
    </dgm:pt>
    <dgm:pt modelId="{8E2573B6-531A-714D-90A6-789A11942F91}" type="pres">
      <dgm:prSet presAssocID="{6C7FFD04-C247-5E4F-91F0-AF38E16107D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F679EB6-1899-3947-96BE-C53FAECF8BC6}" type="pres">
      <dgm:prSet presAssocID="{48D6128C-A2BD-4042-A9D4-003490F33AA0}" presName="parTxOnlySpace" presStyleCnt="0"/>
      <dgm:spPr/>
    </dgm:pt>
    <dgm:pt modelId="{001D2B30-DB73-C849-9502-05CC288D4C07}" type="pres">
      <dgm:prSet presAssocID="{7B6481A8-3A7F-0D4B-AE71-6C5E2A6D89A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BE4F438-4246-3349-81DA-3442DB0EABB8}" srcId="{505B6EBF-6697-B440-8698-EC97105505C1}" destId="{6C7FFD04-C247-5E4F-91F0-AF38E16107D2}" srcOrd="1" destOrd="0" parTransId="{419FA8B7-6943-174E-AC9D-639190D03E2C}" sibTransId="{48D6128C-A2BD-4042-A9D4-003490F33AA0}"/>
    <dgm:cxn modelId="{DE149849-AF79-944E-8948-733B3CF6084C}" type="presOf" srcId="{7B6481A8-3A7F-0D4B-AE71-6C5E2A6D89A4}" destId="{001D2B30-DB73-C849-9502-05CC288D4C07}" srcOrd="0" destOrd="0" presId="urn:microsoft.com/office/officeart/2005/8/layout/chevron1"/>
    <dgm:cxn modelId="{D952446B-F470-354B-B4F4-CB3AE238413C}" srcId="{505B6EBF-6697-B440-8698-EC97105505C1}" destId="{9DA3BEBC-8C2F-414B-AB3B-BD04B09D46FD}" srcOrd="0" destOrd="0" parTransId="{07149446-BFF3-5947-A78C-B81D6C978655}" sibTransId="{44849B50-88AE-744E-8A5D-24F6FEB13BF4}"/>
    <dgm:cxn modelId="{631DA094-BF72-4643-B2A5-4E74A60BB94C}" type="presOf" srcId="{6C7FFD04-C247-5E4F-91F0-AF38E16107D2}" destId="{8E2573B6-531A-714D-90A6-789A11942F91}" srcOrd="0" destOrd="0" presId="urn:microsoft.com/office/officeart/2005/8/layout/chevron1"/>
    <dgm:cxn modelId="{2EB546A2-6286-674E-854E-DE22FCD66658}" type="presOf" srcId="{9DA3BEBC-8C2F-414B-AB3B-BD04B09D46FD}" destId="{D5F78461-3A58-1C4F-856E-1598D19EF481}" srcOrd="0" destOrd="0" presId="urn:microsoft.com/office/officeart/2005/8/layout/chevron1"/>
    <dgm:cxn modelId="{71875CD4-B422-B94A-8438-DB04FABFACBD}" type="presOf" srcId="{505B6EBF-6697-B440-8698-EC97105505C1}" destId="{3855CF82-E160-8C49-822B-E1707AC88DBF}" srcOrd="0" destOrd="0" presId="urn:microsoft.com/office/officeart/2005/8/layout/chevron1"/>
    <dgm:cxn modelId="{A29DFDFB-C85F-4F45-BC78-68ABEEEE55EE}" srcId="{505B6EBF-6697-B440-8698-EC97105505C1}" destId="{7B6481A8-3A7F-0D4B-AE71-6C5E2A6D89A4}" srcOrd="2" destOrd="0" parTransId="{D14469C4-4BD7-DE44-82B4-F3AC421AFF44}" sibTransId="{26A1E280-2A86-AD40-9ADB-754F3CEAAC70}"/>
    <dgm:cxn modelId="{FF128EB6-4B24-0A4F-B308-49D6AADA44B0}" type="presParOf" srcId="{3855CF82-E160-8C49-822B-E1707AC88DBF}" destId="{D5F78461-3A58-1C4F-856E-1598D19EF481}" srcOrd="0" destOrd="0" presId="urn:microsoft.com/office/officeart/2005/8/layout/chevron1"/>
    <dgm:cxn modelId="{23690AE4-70C1-064C-968A-973C1BE0A1FC}" type="presParOf" srcId="{3855CF82-E160-8C49-822B-E1707AC88DBF}" destId="{649F0642-39A4-5C4E-A544-0F7EABD4D2C6}" srcOrd="1" destOrd="0" presId="urn:microsoft.com/office/officeart/2005/8/layout/chevron1"/>
    <dgm:cxn modelId="{D598E057-9136-A94F-907C-4BFA006EAB21}" type="presParOf" srcId="{3855CF82-E160-8C49-822B-E1707AC88DBF}" destId="{8E2573B6-531A-714D-90A6-789A11942F91}" srcOrd="2" destOrd="0" presId="urn:microsoft.com/office/officeart/2005/8/layout/chevron1"/>
    <dgm:cxn modelId="{3F4D7B26-6930-6440-8729-A5D17593F4C3}" type="presParOf" srcId="{3855CF82-E160-8C49-822B-E1707AC88DBF}" destId="{3F679EB6-1899-3947-96BE-C53FAECF8BC6}" srcOrd="3" destOrd="0" presId="urn:microsoft.com/office/officeart/2005/8/layout/chevron1"/>
    <dgm:cxn modelId="{FA8A7FCA-9A84-624E-AD26-0736D7DFF83E}" type="presParOf" srcId="{3855CF82-E160-8C49-822B-E1707AC88DBF}" destId="{001D2B30-DB73-C849-9502-05CC288D4C0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F038A-AFA7-4632-BDC0-C8411A226B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692125-2820-406F-8A52-7BC20231A288}">
      <dgm:prSet/>
      <dgm:spPr/>
      <dgm:t>
        <a:bodyPr/>
        <a:lstStyle/>
        <a:p>
          <a:r>
            <a:rPr lang="pl-PL" dirty="0"/>
            <a:t>wirtualna rzeczywistość (VR)</a:t>
          </a:r>
          <a:endParaRPr lang="en-US" dirty="0"/>
        </a:p>
      </dgm:t>
    </dgm:pt>
    <dgm:pt modelId="{781D1A22-FBE0-4925-A42E-D3F2196C89C7}" type="parTrans" cxnId="{AAFBBD67-7787-4F42-B04C-6048136EAE68}">
      <dgm:prSet/>
      <dgm:spPr/>
      <dgm:t>
        <a:bodyPr/>
        <a:lstStyle/>
        <a:p>
          <a:endParaRPr lang="en-US"/>
        </a:p>
      </dgm:t>
    </dgm:pt>
    <dgm:pt modelId="{5EB9D34D-5973-4DAD-BDFE-D6D8A4FAA61A}" type="sibTrans" cxnId="{AAFBBD67-7787-4F42-B04C-6048136EAE68}">
      <dgm:prSet/>
      <dgm:spPr/>
      <dgm:t>
        <a:bodyPr/>
        <a:lstStyle/>
        <a:p>
          <a:endParaRPr lang="en-US"/>
        </a:p>
      </dgm:t>
    </dgm:pt>
    <dgm:pt modelId="{3C626344-41F1-44BF-B85A-563E5FD47680}">
      <dgm:prSet/>
      <dgm:spPr/>
      <dgm:t>
        <a:bodyPr/>
        <a:lstStyle/>
        <a:p>
          <a:r>
            <a:rPr lang="pl-PL"/>
            <a:t>sztuczna inteligencja (AI)</a:t>
          </a:r>
          <a:endParaRPr lang="en-US"/>
        </a:p>
      </dgm:t>
    </dgm:pt>
    <dgm:pt modelId="{F37D9847-7F14-43A3-9315-C0F96CFC4028}" type="parTrans" cxnId="{7B6B6D76-91A8-4315-A68F-7DDB45400F20}">
      <dgm:prSet/>
      <dgm:spPr/>
      <dgm:t>
        <a:bodyPr/>
        <a:lstStyle/>
        <a:p>
          <a:endParaRPr lang="en-US"/>
        </a:p>
      </dgm:t>
    </dgm:pt>
    <dgm:pt modelId="{454C6548-E221-4EF1-8FA1-F3C56669890C}" type="sibTrans" cxnId="{7B6B6D76-91A8-4315-A68F-7DDB45400F20}">
      <dgm:prSet/>
      <dgm:spPr/>
      <dgm:t>
        <a:bodyPr/>
        <a:lstStyle/>
        <a:p>
          <a:endParaRPr lang="en-US"/>
        </a:p>
      </dgm:t>
    </dgm:pt>
    <dgm:pt modelId="{35536C7C-737D-4B41-BE55-D45220298F70}">
      <dgm:prSet/>
      <dgm:spPr/>
      <dgm:t>
        <a:bodyPr/>
        <a:lstStyle/>
        <a:p>
          <a:r>
            <a:rPr lang="pl-PL"/>
            <a:t>modelowanie informacji o budynku (BIM)</a:t>
          </a:r>
          <a:endParaRPr lang="en-US"/>
        </a:p>
      </dgm:t>
    </dgm:pt>
    <dgm:pt modelId="{E9304349-F827-4D1E-AFAC-7869A258BA7D}" type="parTrans" cxnId="{99B03D80-B9C0-4798-A9B1-291EDC51171F}">
      <dgm:prSet/>
      <dgm:spPr/>
      <dgm:t>
        <a:bodyPr/>
        <a:lstStyle/>
        <a:p>
          <a:endParaRPr lang="en-US"/>
        </a:p>
      </dgm:t>
    </dgm:pt>
    <dgm:pt modelId="{EF87FF40-96EF-4563-A631-B687ECE45225}" type="sibTrans" cxnId="{99B03D80-B9C0-4798-A9B1-291EDC51171F}">
      <dgm:prSet/>
      <dgm:spPr/>
      <dgm:t>
        <a:bodyPr/>
        <a:lstStyle/>
        <a:p>
          <a:endParaRPr lang="en-US"/>
        </a:p>
      </dgm:t>
    </dgm:pt>
    <dgm:pt modelId="{01C48186-5A03-47B9-8F4E-D46DE8D43B9B}">
      <dgm:prSet/>
      <dgm:spPr/>
      <dgm:t>
        <a:bodyPr/>
        <a:lstStyle/>
        <a:p>
          <a:r>
            <a:rPr lang="pl-PL"/>
            <a:t>zaawansowane narzędzia do analizy danych (Big Data)</a:t>
          </a:r>
          <a:endParaRPr lang="en-US"/>
        </a:p>
      </dgm:t>
    </dgm:pt>
    <dgm:pt modelId="{4D7B1659-E152-43AF-A601-E010179BF865}" type="parTrans" cxnId="{94D83DA4-5CEA-4E8B-8C96-D3CED6D65C90}">
      <dgm:prSet/>
      <dgm:spPr/>
      <dgm:t>
        <a:bodyPr/>
        <a:lstStyle/>
        <a:p>
          <a:endParaRPr lang="en-US"/>
        </a:p>
      </dgm:t>
    </dgm:pt>
    <dgm:pt modelId="{D5DF4304-2A6E-44C8-B6BB-0F6816178956}" type="sibTrans" cxnId="{94D83DA4-5CEA-4E8B-8C96-D3CED6D65C90}">
      <dgm:prSet/>
      <dgm:spPr/>
      <dgm:t>
        <a:bodyPr/>
        <a:lstStyle/>
        <a:p>
          <a:endParaRPr lang="en-US"/>
        </a:p>
      </dgm:t>
    </dgm:pt>
    <dgm:pt modelId="{2BFA7D3A-EFF3-4835-8B29-EF8404814978}">
      <dgm:prSet/>
      <dgm:spPr/>
      <dgm:t>
        <a:bodyPr/>
        <a:lstStyle/>
        <a:p>
          <a:r>
            <a:rPr lang="pl-PL"/>
            <a:t>Sharing Economy </a:t>
          </a:r>
          <a:endParaRPr lang="en-US"/>
        </a:p>
      </dgm:t>
    </dgm:pt>
    <dgm:pt modelId="{CC23FC11-58AC-428D-A7C1-0106C0DFCC1B}" type="parTrans" cxnId="{B1113E0D-13EF-4D3F-909E-B64124959EC3}">
      <dgm:prSet/>
      <dgm:spPr/>
      <dgm:t>
        <a:bodyPr/>
        <a:lstStyle/>
        <a:p>
          <a:endParaRPr lang="en-US"/>
        </a:p>
      </dgm:t>
    </dgm:pt>
    <dgm:pt modelId="{1F3CD0CE-945A-4B3F-9272-D18DAA61D324}" type="sibTrans" cxnId="{B1113E0D-13EF-4D3F-909E-B64124959EC3}">
      <dgm:prSet/>
      <dgm:spPr/>
      <dgm:t>
        <a:bodyPr/>
        <a:lstStyle/>
        <a:p>
          <a:endParaRPr lang="en-US"/>
        </a:p>
      </dgm:t>
    </dgm:pt>
    <dgm:pt modelId="{57969D86-BDB1-4439-BB9D-188F7E23BA06}">
      <dgm:prSet/>
      <dgm:spPr/>
      <dgm:t>
        <a:bodyPr/>
        <a:lstStyle/>
        <a:p>
          <a:r>
            <a:rPr lang="pl-PL"/>
            <a:t>Internet rzeczy (IoT)</a:t>
          </a:r>
          <a:endParaRPr lang="en-US"/>
        </a:p>
      </dgm:t>
    </dgm:pt>
    <dgm:pt modelId="{4D2993A7-E168-4ED2-AC6E-BD381FFEC658}" type="parTrans" cxnId="{813F4583-CF4E-4118-9920-A5641776190B}">
      <dgm:prSet/>
      <dgm:spPr/>
      <dgm:t>
        <a:bodyPr/>
        <a:lstStyle/>
        <a:p>
          <a:endParaRPr lang="en-US"/>
        </a:p>
      </dgm:t>
    </dgm:pt>
    <dgm:pt modelId="{CE210473-BB31-453A-B38D-6D03D3B91299}" type="sibTrans" cxnId="{813F4583-CF4E-4118-9920-A5641776190B}">
      <dgm:prSet/>
      <dgm:spPr/>
      <dgm:t>
        <a:bodyPr/>
        <a:lstStyle/>
        <a:p>
          <a:endParaRPr lang="en-US"/>
        </a:p>
      </dgm:t>
    </dgm:pt>
    <dgm:pt modelId="{3A9F87E0-F705-4932-A373-6DABA90DD46A}">
      <dgm:prSet/>
      <dgm:spPr/>
      <dgm:t>
        <a:bodyPr/>
        <a:lstStyle/>
        <a:p>
          <a:r>
            <a:rPr lang="pl-PL"/>
            <a:t>blockchain</a:t>
          </a:r>
          <a:endParaRPr lang="en-US"/>
        </a:p>
      </dgm:t>
    </dgm:pt>
    <dgm:pt modelId="{C362FB91-119F-4E28-AC0F-7BD67EC700E6}" type="parTrans" cxnId="{7B5D0C50-7F1B-4A07-BF13-B289BE7785CA}">
      <dgm:prSet/>
      <dgm:spPr/>
      <dgm:t>
        <a:bodyPr/>
        <a:lstStyle/>
        <a:p>
          <a:endParaRPr lang="en-US"/>
        </a:p>
      </dgm:t>
    </dgm:pt>
    <dgm:pt modelId="{94552A3D-00B2-48B9-9806-125BE5551A01}" type="sibTrans" cxnId="{7B5D0C50-7F1B-4A07-BF13-B289BE7785CA}">
      <dgm:prSet/>
      <dgm:spPr/>
      <dgm:t>
        <a:bodyPr/>
        <a:lstStyle/>
        <a:p>
          <a:endParaRPr lang="en-US"/>
        </a:p>
      </dgm:t>
    </dgm:pt>
    <dgm:pt modelId="{6BAF5DEB-5BFC-4F03-B17A-5B9C91017751}">
      <dgm:prSet/>
      <dgm:spPr/>
      <dgm:t>
        <a:bodyPr/>
        <a:lstStyle/>
        <a:p>
          <a:r>
            <a:rPr lang="pl-PL"/>
            <a:t>crowdfundingu nieruchomości</a:t>
          </a:r>
          <a:endParaRPr lang="en-US"/>
        </a:p>
      </dgm:t>
    </dgm:pt>
    <dgm:pt modelId="{BD0F0FC9-C99A-4465-BDE5-0E798C047491}" type="parTrans" cxnId="{01174A51-B1AE-4F39-9853-3E2AF9306032}">
      <dgm:prSet/>
      <dgm:spPr/>
      <dgm:t>
        <a:bodyPr/>
        <a:lstStyle/>
        <a:p>
          <a:endParaRPr lang="en-US"/>
        </a:p>
      </dgm:t>
    </dgm:pt>
    <dgm:pt modelId="{D945FCA6-6EF8-4143-88A2-0C9C6BCF9A8C}" type="sibTrans" cxnId="{01174A51-B1AE-4F39-9853-3E2AF9306032}">
      <dgm:prSet/>
      <dgm:spPr/>
      <dgm:t>
        <a:bodyPr/>
        <a:lstStyle/>
        <a:p>
          <a:endParaRPr lang="en-US"/>
        </a:p>
      </dgm:t>
    </dgm:pt>
    <dgm:pt modelId="{BCFE3B99-42E9-445E-A7C9-0C33049882C6}">
      <dgm:prSet/>
      <dgm:spPr/>
      <dgm:t>
        <a:bodyPr/>
        <a:lstStyle/>
        <a:p>
          <a:r>
            <a:rPr lang="pl-PL"/>
            <a:t>smart city</a:t>
          </a:r>
          <a:endParaRPr lang="en-US"/>
        </a:p>
      </dgm:t>
    </dgm:pt>
    <dgm:pt modelId="{73B3E672-CE18-4838-8C38-EE292EF8635C}" type="parTrans" cxnId="{3E3BB277-89E5-4FA0-B8F8-827BE748515A}">
      <dgm:prSet/>
      <dgm:spPr/>
      <dgm:t>
        <a:bodyPr/>
        <a:lstStyle/>
        <a:p>
          <a:endParaRPr lang="en-US"/>
        </a:p>
      </dgm:t>
    </dgm:pt>
    <dgm:pt modelId="{A0FF4587-AFC3-48DB-B2ED-AA8CD6182EDE}" type="sibTrans" cxnId="{3E3BB277-89E5-4FA0-B8F8-827BE748515A}">
      <dgm:prSet/>
      <dgm:spPr/>
      <dgm:t>
        <a:bodyPr/>
        <a:lstStyle/>
        <a:p>
          <a:endParaRPr lang="en-US"/>
        </a:p>
      </dgm:t>
    </dgm:pt>
    <dgm:pt modelId="{54C5865C-2263-48DD-BEF8-3C7AACCACC04}">
      <dgm:prSet/>
      <dgm:spPr/>
      <dgm:t>
        <a:bodyPr/>
        <a:lstStyle/>
        <a:p>
          <a:r>
            <a:rPr lang="pl-PL"/>
            <a:t>smart home </a:t>
          </a:r>
          <a:endParaRPr lang="en-US"/>
        </a:p>
      </dgm:t>
    </dgm:pt>
    <dgm:pt modelId="{FE22683E-A194-4141-AE07-7EF72F2B4E77}" type="parTrans" cxnId="{7C18073B-DF83-4E1B-84CF-F2F0BE56A5F9}">
      <dgm:prSet/>
      <dgm:spPr/>
      <dgm:t>
        <a:bodyPr/>
        <a:lstStyle/>
        <a:p>
          <a:endParaRPr lang="en-US"/>
        </a:p>
      </dgm:t>
    </dgm:pt>
    <dgm:pt modelId="{BC5F180C-5FAD-41C1-9B35-DF4A3DA13CEC}" type="sibTrans" cxnId="{7C18073B-DF83-4E1B-84CF-F2F0BE56A5F9}">
      <dgm:prSet/>
      <dgm:spPr/>
      <dgm:t>
        <a:bodyPr/>
        <a:lstStyle/>
        <a:p>
          <a:endParaRPr lang="en-US"/>
        </a:p>
      </dgm:t>
    </dgm:pt>
    <dgm:pt modelId="{6A156391-66BD-D245-93B7-F114F9DCBF97}" type="pres">
      <dgm:prSet presAssocID="{C0FF038A-AFA7-4632-BDC0-C8411A226BDC}" presName="diagram" presStyleCnt="0">
        <dgm:presLayoutVars>
          <dgm:dir/>
          <dgm:resizeHandles val="exact"/>
        </dgm:presLayoutVars>
      </dgm:prSet>
      <dgm:spPr/>
    </dgm:pt>
    <dgm:pt modelId="{58A90B7C-0CD5-A447-BEF2-1A8D05273C6A}" type="pres">
      <dgm:prSet presAssocID="{03692125-2820-406F-8A52-7BC20231A288}" presName="node" presStyleLbl="node1" presStyleIdx="0" presStyleCnt="10">
        <dgm:presLayoutVars>
          <dgm:bulletEnabled val="1"/>
        </dgm:presLayoutVars>
      </dgm:prSet>
      <dgm:spPr/>
    </dgm:pt>
    <dgm:pt modelId="{EA725738-A88C-F543-852A-302B6039F4C3}" type="pres">
      <dgm:prSet presAssocID="{5EB9D34D-5973-4DAD-BDFE-D6D8A4FAA61A}" presName="sibTrans" presStyleCnt="0"/>
      <dgm:spPr/>
    </dgm:pt>
    <dgm:pt modelId="{D01E6AE1-1D1A-6240-91C8-48B06085C4FA}" type="pres">
      <dgm:prSet presAssocID="{3C626344-41F1-44BF-B85A-563E5FD47680}" presName="node" presStyleLbl="node1" presStyleIdx="1" presStyleCnt="10">
        <dgm:presLayoutVars>
          <dgm:bulletEnabled val="1"/>
        </dgm:presLayoutVars>
      </dgm:prSet>
      <dgm:spPr/>
    </dgm:pt>
    <dgm:pt modelId="{E30F35BF-C847-754F-9976-F36580C445FC}" type="pres">
      <dgm:prSet presAssocID="{454C6548-E221-4EF1-8FA1-F3C56669890C}" presName="sibTrans" presStyleCnt="0"/>
      <dgm:spPr/>
    </dgm:pt>
    <dgm:pt modelId="{3D06A4FF-C8AE-134A-B109-4A47DD70C8F0}" type="pres">
      <dgm:prSet presAssocID="{35536C7C-737D-4B41-BE55-D45220298F70}" presName="node" presStyleLbl="node1" presStyleIdx="2" presStyleCnt="10">
        <dgm:presLayoutVars>
          <dgm:bulletEnabled val="1"/>
        </dgm:presLayoutVars>
      </dgm:prSet>
      <dgm:spPr/>
    </dgm:pt>
    <dgm:pt modelId="{972ADB89-1706-584F-9BEF-F742AE65E200}" type="pres">
      <dgm:prSet presAssocID="{EF87FF40-96EF-4563-A631-B687ECE45225}" presName="sibTrans" presStyleCnt="0"/>
      <dgm:spPr/>
    </dgm:pt>
    <dgm:pt modelId="{FE78075D-260B-8E4F-82D9-72AB31A73CB0}" type="pres">
      <dgm:prSet presAssocID="{01C48186-5A03-47B9-8F4E-D46DE8D43B9B}" presName="node" presStyleLbl="node1" presStyleIdx="3" presStyleCnt="10">
        <dgm:presLayoutVars>
          <dgm:bulletEnabled val="1"/>
        </dgm:presLayoutVars>
      </dgm:prSet>
      <dgm:spPr/>
    </dgm:pt>
    <dgm:pt modelId="{15317A8F-B084-934A-B2F1-5868CD033301}" type="pres">
      <dgm:prSet presAssocID="{D5DF4304-2A6E-44C8-B6BB-0F6816178956}" presName="sibTrans" presStyleCnt="0"/>
      <dgm:spPr/>
    </dgm:pt>
    <dgm:pt modelId="{8B417BFD-8FCF-3D4B-B5E7-988FAB7868DE}" type="pres">
      <dgm:prSet presAssocID="{2BFA7D3A-EFF3-4835-8B29-EF8404814978}" presName="node" presStyleLbl="node1" presStyleIdx="4" presStyleCnt="10">
        <dgm:presLayoutVars>
          <dgm:bulletEnabled val="1"/>
        </dgm:presLayoutVars>
      </dgm:prSet>
      <dgm:spPr/>
    </dgm:pt>
    <dgm:pt modelId="{D3E4A8DF-8170-FE4B-B0E1-330D9703FA6B}" type="pres">
      <dgm:prSet presAssocID="{1F3CD0CE-945A-4B3F-9272-D18DAA61D324}" presName="sibTrans" presStyleCnt="0"/>
      <dgm:spPr/>
    </dgm:pt>
    <dgm:pt modelId="{E13B2D87-F755-B74C-A07F-8A05739A60A7}" type="pres">
      <dgm:prSet presAssocID="{57969D86-BDB1-4439-BB9D-188F7E23BA06}" presName="node" presStyleLbl="node1" presStyleIdx="5" presStyleCnt="10">
        <dgm:presLayoutVars>
          <dgm:bulletEnabled val="1"/>
        </dgm:presLayoutVars>
      </dgm:prSet>
      <dgm:spPr/>
    </dgm:pt>
    <dgm:pt modelId="{2279725C-D675-334C-9CCC-B2F6220EC858}" type="pres">
      <dgm:prSet presAssocID="{CE210473-BB31-453A-B38D-6D03D3B91299}" presName="sibTrans" presStyleCnt="0"/>
      <dgm:spPr/>
    </dgm:pt>
    <dgm:pt modelId="{5D4072C6-135D-FA43-B32B-E30A872C263C}" type="pres">
      <dgm:prSet presAssocID="{3A9F87E0-F705-4932-A373-6DABA90DD46A}" presName="node" presStyleLbl="node1" presStyleIdx="6" presStyleCnt="10">
        <dgm:presLayoutVars>
          <dgm:bulletEnabled val="1"/>
        </dgm:presLayoutVars>
      </dgm:prSet>
      <dgm:spPr/>
    </dgm:pt>
    <dgm:pt modelId="{3CBA7DB0-3316-9544-BDDC-11E410B7C89D}" type="pres">
      <dgm:prSet presAssocID="{94552A3D-00B2-48B9-9806-125BE5551A01}" presName="sibTrans" presStyleCnt="0"/>
      <dgm:spPr/>
    </dgm:pt>
    <dgm:pt modelId="{969F857C-6306-4D4C-9AB3-3C5C91F2809C}" type="pres">
      <dgm:prSet presAssocID="{6BAF5DEB-5BFC-4F03-B17A-5B9C91017751}" presName="node" presStyleLbl="node1" presStyleIdx="7" presStyleCnt="10">
        <dgm:presLayoutVars>
          <dgm:bulletEnabled val="1"/>
        </dgm:presLayoutVars>
      </dgm:prSet>
      <dgm:spPr/>
    </dgm:pt>
    <dgm:pt modelId="{145F642B-4CAF-4444-8D7D-5C3339EC79C5}" type="pres">
      <dgm:prSet presAssocID="{D945FCA6-6EF8-4143-88A2-0C9C6BCF9A8C}" presName="sibTrans" presStyleCnt="0"/>
      <dgm:spPr/>
    </dgm:pt>
    <dgm:pt modelId="{D315D475-DCF0-E048-9994-92200E3DB0C3}" type="pres">
      <dgm:prSet presAssocID="{BCFE3B99-42E9-445E-A7C9-0C33049882C6}" presName="node" presStyleLbl="node1" presStyleIdx="8" presStyleCnt="10">
        <dgm:presLayoutVars>
          <dgm:bulletEnabled val="1"/>
        </dgm:presLayoutVars>
      </dgm:prSet>
      <dgm:spPr/>
    </dgm:pt>
    <dgm:pt modelId="{B8D64C6A-29EC-294D-947A-93932FB0D6D0}" type="pres">
      <dgm:prSet presAssocID="{A0FF4587-AFC3-48DB-B2ED-AA8CD6182EDE}" presName="sibTrans" presStyleCnt="0"/>
      <dgm:spPr/>
    </dgm:pt>
    <dgm:pt modelId="{4DA5A00B-3F34-AD41-8FE4-1A1D4AC91D47}" type="pres">
      <dgm:prSet presAssocID="{54C5865C-2263-48DD-BEF8-3C7AACCACC04}" presName="node" presStyleLbl="node1" presStyleIdx="9" presStyleCnt="10">
        <dgm:presLayoutVars>
          <dgm:bulletEnabled val="1"/>
        </dgm:presLayoutVars>
      </dgm:prSet>
      <dgm:spPr/>
    </dgm:pt>
  </dgm:ptLst>
  <dgm:cxnLst>
    <dgm:cxn modelId="{B1113E0D-13EF-4D3F-909E-B64124959EC3}" srcId="{C0FF038A-AFA7-4632-BDC0-C8411A226BDC}" destId="{2BFA7D3A-EFF3-4835-8B29-EF8404814978}" srcOrd="4" destOrd="0" parTransId="{CC23FC11-58AC-428D-A7C1-0106C0DFCC1B}" sibTransId="{1F3CD0CE-945A-4B3F-9272-D18DAA61D324}"/>
    <dgm:cxn modelId="{0142861A-612C-DB46-9B40-D22F8FB15482}" type="presOf" srcId="{C0FF038A-AFA7-4632-BDC0-C8411A226BDC}" destId="{6A156391-66BD-D245-93B7-F114F9DCBF97}" srcOrd="0" destOrd="0" presId="urn:microsoft.com/office/officeart/2005/8/layout/default"/>
    <dgm:cxn modelId="{5FAC351F-24DF-AA41-A08F-C5099638C01E}" type="presOf" srcId="{BCFE3B99-42E9-445E-A7C9-0C33049882C6}" destId="{D315D475-DCF0-E048-9994-92200E3DB0C3}" srcOrd="0" destOrd="0" presId="urn:microsoft.com/office/officeart/2005/8/layout/default"/>
    <dgm:cxn modelId="{018F7928-3DE5-8D40-BBAC-275BA964DE48}" type="presOf" srcId="{57969D86-BDB1-4439-BB9D-188F7E23BA06}" destId="{E13B2D87-F755-B74C-A07F-8A05739A60A7}" srcOrd="0" destOrd="0" presId="urn:microsoft.com/office/officeart/2005/8/layout/default"/>
    <dgm:cxn modelId="{7C18073B-DF83-4E1B-84CF-F2F0BE56A5F9}" srcId="{C0FF038A-AFA7-4632-BDC0-C8411A226BDC}" destId="{54C5865C-2263-48DD-BEF8-3C7AACCACC04}" srcOrd="9" destOrd="0" parTransId="{FE22683E-A194-4141-AE07-7EF72F2B4E77}" sibTransId="{BC5F180C-5FAD-41C1-9B35-DF4A3DA13CEC}"/>
    <dgm:cxn modelId="{E9677344-4B0C-AB48-8CD2-058247CE5DC7}" type="presOf" srcId="{3C626344-41F1-44BF-B85A-563E5FD47680}" destId="{D01E6AE1-1D1A-6240-91C8-48B06085C4FA}" srcOrd="0" destOrd="0" presId="urn:microsoft.com/office/officeart/2005/8/layout/default"/>
    <dgm:cxn modelId="{7B5D0C50-7F1B-4A07-BF13-B289BE7785CA}" srcId="{C0FF038A-AFA7-4632-BDC0-C8411A226BDC}" destId="{3A9F87E0-F705-4932-A373-6DABA90DD46A}" srcOrd="6" destOrd="0" parTransId="{C362FB91-119F-4E28-AC0F-7BD67EC700E6}" sibTransId="{94552A3D-00B2-48B9-9806-125BE5551A01}"/>
    <dgm:cxn modelId="{01174A51-B1AE-4F39-9853-3E2AF9306032}" srcId="{C0FF038A-AFA7-4632-BDC0-C8411A226BDC}" destId="{6BAF5DEB-5BFC-4F03-B17A-5B9C91017751}" srcOrd="7" destOrd="0" parTransId="{BD0F0FC9-C99A-4465-BDE5-0E798C047491}" sibTransId="{D945FCA6-6EF8-4143-88A2-0C9C6BCF9A8C}"/>
    <dgm:cxn modelId="{AAFBBD67-7787-4F42-B04C-6048136EAE68}" srcId="{C0FF038A-AFA7-4632-BDC0-C8411A226BDC}" destId="{03692125-2820-406F-8A52-7BC20231A288}" srcOrd="0" destOrd="0" parTransId="{781D1A22-FBE0-4925-A42E-D3F2196C89C7}" sibTransId="{5EB9D34D-5973-4DAD-BDFE-D6D8A4FAA61A}"/>
    <dgm:cxn modelId="{D1136F6A-1F49-5E4B-BBDA-F57207CF6AC1}" type="presOf" srcId="{54C5865C-2263-48DD-BEF8-3C7AACCACC04}" destId="{4DA5A00B-3F34-AD41-8FE4-1A1D4AC91D47}" srcOrd="0" destOrd="0" presId="urn:microsoft.com/office/officeart/2005/8/layout/default"/>
    <dgm:cxn modelId="{7B6B6D76-91A8-4315-A68F-7DDB45400F20}" srcId="{C0FF038A-AFA7-4632-BDC0-C8411A226BDC}" destId="{3C626344-41F1-44BF-B85A-563E5FD47680}" srcOrd="1" destOrd="0" parTransId="{F37D9847-7F14-43A3-9315-C0F96CFC4028}" sibTransId="{454C6548-E221-4EF1-8FA1-F3C56669890C}"/>
    <dgm:cxn modelId="{3E3BB277-89E5-4FA0-B8F8-827BE748515A}" srcId="{C0FF038A-AFA7-4632-BDC0-C8411A226BDC}" destId="{BCFE3B99-42E9-445E-A7C9-0C33049882C6}" srcOrd="8" destOrd="0" parTransId="{73B3E672-CE18-4838-8C38-EE292EF8635C}" sibTransId="{A0FF4587-AFC3-48DB-B2ED-AA8CD6182EDE}"/>
    <dgm:cxn modelId="{99B03D80-B9C0-4798-A9B1-291EDC51171F}" srcId="{C0FF038A-AFA7-4632-BDC0-C8411A226BDC}" destId="{35536C7C-737D-4B41-BE55-D45220298F70}" srcOrd="2" destOrd="0" parTransId="{E9304349-F827-4D1E-AFAC-7869A258BA7D}" sibTransId="{EF87FF40-96EF-4563-A631-B687ECE45225}"/>
    <dgm:cxn modelId="{813F4583-CF4E-4118-9920-A5641776190B}" srcId="{C0FF038A-AFA7-4632-BDC0-C8411A226BDC}" destId="{57969D86-BDB1-4439-BB9D-188F7E23BA06}" srcOrd="5" destOrd="0" parTransId="{4D2993A7-E168-4ED2-AC6E-BD381FFEC658}" sibTransId="{CE210473-BB31-453A-B38D-6D03D3B91299}"/>
    <dgm:cxn modelId="{DFE2B38C-D954-8244-AA86-71D5C61A1FE8}" type="presOf" srcId="{3A9F87E0-F705-4932-A373-6DABA90DD46A}" destId="{5D4072C6-135D-FA43-B32B-E30A872C263C}" srcOrd="0" destOrd="0" presId="urn:microsoft.com/office/officeart/2005/8/layout/default"/>
    <dgm:cxn modelId="{94D83DA4-5CEA-4E8B-8C96-D3CED6D65C90}" srcId="{C0FF038A-AFA7-4632-BDC0-C8411A226BDC}" destId="{01C48186-5A03-47B9-8F4E-D46DE8D43B9B}" srcOrd="3" destOrd="0" parTransId="{4D7B1659-E152-43AF-A601-E010179BF865}" sibTransId="{D5DF4304-2A6E-44C8-B6BB-0F6816178956}"/>
    <dgm:cxn modelId="{34A7EDC7-F9D0-9944-89A9-9A93770C01ED}" type="presOf" srcId="{35536C7C-737D-4B41-BE55-D45220298F70}" destId="{3D06A4FF-C8AE-134A-B109-4A47DD70C8F0}" srcOrd="0" destOrd="0" presId="urn:microsoft.com/office/officeart/2005/8/layout/default"/>
    <dgm:cxn modelId="{3DAC4BD0-BA68-6544-B6CC-CB4633C8C18F}" type="presOf" srcId="{03692125-2820-406F-8A52-7BC20231A288}" destId="{58A90B7C-0CD5-A447-BEF2-1A8D05273C6A}" srcOrd="0" destOrd="0" presId="urn:microsoft.com/office/officeart/2005/8/layout/default"/>
    <dgm:cxn modelId="{B538F1D4-E6A1-DE49-99C7-89CC297BF2E6}" type="presOf" srcId="{6BAF5DEB-5BFC-4F03-B17A-5B9C91017751}" destId="{969F857C-6306-4D4C-9AB3-3C5C91F2809C}" srcOrd="0" destOrd="0" presId="urn:microsoft.com/office/officeart/2005/8/layout/default"/>
    <dgm:cxn modelId="{B91CCCE5-85F5-6B47-BBB4-300DF3936A97}" type="presOf" srcId="{2BFA7D3A-EFF3-4835-8B29-EF8404814978}" destId="{8B417BFD-8FCF-3D4B-B5E7-988FAB7868DE}" srcOrd="0" destOrd="0" presId="urn:microsoft.com/office/officeart/2005/8/layout/default"/>
    <dgm:cxn modelId="{7EAA08E7-F796-3243-BD46-C63EBEB21C1A}" type="presOf" srcId="{01C48186-5A03-47B9-8F4E-D46DE8D43B9B}" destId="{FE78075D-260B-8E4F-82D9-72AB31A73CB0}" srcOrd="0" destOrd="0" presId="urn:microsoft.com/office/officeart/2005/8/layout/default"/>
    <dgm:cxn modelId="{FDFEE2FB-B605-FB4E-91FB-E22DF1E515EB}" type="presParOf" srcId="{6A156391-66BD-D245-93B7-F114F9DCBF97}" destId="{58A90B7C-0CD5-A447-BEF2-1A8D05273C6A}" srcOrd="0" destOrd="0" presId="urn:microsoft.com/office/officeart/2005/8/layout/default"/>
    <dgm:cxn modelId="{7A857E59-6D2D-4841-8C0E-FC8A12CC63CD}" type="presParOf" srcId="{6A156391-66BD-D245-93B7-F114F9DCBF97}" destId="{EA725738-A88C-F543-852A-302B6039F4C3}" srcOrd="1" destOrd="0" presId="urn:microsoft.com/office/officeart/2005/8/layout/default"/>
    <dgm:cxn modelId="{29C98FB9-5D65-6947-820B-9024A0F0863D}" type="presParOf" srcId="{6A156391-66BD-D245-93B7-F114F9DCBF97}" destId="{D01E6AE1-1D1A-6240-91C8-48B06085C4FA}" srcOrd="2" destOrd="0" presId="urn:microsoft.com/office/officeart/2005/8/layout/default"/>
    <dgm:cxn modelId="{EBE8F7AF-B4B2-924E-88D3-03C3BD83F8F8}" type="presParOf" srcId="{6A156391-66BD-D245-93B7-F114F9DCBF97}" destId="{E30F35BF-C847-754F-9976-F36580C445FC}" srcOrd="3" destOrd="0" presId="urn:microsoft.com/office/officeart/2005/8/layout/default"/>
    <dgm:cxn modelId="{75E8DEF4-B9B5-A34D-9592-7482C8FB7A48}" type="presParOf" srcId="{6A156391-66BD-D245-93B7-F114F9DCBF97}" destId="{3D06A4FF-C8AE-134A-B109-4A47DD70C8F0}" srcOrd="4" destOrd="0" presId="urn:microsoft.com/office/officeart/2005/8/layout/default"/>
    <dgm:cxn modelId="{D599914F-4AA4-DB45-A9B1-BC75DC763583}" type="presParOf" srcId="{6A156391-66BD-D245-93B7-F114F9DCBF97}" destId="{972ADB89-1706-584F-9BEF-F742AE65E200}" srcOrd="5" destOrd="0" presId="urn:microsoft.com/office/officeart/2005/8/layout/default"/>
    <dgm:cxn modelId="{11946D6A-70F9-624B-BCB4-FA55998F99BA}" type="presParOf" srcId="{6A156391-66BD-D245-93B7-F114F9DCBF97}" destId="{FE78075D-260B-8E4F-82D9-72AB31A73CB0}" srcOrd="6" destOrd="0" presId="urn:microsoft.com/office/officeart/2005/8/layout/default"/>
    <dgm:cxn modelId="{A7095484-8619-7644-BE04-A397ED9E14B6}" type="presParOf" srcId="{6A156391-66BD-D245-93B7-F114F9DCBF97}" destId="{15317A8F-B084-934A-B2F1-5868CD033301}" srcOrd="7" destOrd="0" presId="urn:microsoft.com/office/officeart/2005/8/layout/default"/>
    <dgm:cxn modelId="{EFB2182C-7DAA-D349-B2AE-60572FDEDE7B}" type="presParOf" srcId="{6A156391-66BD-D245-93B7-F114F9DCBF97}" destId="{8B417BFD-8FCF-3D4B-B5E7-988FAB7868DE}" srcOrd="8" destOrd="0" presId="urn:microsoft.com/office/officeart/2005/8/layout/default"/>
    <dgm:cxn modelId="{EB31E75B-8A9A-7240-9769-A1F65C6144E9}" type="presParOf" srcId="{6A156391-66BD-D245-93B7-F114F9DCBF97}" destId="{D3E4A8DF-8170-FE4B-B0E1-330D9703FA6B}" srcOrd="9" destOrd="0" presId="urn:microsoft.com/office/officeart/2005/8/layout/default"/>
    <dgm:cxn modelId="{8B96A480-0D16-FF49-B264-582B6E705FD2}" type="presParOf" srcId="{6A156391-66BD-D245-93B7-F114F9DCBF97}" destId="{E13B2D87-F755-B74C-A07F-8A05739A60A7}" srcOrd="10" destOrd="0" presId="urn:microsoft.com/office/officeart/2005/8/layout/default"/>
    <dgm:cxn modelId="{0EDD6398-6F99-0F4D-BDDF-A30F60A2ABB7}" type="presParOf" srcId="{6A156391-66BD-D245-93B7-F114F9DCBF97}" destId="{2279725C-D675-334C-9CCC-B2F6220EC858}" srcOrd="11" destOrd="0" presId="urn:microsoft.com/office/officeart/2005/8/layout/default"/>
    <dgm:cxn modelId="{0D217DFA-CA18-D841-A622-3EEA9A7D23BA}" type="presParOf" srcId="{6A156391-66BD-D245-93B7-F114F9DCBF97}" destId="{5D4072C6-135D-FA43-B32B-E30A872C263C}" srcOrd="12" destOrd="0" presId="urn:microsoft.com/office/officeart/2005/8/layout/default"/>
    <dgm:cxn modelId="{A8A1C8F1-41CF-134C-8081-DA2788B6AB42}" type="presParOf" srcId="{6A156391-66BD-D245-93B7-F114F9DCBF97}" destId="{3CBA7DB0-3316-9544-BDDC-11E410B7C89D}" srcOrd="13" destOrd="0" presId="urn:microsoft.com/office/officeart/2005/8/layout/default"/>
    <dgm:cxn modelId="{D0C2B6C3-CCBF-DD4C-BFD9-10A1CED8866B}" type="presParOf" srcId="{6A156391-66BD-D245-93B7-F114F9DCBF97}" destId="{969F857C-6306-4D4C-9AB3-3C5C91F2809C}" srcOrd="14" destOrd="0" presId="urn:microsoft.com/office/officeart/2005/8/layout/default"/>
    <dgm:cxn modelId="{CE2CAD74-460D-1F4B-9F2C-2118EFF6D6FD}" type="presParOf" srcId="{6A156391-66BD-D245-93B7-F114F9DCBF97}" destId="{145F642B-4CAF-4444-8D7D-5C3339EC79C5}" srcOrd="15" destOrd="0" presId="urn:microsoft.com/office/officeart/2005/8/layout/default"/>
    <dgm:cxn modelId="{3E9DDB36-8C83-6C45-A245-C43F8B6AC3C5}" type="presParOf" srcId="{6A156391-66BD-D245-93B7-F114F9DCBF97}" destId="{D315D475-DCF0-E048-9994-92200E3DB0C3}" srcOrd="16" destOrd="0" presId="urn:microsoft.com/office/officeart/2005/8/layout/default"/>
    <dgm:cxn modelId="{282ECEDC-055E-A443-8173-6C66E65AC9D6}" type="presParOf" srcId="{6A156391-66BD-D245-93B7-F114F9DCBF97}" destId="{B8D64C6A-29EC-294D-947A-93932FB0D6D0}" srcOrd="17" destOrd="0" presId="urn:microsoft.com/office/officeart/2005/8/layout/default"/>
    <dgm:cxn modelId="{28540AA0-AECD-B345-9B51-E57D991A7793}" type="presParOf" srcId="{6A156391-66BD-D245-93B7-F114F9DCBF97}" destId="{4DA5A00B-3F34-AD41-8FE4-1A1D4AC91D4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BAF64-768E-4F06-A4CB-76E1DA9F45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9E9041-5945-4D5E-B303-84BD145817AA}">
      <dgm:prSet/>
      <dgm:spPr/>
      <dgm:t>
        <a:bodyPr/>
        <a:lstStyle/>
        <a:p>
          <a:r>
            <a:rPr lang="pl-PL" dirty="0"/>
            <a:t>1. określenie ilu deweloperów wykorzystuje nowoczesne technologie związane z prezentacją oferty klientom na stronach internetowych</a:t>
          </a:r>
          <a:endParaRPr lang="en-US" dirty="0"/>
        </a:p>
      </dgm:t>
    </dgm:pt>
    <dgm:pt modelId="{C239A69C-8EA6-4DD1-BB8E-751530588E69}" type="parTrans" cxnId="{4B67F00B-7460-4CF0-84A3-3132AB12EC6E}">
      <dgm:prSet/>
      <dgm:spPr/>
      <dgm:t>
        <a:bodyPr/>
        <a:lstStyle/>
        <a:p>
          <a:endParaRPr lang="en-US"/>
        </a:p>
      </dgm:t>
    </dgm:pt>
    <dgm:pt modelId="{09F3ADCE-17FF-4B57-9B3B-CA62D18EFF8B}" type="sibTrans" cxnId="{4B67F00B-7460-4CF0-84A3-3132AB12EC6E}">
      <dgm:prSet/>
      <dgm:spPr/>
      <dgm:t>
        <a:bodyPr/>
        <a:lstStyle/>
        <a:p>
          <a:endParaRPr lang="en-US"/>
        </a:p>
      </dgm:t>
    </dgm:pt>
    <dgm:pt modelId="{6C03D5CF-C5E2-430B-A1F1-95090DA71761}">
      <dgm:prSet/>
      <dgm:spPr/>
      <dgm:t>
        <a:bodyPr/>
        <a:lstStyle/>
        <a:p>
          <a:r>
            <a:rPr lang="pl-PL" dirty="0"/>
            <a:t>2. wyszczególnienie nowoczesnych technologii wykorzystywanych przez deweloperów w zakresie komunikacji z klientem</a:t>
          </a:r>
          <a:endParaRPr lang="en-US" dirty="0"/>
        </a:p>
      </dgm:t>
    </dgm:pt>
    <dgm:pt modelId="{E1AF9D0D-6E2C-4CC0-BE4E-AA41BF8FE808}" type="parTrans" cxnId="{71085F25-9DC1-4B5F-AA13-E7BD7A4221AE}">
      <dgm:prSet/>
      <dgm:spPr/>
      <dgm:t>
        <a:bodyPr/>
        <a:lstStyle/>
        <a:p>
          <a:endParaRPr lang="en-US"/>
        </a:p>
      </dgm:t>
    </dgm:pt>
    <dgm:pt modelId="{A9490CC1-A4C6-4394-B574-769553B59469}" type="sibTrans" cxnId="{71085F25-9DC1-4B5F-AA13-E7BD7A4221AE}">
      <dgm:prSet/>
      <dgm:spPr/>
      <dgm:t>
        <a:bodyPr/>
        <a:lstStyle/>
        <a:p>
          <a:endParaRPr lang="en-US"/>
        </a:p>
      </dgm:t>
    </dgm:pt>
    <dgm:pt modelId="{793D19CA-05F3-4E95-83F7-C0E05F739611}">
      <dgm:prSet/>
      <dgm:spPr/>
      <dgm:t>
        <a:bodyPr/>
        <a:lstStyle/>
        <a:p>
          <a:r>
            <a:rPr lang="pl-PL" dirty="0"/>
            <a:t>3. ocena stopnia wykorzystania nowoczesnych technologii w oferowanych mieszkaniach na rynku pierwotnym </a:t>
          </a:r>
          <a:endParaRPr lang="en-US" dirty="0"/>
        </a:p>
      </dgm:t>
    </dgm:pt>
    <dgm:pt modelId="{8999A644-A464-492B-BE52-7D40E6C66EEE}" type="parTrans" cxnId="{B349DED4-CC2A-4AD9-B0CE-ABD14BE44683}">
      <dgm:prSet/>
      <dgm:spPr/>
      <dgm:t>
        <a:bodyPr/>
        <a:lstStyle/>
        <a:p>
          <a:endParaRPr lang="en-US"/>
        </a:p>
      </dgm:t>
    </dgm:pt>
    <dgm:pt modelId="{5C4D7381-EB4B-4B51-8333-8208B3AAEB66}" type="sibTrans" cxnId="{B349DED4-CC2A-4AD9-B0CE-ABD14BE44683}">
      <dgm:prSet/>
      <dgm:spPr/>
      <dgm:t>
        <a:bodyPr/>
        <a:lstStyle/>
        <a:p>
          <a:endParaRPr lang="en-US"/>
        </a:p>
      </dgm:t>
    </dgm:pt>
    <dgm:pt modelId="{2E479347-8DEE-DE47-B53E-83B831303E1D}" type="pres">
      <dgm:prSet presAssocID="{9FDBAF64-768E-4F06-A4CB-76E1DA9F457E}" presName="vert0" presStyleCnt="0">
        <dgm:presLayoutVars>
          <dgm:dir/>
          <dgm:animOne val="branch"/>
          <dgm:animLvl val="lvl"/>
        </dgm:presLayoutVars>
      </dgm:prSet>
      <dgm:spPr/>
    </dgm:pt>
    <dgm:pt modelId="{B50BB914-A609-594F-97F5-C5246C6A7312}" type="pres">
      <dgm:prSet presAssocID="{EC9E9041-5945-4D5E-B303-84BD145817AA}" presName="thickLine" presStyleLbl="alignNode1" presStyleIdx="0" presStyleCnt="3"/>
      <dgm:spPr/>
    </dgm:pt>
    <dgm:pt modelId="{C052B0B3-DD98-1847-9FC4-414ED12657B4}" type="pres">
      <dgm:prSet presAssocID="{EC9E9041-5945-4D5E-B303-84BD145817AA}" presName="horz1" presStyleCnt="0"/>
      <dgm:spPr/>
    </dgm:pt>
    <dgm:pt modelId="{9275D5CF-1D50-2D49-BA9B-1C5DA52991F2}" type="pres">
      <dgm:prSet presAssocID="{EC9E9041-5945-4D5E-B303-84BD145817AA}" presName="tx1" presStyleLbl="revTx" presStyleIdx="0" presStyleCnt="3"/>
      <dgm:spPr/>
    </dgm:pt>
    <dgm:pt modelId="{BE9A580C-94F8-6B4A-A3C5-933A98BA1569}" type="pres">
      <dgm:prSet presAssocID="{EC9E9041-5945-4D5E-B303-84BD145817AA}" presName="vert1" presStyleCnt="0"/>
      <dgm:spPr/>
    </dgm:pt>
    <dgm:pt modelId="{CC95E3B7-E252-0344-B916-FDA95497764D}" type="pres">
      <dgm:prSet presAssocID="{6C03D5CF-C5E2-430B-A1F1-95090DA71761}" presName="thickLine" presStyleLbl="alignNode1" presStyleIdx="1" presStyleCnt="3"/>
      <dgm:spPr/>
    </dgm:pt>
    <dgm:pt modelId="{12C137E2-92D5-5740-9B65-42351063C730}" type="pres">
      <dgm:prSet presAssocID="{6C03D5CF-C5E2-430B-A1F1-95090DA71761}" presName="horz1" presStyleCnt="0"/>
      <dgm:spPr/>
    </dgm:pt>
    <dgm:pt modelId="{4DAB7A64-363C-5C48-A0DB-288661A4209F}" type="pres">
      <dgm:prSet presAssocID="{6C03D5CF-C5E2-430B-A1F1-95090DA71761}" presName="tx1" presStyleLbl="revTx" presStyleIdx="1" presStyleCnt="3"/>
      <dgm:spPr/>
    </dgm:pt>
    <dgm:pt modelId="{E8108479-0475-5045-9517-1E4D144FF575}" type="pres">
      <dgm:prSet presAssocID="{6C03D5CF-C5E2-430B-A1F1-95090DA71761}" presName="vert1" presStyleCnt="0"/>
      <dgm:spPr/>
    </dgm:pt>
    <dgm:pt modelId="{8F25F5CB-C124-5D40-B092-BF540227DB0A}" type="pres">
      <dgm:prSet presAssocID="{793D19CA-05F3-4E95-83F7-C0E05F739611}" presName="thickLine" presStyleLbl="alignNode1" presStyleIdx="2" presStyleCnt="3"/>
      <dgm:spPr/>
    </dgm:pt>
    <dgm:pt modelId="{1CF5E912-7085-CD4C-ACB1-4CCF44A37675}" type="pres">
      <dgm:prSet presAssocID="{793D19CA-05F3-4E95-83F7-C0E05F739611}" presName="horz1" presStyleCnt="0"/>
      <dgm:spPr/>
    </dgm:pt>
    <dgm:pt modelId="{C6EB93C4-E6D5-5C4C-8398-25B74A8C5214}" type="pres">
      <dgm:prSet presAssocID="{793D19CA-05F3-4E95-83F7-C0E05F739611}" presName="tx1" presStyleLbl="revTx" presStyleIdx="2" presStyleCnt="3"/>
      <dgm:spPr/>
    </dgm:pt>
    <dgm:pt modelId="{1578EA41-F47B-264D-B218-869ABC81E8BD}" type="pres">
      <dgm:prSet presAssocID="{793D19CA-05F3-4E95-83F7-C0E05F739611}" presName="vert1" presStyleCnt="0"/>
      <dgm:spPr/>
    </dgm:pt>
  </dgm:ptLst>
  <dgm:cxnLst>
    <dgm:cxn modelId="{4B67F00B-7460-4CF0-84A3-3132AB12EC6E}" srcId="{9FDBAF64-768E-4F06-A4CB-76E1DA9F457E}" destId="{EC9E9041-5945-4D5E-B303-84BD145817AA}" srcOrd="0" destOrd="0" parTransId="{C239A69C-8EA6-4DD1-BB8E-751530588E69}" sibTransId="{09F3ADCE-17FF-4B57-9B3B-CA62D18EFF8B}"/>
    <dgm:cxn modelId="{71085F25-9DC1-4B5F-AA13-E7BD7A4221AE}" srcId="{9FDBAF64-768E-4F06-A4CB-76E1DA9F457E}" destId="{6C03D5CF-C5E2-430B-A1F1-95090DA71761}" srcOrd="1" destOrd="0" parTransId="{E1AF9D0D-6E2C-4CC0-BE4E-AA41BF8FE808}" sibTransId="{A9490CC1-A4C6-4394-B574-769553B59469}"/>
    <dgm:cxn modelId="{D4912437-34E3-F24D-9B1B-7A9010821466}" type="presOf" srcId="{EC9E9041-5945-4D5E-B303-84BD145817AA}" destId="{9275D5CF-1D50-2D49-BA9B-1C5DA52991F2}" srcOrd="0" destOrd="0" presId="urn:microsoft.com/office/officeart/2008/layout/LinedList"/>
    <dgm:cxn modelId="{601EF378-AD1B-7540-901B-53D6E329925B}" type="presOf" srcId="{9FDBAF64-768E-4F06-A4CB-76E1DA9F457E}" destId="{2E479347-8DEE-DE47-B53E-83B831303E1D}" srcOrd="0" destOrd="0" presId="urn:microsoft.com/office/officeart/2008/layout/LinedList"/>
    <dgm:cxn modelId="{91C05699-4039-4147-82E8-729B5CEC864F}" type="presOf" srcId="{793D19CA-05F3-4E95-83F7-C0E05F739611}" destId="{C6EB93C4-E6D5-5C4C-8398-25B74A8C5214}" srcOrd="0" destOrd="0" presId="urn:microsoft.com/office/officeart/2008/layout/LinedList"/>
    <dgm:cxn modelId="{7D8B11A8-B9A5-8247-B70A-3D8E83E409B5}" type="presOf" srcId="{6C03D5CF-C5E2-430B-A1F1-95090DA71761}" destId="{4DAB7A64-363C-5C48-A0DB-288661A4209F}" srcOrd="0" destOrd="0" presId="urn:microsoft.com/office/officeart/2008/layout/LinedList"/>
    <dgm:cxn modelId="{B349DED4-CC2A-4AD9-B0CE-ABD14BE44683}" srcId="{9FDBAF64-768E-4F06-A4CB-76E1DA9F457E}" destId="{793D19CA-05F3-4E95-83F7-C0E05F739611}" srcOrd="2" destOrd="0" parTransId="{8999A644-A464-492B-BE52-7D40E6C66EEE}" sibTransId="{5C4D7381-EB4B-4B51-8333-8208B3AAEB66}"/>
    <dgm:cxn modelId="{1FDD478D-1EDD-1C4A-A112-C0BBDBC717F0}" type="presParOf" srcId="{2E479347-8DEE-DE47-B53E-83B831303E1D}" destId="{B50BB914-A609-594F-97F5-C5246C6A7312}" srcOrd="0" destOrd="0" presId="urn:microsoft.com/office/officeart/2008/layout/LinedList"/>
    <dgm:cxn modelId="{4866E4A4-BE60-3B44-A071-58618816B798}" type="presParOf" srcId="{2E479347-8DEE-DE47-B53E-83B831303E1D}" destId="{C052B0B3-DD98-1847-9FC4-414ED12657B4}" srcOrd="1" destOrd="0" presId="urn:microsoft.com/office/officeart/2008/layout/LinedList"/>
    <dgm:cxn modelId="{DC986012-5EA0-944A-839A-19BA197A5850}" type="presParOf" srcId="{C052B0B3-DD98-1847-9FC4-414ED12657B4}" destId="{9275D5CF-1D50-2D49-BA9B-1C5DA52991F2}" srcOrd="0" destOrd="0" presId="urn:microsoft.com/office/officeart/2008/layout/LinedList"/>
    <dgm:cxn modelId="{BB21C79F-E581-8945-BD3A-69A82C80118A}" type="presParOf" srcId="{C052B0B3-DD98-1847-9FC4-414ED12657B4}" destId="{BE9A580C-94F8-6B4A-A3C5-933A98BA1569}" srcOrd="1" destOrd="0" presId="urn:microsoft.com/office/officeart/2008/layout/LinedList"/>
    <dgm:cxn modelId="{11BEF98F-2F16-5746-B248-6041018DBE5F}" type="presParOf" srcId="{2E479347-8DEE-DE47-B53E-83B831303E1D}" destId="{CC95E3B7-E252-0344-B916-FDA95497764D}" srcOrd="2" destOrd="0" presId="urn:microsoft.com/office/officeart/2008/layout/LinedList"/>
    <dgm:cxn modelId="{85107A13-4790-5E48-8955-E38A36B641AE}" type="presParOf" srcId="{2E479347-8DEE-DE47-B53E-83B831303E1D}" destId="{12C137E2-92D5-5740-9B65-42351063C730}" srcOrd="3" destOrd="0" presId="urn:microsoft.com/office/officeart/2008/layout/LinedList"/>
    <dgm:cxn modelId="{039C5C77-FFF9-044D-B1B8-1FF269CFE4A7}" type="presParOf" srcId="{12C137E2-92D5-5740-9B65-42351063C730}" destId="{4DAB7A64-363C-5C48-A0DB-288661A4209F}" srcOrd="0" destOrd="0" presId="urn:microsoft.com/office/officeart/2008/layout/LinedList"/>
    <dgm:cxn modelId="{AB5BBA2E-8979-164E-90FA-E927703C1365}" type="presParOf" srcId="{12C137E2-92D5-5740-9B65-42351063C730}" destId="{E8108479-0475-5045-9517-1E4D144FF575}" srcOrd="1" destOrd="0" presId="urn:microsoft.com/office/officeart/2008/layout/LinedList"/>
    <dgm:cxn modelId="{AA461757-BD57-9248-911D-3F2D618F59B1}" type="presParOf" srcId="{2E479347-8DEE-DE47-B53E-83B831303E1D}" destId="{8F25F5CB-C124-5D40-B092-BF540227DB0A}" srcOrd="4" destOrd="0" presId="urn:microsoft.com/office/officeart/2008/layout/LinedList"/>
    <dgm:cxn modelId="{5A8A744A-4F65-5049-84E3-A7BC1C13A387}" type="presParOf" srcId="{2E479347-8DEE-DE47-B53E-83B831303E1D}" destId="{1CF5E912-7085-CD4C-ACB1-4CCF44A37675}" srcOrd="5" destOrd="0" presId="urn:microsoft.com/office/officeart/2008/layout/LinedList"/>
    <dgm:cxn modelId="{68B48543-F2EE-254C-B8E6-8E3ECC17C20E}" type="presParOf" srcId="{1CF5E912-7085-CD4C-ACB1-4CCF44A37675}" destId="{C6EB93C4-E6D5-5C4C-8398-25B74A8C5214}" srcOrd="0" destOrd="0" presId="urn:microsoft.com/office/officeart/2008/layout/LinedList"/>
    <dgm:cxn modelId="{5ECDD367-7FDE-6E4A-98D8-83F5998F360E}" type="presParOf" srcId="{1CF5E912-7085-CD4C-ACB1-4CCF44A37675}" destId="{1578EA41-F47B-264D-B218-869ABC81E8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022A8-7569-4240-914C-006A17126145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A4781-0D1C-4ABF-BEA1-2C61A8385522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9A1EC-7424-44F8-B142-32B228FDEE5C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Transformacja cyfrowa</a:t>
          </a:r>
          <a:endParaRPr lang="en-US" sz="2200" kern="1200" dirty="0"/>
        </a:p>
      </dsp:txBody>
      <dsp:txXfrm>
        <a:off x="1172126" y="908559"/>
        <a:ext cx="2114937" cy="897246"/>
      </dsp:txXfrm>
    </dsp:sp>
    <dsp:sp modelId="{915CF967-37CE-4040-8238-DDBB2E0781ED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A95B1-822A-4DDC-A676-74268F6D0152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B2DB9-264A-44F9-898E-2C02E1CACB8E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Digitalizacja rynku nieruchomości</a:t>
          </a:r>
          <a:endParaRPr lang="en-US" sz="2200" kern="1200"/>
        </a:p>
      </dsp:txBody>
      <dsp:txXfrm>
        <a:off x="4745088" y="908559"/>
        <a:ext cx="2114937" cy="897246"/>
      </dsp:txXfrm>
    </dsp:sp>
    <dsp:sp modelId="{855EE219-9A19-4FB0-B87A-96506CBC4FBC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2FDE3-13D6-43F2-B051-46EF52F884E7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B2018-D86B-4514-B223-CA4B37EAAFF6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Innowacje w nieruchomościach</a:t>
          </a:r>
          <a:endParaRPr lang="en-US" sz="2200" kern="1200" dirty="0"/>
        </a:p>
      </dsp:txBody>
      <dsp:txXfrm>
        <a:off x="8318049" y="908559"/>
        <a:ext cx="2114937" cy="897246"/>
      </dsp:txXfrm>
    </dsp:sp>
    <dsp:sp modelId="{E85FD0B8-70FD-4C24-9673-AE3E7E7B5FAE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3F723-041D-4292-B106-14A5926BA4BF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8BA6F-53A8-4B4A-A3C2-760802240A4A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Transformacja technologiczna</a:t>
          </a:r>
          <a:endParaRPr lang="en-US" sz="2200" kern="1200" dirty="0"/>
        </a:p>
      </dsp:txBody>
      <dsp:txXfrm>
        <a:off x="1172126" y="2545532"/>
        <a:ext cx="2114937" cy="897246"/>
      </dsp:txXfrm>
    </dsp:sp>
    <dsp:sp modelId="{8C6D46A2-141B-4DFC-9852-4FFF97393FE7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216A8-5441-47F5-9A39-FD8D8F7A7286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BFF00-75A0-468F-82BC-AD8D41A97F95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Cyfryzacja rynku nieruchomości</a:t>
          </a:r>
          <a:endParaRPr lang="en-US" sz="2200" kern="1200" dirty="0"/>
        </a:p>
      </dsp:txBody>
      <dsp:txXfrm>
        <a:off x="4745088" y="2545532"/>
        <a:ext cx="2114937" cy="897246"/>
      </dsp:txXfrm>
    </dsp:sp>
    <dsp:sp modelId="{4DC29793-0B3E-49C6-9B29-AEBE826A09C4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3B63D-3FE0-464F-8AE8-AA74E6F058A3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85582-3379-4208-86A6-2983E1A6F66E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Nowoczesne technologie </a:t>
          </a:r>
          <a:endParaRPr lang="en-US" sz="2200" kern="1200" dirty="0"/>
        </a:p>
      </dsp:txBody>
      <dsp:txXfrm>
        <a:off x="8318049" y="2545532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8461-3A58-1C4F-856E-1598D19EF481}">
      <dsp:nvSpPr>
        <dsp:cNvPr id="0" name=""/>
        <dsp:cNvSpPr/>
      </dsp:nvSpPr>
      <dsp:spPr>
        <a:xfrm>
          <a:off x="3080" y="1698608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 err="1"/>
            <a:t>PropTech</a:t>
          </a:r>
          <a:r>
            <a:rPr lang="pl-PL" sz="2800" kern="1200" dirty="0"/>
            <a:t> 1.0</a:t>
          </a:r>
        </a:p>
      </dsp:txBody>
      <dsp:txXfrm>
        <a:off x="753754" y="1698608"/>
        <a:ext cx="2252022" cy="1501348"/>
      </dsp:txXfrm>
    </dsp:sp>
    <dsp:sp modelId="{8E2573B6-531A-714D-90A6-789A11942F91}">
      <dsp:nvSpPr>
        <dsp:cNvPr id="0" name=""/>
        <dsp:cNvSpPr/>
      </dsp:nvSpPr>
      <dsp:spPr>
        <a:xfrm>
          <a:off x="3381114" y="1698608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 err="1"/>
            <a:t>PropTech</a:t>
          </a:r>
          <a:r>
            <a:rPr lang="pl-PL" sz="2800" kern="1200" dirty="0"/>
            <a:t> 2.0</a:t>
          </a:r>
        </a:p>
      </dsp:txBody>
      <dsp:txXfrm>
        <a:off x="4131788" y="1698608"/>
        <a:ext cx="2252022" cy="1501348"/>
      </dsp:txXfrm>
    </dsp:sp>
    <dsp:sp modelId="{001D2B30-DB73-C849-9502-05CC288D4C07}">
      <dsp:nvSpPr>
        <dsp:cNvPr id="0" name=""/>
        <dsp:cNvSpPr/>
      </dsp:nvSpPr>
      <dsp:spPr>
        <a:xfrm>
          <a:off x="6759148" y="1698608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 err="1"/>
            <a:t>PropTech</a:t>
          </a:r>
          <a:r>
            <a:rPr lang="pl-PL" sz="2800" kern="1200" dirty="0"/>
            <a:t> 3.0</a:t>
          </a:r>
        </a:p>
      </dsp:txBody>
      <dsp:txXfrm>
        <a:off x="7509822" y="1698608"/>
        <a:ext cx="2252022" cy="1501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90B7C-0CD5-A447-BEF2-1A8D05273C6A}">
      <dsp:nvSpPr>
        <dsp:cNvPr id="0" name=""/>
        <dsp:cNvSpPr/>
      </dsp:nvSpPr>
      <dsp:spPr>
        <a:xfrm>
          <a:off x="2362" y="464768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wirtualna rzeczywistość (VR)</a:t>
          </a:r>
          <a:endParaRPr lang="en-US" sz="1700" kern="1200" dirty="0"/>
        </a:p>
      </dsp:txBody>
      <dsp:txXfrm>
        <a:off x="2362" y="464768"/>
        <a:ext cx="1874625" cy="1124775"/>
      </dsp:txXfrm>
    </dsp:sp>
    <dsp:sp modelId="{D01E6AE1-1D1A-6240-91C8-48B06085C4FA}">
      <dsp:nvSpPr>
        <dsp:cNvPr id="0" name=""/>
        <dsp:cNvSpPr/>
      </dsp:nvSpPr>
      <dsp:spPr>
        <a:xfrm>
          <a:off x="2064451" y="464768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sztuczna inteligencja (AI)</a:t>
          </a:r>
          <a:endParaRPr lang="en-US" sz="1700" kern="1200"/>
        </a:p>
      </dsp:txBody>
      <dsp:txXfrm>
        <a:off x="2064451" y="464768"/>
        <a:ext cx="1874625" cy="1124775"/>
      </dsp:txXfrm>
    </dsp:sp>
    <dsp:sp modelId="{3D06A4FF-C8AE-134A-B109-4A47DD70C8F0}">
      <dsp:nvSpPr>
        <dsp:cNvPr id="0" name=""/>
        <dsp:cNvSpPr/>
      </dsp:nvSpPr>
      <dsp:spPr>
        <a:xfrm>
          <a:off x="4126539" y="464768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modelowanie informacji o budynku (BIM)</a:t>
          </a:r>
          <a:endParaRPr lang="en-US" sz="1700" kern="1200"/>
        </a:p>
      </dsp:txBody>
      <dsp:txXfrm>
        <a:off x="4126539" y="464768"/>
        <a:ext cx="1874625" cy="1124775"/>
      </dsp:txXfrm>
    </dsp:sp>
    <dsp:sp modelId="{FE78075D-260B-8E4F-82D9-72AB31A73CB0}">
      <dsp:nvSpPr>
        <dsp:cNvPr id="0" name=""/>
        <dsp:cNvSpPr/>
      </dsp:nvSpPr>
      <dsp:spPr>
        <a:xfrm>
          <a:off x="6188627" y="464768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zaawansowane narzędzia do analizy danych (Big Data)</a:t>
          </a:r>
          <a:endParaRPr lang="en-US" sz="1700" kern="1200"/>
        </a:p>
      </dsp:txBody>
      <dsp:txXfrm>
        <a:off x="6188627" y="464768"/>
        <a:ext cx="1874625" cy="1124775"/>
      </dsp:txXfrm>
    </dsp:sp>
    <dsp:sp modelId="{8B417BFD-8FCF-3D4B-B5E7-988FAB7868DE}">
      <dsp:nvSpPr>
        <dsp:cNvPr id="0" name=""/>
        <dsp:cNvSpPr/>
      </dsp:nvSpPr>
      <dsp:spPr>
        <a:xfrm>
          <a:off x="2362" y="1777006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Sharing Economy </a:t>
          </a:r>
          <a:endParaRPr lang="en-US" sz="1700" kern="1200"/>
        </a:p>
      </dsp:txBody>
      <dsp:txXfrm>
        <a:off x="2362" y="1777006"/>
        <a:ext cx="1874625" cy="1124775"/>
      </dsp:txXfrm>
    </dsp:sp>
    <dsp:sp modelId="{E13B2D87-F755-B74C-A07F-8A05739A60A7}">
      <dsp:nvSpPr>
        <dsp:cNvPr id="0" name=""/>
        <dsp:cNvSpPr/>
      </dsp:nvSpPr>
      <dsp:spPr>
        <a:xfrm>
          <a:off x="2064451" y="1777006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Internet rzeczy (IoT)</a:t>
          </a:r>
          <a:endParaRPr lang="en-US" sz="1700" kern="1200"/>
        </a:p>
      </dsp:txBody>
      <dsp:txXfrm>
        <a:off x="2064451" y="1777006"/>
        <a:ext cx="1874625" cy="1124775"/>
      </dsp:txXfrm>
    </dsp:sp>
    <dsp:sp modelId="{5D4072C6-135D-FA43-B32B-E30A872C263C}">
      <dsp:nvSpPr>
        <dsp:cNvPr id="0" name=""/>
        <dsp:cNvSpPr/>
      </dsp:nvSpPr>
      <dsp:spPr>
        <a:xfrm>
          <a:off x="4126539" y="1777006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blockchain</a:t>
          </a:r>
          <a:endParaRPr lang="en-US" sz="1700" kern="1200"/>
        </a:p>
      </dsp:txBody>
      <dsp:txXfrm>
        <a:off x="4126539" y="1777006"/>
        <a:ext cx="1874625" cy="1124775"/>
      </dsp:txXfrm>
    </dsp:sp>
    <dsp:sp modelId="{969F857C-6306-4D4C-9AB3-3C5C91F2809C}">
      <dsp:nvSpPr>
        <dsp:cNvPr id="0" name=""/>
        <dsp:cNvSpPr/>
      </dsp:nvSpPr>
      <dsp:spPr>
        <a:xfrm>
          <a:off x="6188627" y="1777006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crowdfundingu nieruchomości</a:t>
          </a:r>
          <a:endParaRPr lang="en-US" sz="1700" kern="1200"/>
        </a:p>
      </dsp:txBody>
      <dsp:txXfrm>
        <a:off x="6188627" y="1777006"/>
        <a:ext cx="1874625" cy="1124775"/>
      </dsp:txXfrm>
    </dsp:sp>
    <dsp:sp modelId="{D315D475-DCF0-E048-9994-92200E3DB0C3}">
      <dsp:nvSpPr>
        <dsp:cNvPr id="0" name=""/>
        <dsp:cNvSpPr/>
      </dsp:nvSpPr>
      <dsp:spPr>
        <a:xfrm>
          <a:off x="2064451" y="3089244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smart city</a:t>
          </a:r>
          <a:endParaRPr lang="en-US" sz="1700" kern="1200"/>
        </a:p>
      </dsp:txBody>
      <dsp:txXfrm>
        <a:off x="2064451" y="3089244"/>
        <a:ext cx="1874625" cy="1124775"/>
      </dsp:txXfrm>
    </dsp:sp>
    <dsp:sp modelId="{4DA5A00B-3F34-AD41-8FE4-1A1D4AC91D47}">
      <dsp:nvSpPr>
        <dsp:cNvPr id="0" name=""/>
        <dsp:cNvSpPr/>
      </dsp:nvSpPr>
      <dsp:spPr>
        <a:xfrm>
          <a:off x="4126539" y="3089244"/>
          <a:ext cx="1874625" cy="112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smart home </a:t>
          </a:r>
          <a:endParaRPr lang="en-US" sz="1700" kern="1200"/>
        </a:p>
      </dsp:txBody>
      <dsp:txXfrm>
        <a:off x="4126539" y="3089244"/>
        <a:ext cx="1874625" cy="1124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BB914-A609-594F-97F5-C5246C6A7312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5D5CF-1D50-2D49-BA9B-1C5DA52991F2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1. określenie ilu deweloperów wykorzystuje nowoczesne technologie związane z prezentacją oferty klientom na stronach internetowych</a:t>
          </a:r>
          <a:endParaRPr lang="en-US" sz="2900" kern="1200" dirty="0"/>
        </a:p>
      </dsp:txBody>
      <dsp:txXfrm>
        <a:off x="0" y="2124"/>
        <a:ext cx="10515600" cy="1449029"/>
      </dsp:txXfrm>
    </dsp:sp>
    <dsp:sp modelId="{CC95E3B7-E252-0344-B916-FDA95497764D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B7A64-363C-5C48-A0DB-288661A4209F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2. wyszczególnienie nowoczesnych technologii wykorzystywanych przez deweloperów w zakresie komunikacji z klientem</a:t>
          </a:r>
          <a:endParaRPr lang="en-US" sz="2900" kern="1200" dirty="0"/>
        </a:p>
      </dsp:txBody>
      <dsp:txXfrm>
        <a:off x="0" y="1451154"/>
        <a:ext cx="10515600" cy="1449029"/>
      </dsp:txXfrm>
    </dsp:sp>
    <dsp:sp modelId="{8F25F5CB-C124-5D40-B092-BF540227DB0A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B93C4-E6D5-5C4C-8398-25B74A8C5214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3. ocena stopnia wykorzystania nowoczesnych technologii w oferowanych mieszkaniach na rynku pierwotnym </a:t>
          </a:r>
          <a:endParaRPr lang="en-US" sz="2900" kern="1200" dirty="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19.09.2021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19.09.2021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Nowoczesne technologie cyfrowe stają się dominującym motorem rozwoju wielu gałęzi gospodarki, a trend ten przyspieszyła jeszcze pandemia COVID-19.  Niestety rynek nieruchomości jest mało podatny na tego typu innowacje. Są one wyprowadzane na nim z dużym opóźnieniem i w stosunkowo ograniczonym zakresie, np. tylko w przypadku nieruchomości komercyjnych. Jednakże powoli innowacje technologiczne znajdują coraz szersze zastosowanie i stają się elementem konkurencyjności podmiotów w zakresie: pośrednictwa i sprzedaży online, komercjalizacji powierzchni, obsługi procesu deweloperskiego oraz zastosowaniu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finansowaniu hipotecznym i kapitałowym.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Celem dzisiejszej prezentacji jest ocena poziomu wykorzystania i możliwości wdrażania nowoczesnych technologii przez firmy deweloperskie na lokalnym rynku mieszkaniowym. Jest to efekt projektu Regionalnej Inicjatywy Doskonałości realizowanego przeze mnie w Katedrze Inwestycji i Nieruchomości wraz z dr Górską i dr.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Strączkowskim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 ramach którego badaliśmy zarówno preferencje nabywców mieszkań na rynku pierwotnym, opinie deweloperów oraz ofertę mieszkań.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402166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Warto również wskazać na znaczenie technologii oferowanych przez deweloperów przez pryzmat średniej ceny mieszkań w ofercie. W tym przypadku przyjęto średnią cenę na poziomie 8 tys. zł, bazując na danych NBP za I kwartał 2021 r., według których wyniosła ona 7988 zł. Zarówno zakres wykorzystanych technologii w otoczeniu budynku jak i technologie smart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niewątpliwie wpływają na poziom cen. Z oferty mieszkań, których ceny przekraczają 8 tys. zł za 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(50% ogółu badanych inwestycji), te które posiadają technologie smart stanowią 25%, z czego 19% oferuje aż cztery z badanych technologii. Tańsze mieszkania w większej części oferują jedynie dwa rozwiązania. Można zatem uznać, że im większy zakres wprowadzanych udogodnień technologicznych, tym cena mieszkania jest wyższa. Ilustruje to rys. X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2031495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Podobne wnioski można wyciągnąć na podstawie analizy technologii wykorzystywanych w otoczeniu budynku. W tym przypadku również cena jest wyższa, gdy rośnie liczba innowacji. Przedstawia to rysunek X. Z oferty mieszkań, których ceny przekraczają 8 tys. zł za 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(50% ogółu badanych inwestycji), te które posiadają technologie związane z otoczeniem budynku stanowią 26%, z czego po 13% oferuje dwie oraz jedną z trzech badanych technologii. Tańsze mieszkania oferują dwa rozwiązania – 19%. Można zatem uznać, że im większy zakres wprowadzanych udogodnień technologicznych, tym cena mieszkania jest wyższa.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23244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Zmieniają się potrzeby konsumentów, którzy szukają dla siebie idealnej nieruchomości. Coraz częściej zwraca się uwagę na jej ergonomię i aspekty ekologiczne. Najczęściej deweloperzy sięgają po nowoczesne technologie w celu zwiększenia efektywność energetycznej budynków, poziomu bezpieczeństwa czy wygody korzystania z przestrzeni. Inteligentne systemy mogą reagować z wyprzedzeniem przed wystąpieniem ewentualnych usterek i dają mieszkańcom możliwość zdalnego zarządzania obiektem.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Ocena poziomu wykorzystania nowoczesnych technologii w badanych inwestycjach oraz interaktywności stron internetowych wskazuje na stosunkowo niski poziom ich implementacji. Analizie poddano największych deweloperów, działających na lokalnym rynku mieszkaniowym w Poznaniu, a mimo to poziom zaawansowania technologicznego jest niezadowalający. Inwestorzy raczej oferują tradycyjny produkt, który nie ma za wiele wspólnego z nowoczesnością. Poziom stosowania urządzeń zwiększających funkcjonalność i komfort użytkowania mieszkania oraz wyposażenie w technologie związane z ochroną środowiska i zmniejszeniem kosztów utrzymania pozostawia wiele do życzenia. Oczywiście są podmioty, których zarówno technologie na stronie internetowej, jak i te w samych budynkach czy mieszkaniach wyróżniają się na tle konkurencji, ale nie jest to większość oferty. Analiza ofert pozwoliła na wyłonienie dewelopera, który może zostać jako sklasyfikowany jako wykorzystujący technologie w największym stopniu - wszystkie instalacje z zakresu smart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stacje ładowania pojazdów, system alarmowy i system kontroli dostępu. Również na stronie internetowej oferty zastosował najwięcej nowoczesnych technologii. Na drugim biegunie można znaleźć dewelopera, który nie wykorzystuje nawet najprostszych narzędzi komunikacji online z klientem, brakuje elementów interaktywności, a realizowane inwestycje nie oferują żadnych udogodnień. Można uznać, że jest to dopiero początek dostosowania deweloperów do zmian technologicznych i rewolucji cyfrowej, która już od kilku lat obserwowana jest w innych branżach niż rynek nieruchomości.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281474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Mimo, że stosunkowo wolno ale szeroko rozumiany sektor nieruchomości podlega obecnie zmianom określanym jako: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Transformacja cyfrowa i technologiczna – wykorzystująca wirtualną rzeczywistość (w prezentacji oferty) i sztuczną inteligencję (w dopasowaniu mieszkania do indywidualnych potrzeb klienta)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Digitalizacja czy też cyfryzacja rynku nieruchomości przenosząca chociażby system finansowania w świat wirtualny za pomocą np. crowdfundingu nieruchomości czy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Według raportu CBRE (2021) AI, Big Data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główne technologie wykorzystywane w ramach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które zmieniają sektor nieruchomości, znajdujący się w fazie zaawansowanej transformacji technologicznej.</a:t>
            </a:r>
            <a:r>
              <a:rPr lang="pl-PL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Innowacje w nieruchomościach i nowoczesne technologie – w tym modelowanie informacji o budynku BIM czy Internet Rzeczy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Obserwowane zjawisko, polegające na masowym wdrażaniu nowoczesnych technologii w połączeniu z takimi trendami jak  smart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smart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tworzą nowe środowisko określane mianem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często ruch napędzający zmianę mentalności branży nieruchomości</a:t>
            </a:r>
            <a:r>
              <a:rPr lang="pl-PL" dirty="0">
                <a:effectLst/>
              </a:rPr>
              <a:t>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effectLst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koncepcja „Platform Real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która obejmuje socjotechniczną dynamikę napędzającą cyfryzację technologii nieruchomości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-innowacje technologiczne i cyfrowe, sprzętowe i programowe dotyczące nieruchomości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połączenie analityki danych, sztucznej inteligencji,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rzeczy, wirtualnej rzeczywistości,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296710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terminem nowym, ale wyjątkowo modnym zarówno na gruncie praktyki, jak i nauki.  Wpisując się w tzw. Gospodarkę 4.0 w ramach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funkcjonuje kilka nakładających się na siebie obszarów wykorzystania nowoczesnych technologii (rys. 1):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real estate technology (startups),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(startups)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lvl="0"/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(startups)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Real Estate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cities and buildings.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Baum (2017) definiuje natomiast trzy podstawowe sektory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smart real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Smart Real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platformy oparte na technologii, które ułatwiają obsługę i zarządzanie nieruchomościami. Sektor ten wspiera zarządzanie nieruchomościami. (Baum, 2017) Drugi sektor, jakim jest gospodarka współdzielenia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obejmuje platformy oparte na technologii, które ułatwiają korzystanie z aktywów nieruchomościowych.  jak grunty lub budynki, w tym biura, sklepy, magazyny, mieszkania i inne rodzaje nieruchomości. Platformy mogą po prostu dostarczać informacje potencjalnym użytkownikom i sprzedawcom powierzchni lub mogą bardziej bezpośrednio ułatwiać lub przeprowadzać transakcje oparte na czynszu lub opłatach. Sektor ten wspiera rynki najemców nieruchomości. Ostatni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nieruchomościowy to platformy oparte na technologii, które ułatwiają obrót własnością nieruchomości, wspierając proces finansowania. Sektor ten wspiera rynki kapitałowe nieruchomości.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 „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odnoszą się do zastosowań technologicznych w sektorze finansowym i budowlanym, ale często trudno je odróżnić od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157109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Wyodrębnia się 3 podstawowe fazy ewolucji nowoczesnych technologii w sektorze nieruchomości (Baum, 2017). Pierwsza fala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latach 1980-2000 miała miejsce gównie w Stanach Zjednoczonych i Wielkiej Brytanii i obejmowała m.in. rozwój pośrednich instrumentów inwestycyjnych związanych z rynkiem nieruchomości, rozwój Real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Investment Trust (REIT) oraz rynku instrumentów pochodnych. Zmiany te wymagały znacznie bardziej ilościowego i skoncentrowanego na badaniach podejścia do pomiaru wyników i strategii inwestycyjnej. Excel stał się podstawowym narzędziem wspomagającym procesy na rynku nieruchomości.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kontynuuje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1.0. Koncentruje się na nieruchomościach mieszkaniowych, jako jednorodnym rodzaju aktywów nieruchomościowych z większą ilością informacji publicznych (ceny i czynsze). Podstawę rewolucji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stanowi branża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 szczególności systemy płatności online, platformy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crowdfundingowe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kapitałowe i dłużne oraz giełdy internetowe. Za element łączący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1.0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wydaje się być sektor rynku mieszkaniowego on-line (np.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AirBnB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Natomiast trzecia faza, jaką jest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3.0 ma zrewolucjonizować rynek, wprowadzając wysoki poziom zmian w całym sektorze nieruchomości (Baum, 2017). Większość uczestników rynku, będąc nadal w fazie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2.0, szybko dostosowuje się i przechodzi 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3.0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in., 2018). 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3.0 związane są m.in.: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big data, sztuczna inteligencja (AI),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rzeczy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przetwarzanie w chmurze i oprogramowanie jako usługa (SaaS), drony oraz skanowanie 3D, rzeczywistość wirtualna (VR) i rzeczywistość rozszerzona (AR)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in., 2018; Baum, 2017; Shaw, 2018; JLL, 2018). 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309724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Innowacja oraz cyfryzacja służą poszukiwaniu rozwiązań, które zwiększą wydajność i stworzą nowe modele biznesowe. Ponadto pandemia COVID-19 przyspieszyła inne trendy, takie jak wirtualna i rozszerzona rzeczywistość, które stały się bardzo ważne podczas momentów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lockdownów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umożliwiając zdalny wgląd w zasoby, oraz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lub BIM, bardziej zaawansowane i najnowsze technologie. Ważnym elementem konceptu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są projekty start-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upowe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oraz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Startup Accelerators, których liczebność z roku na rok znacznie się zwiększała. (Siniak,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Kauko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Shavrov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Marina, 2020) W ciągu ostatnich 10 lat liczba startupów zajmujących się technologiami nieruchomości wzrosła o 300% (JLL, 2021), a 80% startupów ma mniej niż 5 lat, co potwierdza silny wzrost sektora (CBRE, 2021)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przyciąga głównie sektor mieszkaniowy i biurowy, odpowiednio 70% i 67% dostarcza rozwiązania dla tego typu aktywów. W sektorze mieszkaniowym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wyraźnie bardziej skoncentrowany na kliencie końcowym, 23% z nich ma model B2C, w porównaniu z resztą sektorów (dla porównania – 13% w przypadku nieruchomości handlowych) (CBRE, 2021).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Dynamiczny rozwój branży budowlanej w Polsce daje ogromne możliwości wykorzystania innowacji. W 2020 roku wg danych GUS oddano do użytku o 7% więcej mieszkań niż w 2019.  To właśnie budownictwo jest jednym z najczęściej wskazywanych obszarów wykorzystania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Jednak w jego zakres wchodzą też rozwiązania pozwalające na zarządzanie przestrzenią biurową, technologie 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rozwiązania dotyczące handlu czy wynajmu nieruchomości, a nawet finansowania zakupu domu lub crowdfundingu projektów budowlanych.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Głównym celem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poprawa efektywności rynku nieruchomości, który postrzegany jest jako stosunkowo zacofany technologicznie i bardzo oporny na jakiekolwiek zmiany czy udogodnienia. 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podobnie jak rozwiązania smart 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efektywnie zmienia przestrzeń, w której egzystujemy na co dzień. Problemem, na który warto zwrócić uwagę, są dwie prędkości tej rewolucji w Polsce. Z jednej strony funkcjonują duże podmioty zajmujące się nieruchomościami, a z drugiej strony istnieje wiele małych firm, które nie są przygotowane – zarówno jeśli chodzi o środki jak i możliwości, żeby wprowadzać technologiczne innowacje czy eksperymenty, pozostając tym samym w tyle.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404635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Zakres wykorzystania nowoczesnych technologii przez deweloperów został zbadany w oparciu o analizę stron internetowych podmiotów, działających na lokalnym rynku mieszkaniowym w Poznaniu. Celem badania było w szczególności: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Dobór próby był celowy, nielosowy, podyktowany dostępnością danych. Dokonano analizy 32 inwestycji oferowanych przez 17 deweloperów. Aktualna liczba inwestycji (stan na 10 września 2021 r.) w Poznaniu zgodnie z danymi na stronie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rynekpierwotny.pl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57 projektów budowlanych, co oznacza, że analiza stron internetowych obejmowała ponad 50% dostępnych inwestycji. Podstawowe informacje metodyczne przedstawione zostały w tabeli X.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Przedstawione rezultaty dotyczą lokalnego rynku nieruchomości w Poznaniu. Przyjęty zakres przestrzenny wynika ze specyfiki tego obszaru badań. I choć nie ma podstaw merytorycznych do większych uogólnień, to biorąc pod uwagę wielkość rynku w Poznaniu można sądzić, że w pozostałych dużych miastach Polski stopień wykorzystania nowoczesnych technologii jest podobny.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wynika z analizy, deweloperzy będący przedmiotem badania wybudowali w ramach badanych inwestycji łącznie 8370 mieszkań, z czego w aktualnej sprzedaży znajduje się 1793. Oznacza to, że współczynnik sprzedaży wynosi blisko 79%. Jednocześnie warto podkreślić, że wśród deweloperów są tacy, którzy aktualnie w swojej ofercie mają po 1-2 dostępne mieszkania i tacy, u których oferta wolnych mieszkań wynosi ponad 400. Średni czas funkcjonowania deweloperów na rynku wynosił 25 lat.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Badanie objęło ocenę podmiotów deweloperskich z punktu widzenia: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interaktywności stron internetowych (zarówno samego dewelopera, jak i tych, dedykowanych poszczególnym inwestycjom),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oferty mieszkań ze względu na obszar wykorzystanych nowoczesnych technologii: energooszczędność mieszkań, otoczenie budynków, bezpieczeństwo mieszkań oraz technologie tzw. smart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czyli inteligentnego zarządzania domem lub mieszkaniem.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332257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 stron internetowych deweloperów pozwoliła na ogólna ocenę ich interaktywności, zarówno ze względu na prezentację poszczególnych mieszkań i lokalizacji inwestycji, jak i możliwości kontaktu z potencjalnym klientem. Na wszystkich badanych stronach klienci mają możliwość zapoznania się z rzutami mieszkań i informacją czy dany lokal jest jeszcze dostępny na sprzedaż, zarezerwowany czy też już sprzedany (Rysunek X). Ponadto podmiot podaje charakterystykę otoczenia inwestycji, dotyczącą nie tylko nazwy ulicy i dzielnicy, w której się znajduje, ale również najważniejszych elementów otoczenia (parki, sklepy, komunikacja miejska itp.). Niestety nie jest to równoznaczne z interaktywną mapą lokalizacji, która umożliwia potencjalnemu kupującemu wizualizację otoczenia (13 deweloperów).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Wizualizacja inwestycji również występowała na wszystkich analizowanych stronach internetowych, ale już wizualizacja poszczególnych mieszkań (nie tylko rzut, ale możliwość obejrzenia lokalu w postaci trójwymiarowego obrazu, który pozwala przedstawić wygląd mieszkania w różnych ujęciach i za pomocą różnych detali) pojawiła się jedynie w nieco ponad połowie inwestycji (53%). Nowoczesne technologie umożliwiają dostosowanie oferty prezentowanej na stronach internetowych do potrzeb i preferencji klientów. W związku z tym istotna z punktu widzenia klienta wyszukiwarka mieszkań występuje również u większości badanych podmiotów (ponad 90%), podobnie jak związana z tym możliwość dopasowania mieszkania do preferencji, dotyczących wielkości, piętra, liczby pokoi czy też ceny. Niestety jeden z najważniejszych elementów kompleksowej oferty jaką jest cena znajdował się jedynie na stronach internetowych 19 z 32 analizowanych inwestycji. Najczęściej deweloperzy celowo nie podają ceny, usiłując zmobilizować klienta do kontaktu telefonicznego. Bardzo mocno utrudnia to chociażby wstępną selekcję ofert z punktu widzenia potencjalnego klienta i wymaga poświęcenia dodatkowego czasu. Spośród analizowanych inwestycji żadna nie dawała klientom możliwości wypełnienia krótkiego kwestionariusza w zakresie ich potrzeb mieszkaniowych, a następnie zaprezentowania konkretnego mieszkania spełniającego ich oczekiwania.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Najrzadziej spotykaną opcją jest wirtualny spacer po inwestycji, a zatem możliwość obejrzenia prezentacji 3D, łączącej zdjęcia, wizualizacje mieszkania, obracanie, przybliżanie i oddalanie obrazu w zależności od potrzeb klienta (1/4 inwestycji). Co ciekawe, żaden deweloper nie ma w swojej ofercie wirtualnej aranżacji wnętrz danego mieszkania, poprzez zmianę kolorów ścian, meblowanie poszczególnych pomieszczeń według własnych potrzeb i pomysłu. Informacje o postępie prac na budowie prezentowane są jedynie w formie fotorelacji z placu budowy na bieżąco aktualizowanej przez dewelopera, którą można było znaleźć w około 60% ofert (19 z 32 ofert), bądź jako streaming z placu budowy, który znajdował się na stronie tylko jednej oferty.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238050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Najwięcej elementów interaktywności strony internetowej (&gt;=11) posiadają deweloperzy krajowi, którzy mogą pochwalić się relatywnie rozbudowanymi witrynami. Strona internetowa tylko jednego dewelopera z całej badanej grupy podmiotów posiadała wszystkie elementy, które były poddawane obserwacji.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kontaktu i otwartość na komunikację z potencjalnym klientem może także wpływać na szybkości sprzedaży mieszkań w ofercie. Jak widać na Rys. X powyżej 50% sprzedanych mieszkań charakteryzuje inwestycje, które mają dostęp do zróżnicowanych form komunikacji (2 lub więcej form). W analizie nie uwzględniono jednak czasu rozpoczęcia sprzedaży, a zatem ekspozycji mieszkań na rynku, co też zasadniczo wpływa na te wartości.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318992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Rozwój technologii spowodował, że budownictwo mieszkaniowe już przestaje opierać się jedynie na zastosowaniu nowoczesnych materiałów czy rozwiązań architektonicznych. Nawet tak oporny na technologie cyfrowe rynek nieruchomości powoli poddaje się trendom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wpływającym na środowisko naturalne dzięki ograniczeniu zużycia wody, energii i jednocześnie umożliwiającym zmniejszenie kosztów utrzymania, jak również zapewniające komfort i bezpieczeństwo użytkowania.   Oferta mieszkaniowa deweloperów została poddana analizie także właśnie ze względu na zakres wykorzystania poszczególnych rozwiązań w proponowanych inwestycjach. Niestety jak wynika z rysunku X stopień wykorzystania nowoczesnych technologii przez deweloperów jest niewielki. W więcej niż połowie inwestycji nie ma informacji o jakichkolwiek rozwiązaniach, które można zaklasyfikować jako nowoczesne. Budownictwo mieszkaniowe ciągle opiera się na tradycyjnej technologii i jest dość oporne na zmiany. 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Najczęściej wykorzystywane technologie dotyczą tzw. smart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10210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8B1FF5-5B29-844D-B1F2-1396BAC37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5293DD-F05C-D441-8129-1986A085A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294EA6-43E6-414F-93C6-91571946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95CE18-CC60-B946-ACBF-909CE3B1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AE56C3-E84F-F446-915E-6D30CA07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4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DA51B9-2067-434D-B54E-9D0FE99E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2401CF-71D3-5A48-BADD-7A3A5E66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AD46F6-15E4-2D45-B16A-CEC952A8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2F37-BCF1-0C42-9292-166BC96E88B8}" type="datetimeFigureOut">
              <a:rPr lang="pl-PL" smtClean="0"/>
              <a:t>19.09.2021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2C3AD3-2515-4D4A-B175-A0AA5BEA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152905-811E-CA4E-BC3F-F54634F5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Imię nazwisko prelegenta/ki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718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E27C97-A5BD-1940-B0A1-3CA1FA5F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EE81DA-BEBE-0642-953E-F294B3FB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E075D7-FBDE-B14C-9DA8-64EEE486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982B9F-1018-384F-B345-B6E7C23E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96023E-0382-0D40-9C9E-BE182C00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26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2F3CF-3FE0-D046-8352-60641CDA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491EBD-BFF7-D14D-9D86-1FEE4ABAB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9AB56A-5409-C443-9C1C-D76E8114F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C18394-9F15-BF47-B19D-D126B688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E1D7A0-B126-014D-A56E-C22B984E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38084A-9FBD-8F47-B124-6A056822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58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805C79-5A95-B647-A891-2E677F81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A7340C-00A5-5A4C-B478-C9E2BA582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701990-9E8A-8349-9568-678C2A182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563536-6516-A944-A408-8DEF4B162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2F4FA99-0853-CC45-9C5F-D425232E7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4FAD510-01E1-9546-9087-E6104527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CA436EF-6C7A-774B-B5A8-89C98C31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9A657A5-B6C8-4F4F-A1AA-2FEEC43C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58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E933B9-8CDF-D945-A358-B07ADEC4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51AD436-D662-5447-B515-A8E95518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2FE1BD-0A18-1341-B868-858863F6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748BA0-EF0E-F24A-994B-8F044BEA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73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4C66F9E-7447-704A-89E8-5D04CEFA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11BED64-E79A-5B44-BD1F-522E005B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08E9D8-82AC-6A46-B879-EB6CCBD7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091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063886-B0E7-214E-B3AA-44A2810A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215047-758F-BC4D-A74B-9B145D558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3E0385-A88C-4842-9876-06C26DC41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897DA8-7819-E349-A776-4178F7ED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6F185B-3A61-024B-96A1-C459C9CA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6E88A9-58BE-5948-99D3-112F8F68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6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915EF3-B3C4-8049-A7C0-C4329F3A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0DF473F-23FD-D34B-A28C-078D99D5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D82903-15C2-E442-A4CD-C0B96458C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3C7056-214B-454B-A16E-AD0D0B64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F5443A-CF4C-8840-82B3-64078A52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356E1B-7262-2F47-9AF9-C8E4F7FC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818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C7FC8-6BCC-594B-BCC9-C4136E14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CACAAF5-B39B-4C42-8DC3-2A4B410D0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953872-63F5-5E4B-AC14-4B8F4E2E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69CFDF-D027-EE4A-BB17-AEAFF90F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36E08A-8BE4-4E41-A19A-359B25AA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596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76B635-3D86-C047-85E6-6EC58C6F0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17E9E0D-9D2C-4149-AC1B-7194F259B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0E2604-4CB5-2748-9962-E0F0868A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D351FB-9D8D-7E46-8DAB-452646CE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0427A7-DA1C-2749-AAEA-85120722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61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051B459-19C7-964A-9AF7-28025208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F95724-0E6D-5946-A678-98A0BBBF4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0BE2D1-9058-EF4F-A8EE-CFAB8807B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E8CC6-DE3B-804C-99B5-075283EB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71F812-16CD-7749-ACC8-AD604EA11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22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370" y="342573"/>
            <a:ext cx="9414329" cy="764096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Garamond" panose="02020404030301010803" pitchFamily="18" charset="0"/>
              </a:rPr>
              <a:t>Nowoczesne technologie w ofercie deweloperów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A986862-064C-CA48-8CF2-A90EC664E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99" y="1280160"/>
            <a:ext cx="10335057" cy="50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135" y="1482715"/>
            <a:ext cx="5671276" cy="764096"/>
          </a:xfrm>
        </p:spPr>
        <p:txBody>
          <a:bodyPr>
            <a:noAutofit/>
          </a:bodyPr>
          <a:lstStyle/>
          <a:p>
            <a:r>
              <a:rPr lang="pl-PL" sz="3000" dirty="0">
                <a:latin typeface="Garamond" panose="02020404030301010803" pitchFamily="18" charset="0"/>
              </a:rPr>
              <a:t>Nowoczesne technologie w ofercie deweloperów – smart </a:t>
            </a:r>
            <a:r>
              <a:rPr lang="pl-PL" sz="3000" dirty="0" err="1">
                <a:latin typeface="Garamond" panose="02020404030301010803" pitchFamily="18" charset="0"/>
              </a:rPr>
              <a:t>home</a:t>
            </a:r>
            <a:endParaRPr lang="pl-PL" sz="3000" dirty="0">
              <a:latin typeface="Garamond" panose="02020404030301010803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6E5AB8B-7F2A-F946-B7E4-347D02111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4537"/>
            <a:ext cx="6395421" cy="3213463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7FDD7DE4-89EB-E64E-8A47-9878C0122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991261"/>
              </p:ext>
            </p:extLst>
          </p:nvPr>
        </p:nvGraphicFramePr>
        <p:xfrm>
          <a:off x="6096000" y="189452"/>
          <a:ext cx="6054454" cy="375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59DC3B6C-4619-F947-AD56-040CA34A4959}"/>
              </a:ext>
            </a:extLst>
          </p:cNvPr>
          <p:cNvSpPr txBox="1"/>
          <p:nvPr/>
        </p:nvSpPr>
        <p:spPr>
          <a:xfrm>
            <a:off x="6864645" y="3941717"/>
            <a:ext cx="5169513" cy="209288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/>
              <a:t>50% inwestycji to projekty sprzedawane za &gt;8 tys. zł/m2</a:t>
            </a:r>
          </a:p>
          <a:p>
            <a:endParaRPr lang="pl-PL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/>
              <a:t>25% posiada technologie </a:t>
            </a:r>
          </a:p>
          <a:p>
            <a:r>
              <a:rPr lang="pl-PL" sz="2600" dirty="0"/>
              <a:t>    smart </a:t>
            </a:r>
            <a:r>
              <a:rPr lang="pl-PL" sz="2600" dirty="0" err="1"/>
              <a:t>home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64445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306286"/>
            <a:ext cx="4885509" cy="1645919"/>
          </a:xfrm>
        </p:spPr>
        <p:txBody>
          <a:bodyPr>
            <a:noAutofit/>
          </a:bodyPr>
          <a:lstStyle/>
          <a:p>
            <a:r>
              <a:rPr lang="pl-PL" sz="3000" dirty="0">
                <a:latin typeface="Garamond" panose="02020404030301010803" pitchFamily="18" charset="0"/>
              </a:rPr>
              <a:t>Nowoczesne technologie </a:t>
            </a:r>
            <a:br>
              <a:rPr lang="pl-PL" sz="3000" dirty="0">
                <a:latin typeface="Garamond" panose="02020404030301010803" pitchFamily="18" charset="0"/>
              </a:rPr>
            </a:br>
            <a:r>
              <a:rPr lang="pl-PL" sz="3000" dirty="0">
                <a:latin typeface="Garamond" panose="02020404030301010803" pitchFamily="18" charset="0"/>
              </a:rPr>
              <a:t>w ofercie deweloperów – otoczenie budynku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7906BD3-4CCD-7D4A-9620-0288FBC55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43" y="0"/>
            <a:ext cx="7361057" cy="3429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04F33B9-2FDF-1A4D-AC97-2BA3C0C00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432538"/>
            <a:ext cx="6544491" cy="342546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D01AAFA-8ECF-C24A-A53F-28274A0FDBED}"/>
              </a:ext>
            </a:extLst>
          </p:cNvPr>
          <p:cNvSpPr txBox="1"/>
          <p:nvPr/>
        </p:nvSpPr>
        <p:spPr>
          <a:xfrm>
            <a:off x="6783488" y="4229101"/>
            <a:ext cx="5169513" cy="12926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26% projektów &gt;8 tys. zł/m2 posiada technologie związane </a:t>
            </a:r>
          </a:p>
          <a:p>
            <a:r>
              <a:rPr lang="pl-PL" sz="2600" dirty="0"/>
              <a:t>      z otoczeniem budynku</a:t>
            </a:r>
          </a:p>
        </p:txBody>
      </p:sp>
    </p:spTree>
    <p:extLst>
      <p:ext uri="{BB962C8B-B14F-4D97-AF65-F5344CB8AC3E}">
        <p14:creationId xmlns:p14="http://schemas.microsoft.com/office/powerpoint/2010/main" val="409030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3971" y="365125"/>
            <a:ext cx="7837716" cy="1325563"/>
          </a:xfrm>
        </p:spPr>
        <p:txBody>
          <a:bodyPr>
            <a:noAutofit/>
          </a:bodyPr>
          <a:lstStyle/>
          <a:p>
            <a:r>
              <a:rPr lang="pl-PL" sz="4000" b="1" dirty="0">
                <a:latin typeface="Garamond" panose="02020404030301010803" pitchFamily="18" charset="0"/>
              </a:rPr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87DFA1-2D0C-BD4C-8802-FA89AEB06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inwestorzy raczej oferują tradycyjny produkt, który nie ma za wiele wspólnego z nowoczesnością </a:t>
            </a:r>
          </a:p>
          <a:p>
            <a:r>
              <a:rPr lang="pl-PL" dirty="0"/>
              <a:t>poziom zaawansowania technologicznego poznańskich deweloperów jest bardzo niski </a:t>
            </a:r>
          </a:p>
          <a:p>
            <a:r>
              <a:rPr lang="pl-PL" dirty="0"/>
              <a:t>duża rozbieżności w zaawansowaniu technologicznych podmiotów deweloperskich na lokalnym rynku – deweloperzy dwóch prędkości</a:t>
            </a:r>
          </a:p>
          <a:p>
            <a:r>
              <a:rPr lang="pl-PL" dirty="0"/>
              <a:t>niewykorzystanie dostępnych technologii </a:t>
            </a:r>
            <a:r>
              <a:rPr lang="pl-PL" dirty="0" err="1"/>
              <a:t>PropTech</a:t>
            </a:r>
            <a:r>
              <a:rPr lang="pl-PL" dirty="0"/>
              <a:t> może doprowadzić do zmniejszenia sprzedaży, spadku pozycji konkurencyjnej, a nawet ostatecznie wyjścia z rynku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55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500" b="1" dirty="0"/>
              <a:t>Ocena wykorzystania i możliwości wdrażania nowoczesnych technologii </a:t>
            </a:r>
            <a:br>
              <a:rPr lang="pl-PL" sz="3500" b="1" dirty="0"/>
            </a:br>
            <a:r>
              <a:rPr lang="pl-PL" sz="3500" b="1" dirty="0"/>
              <a:t>przez firmy deweloperskie </a:t>
            </a:r>
            <a:br>
              <a:rPr lang="pl-PL" sz="3500" b="1" dirty="0"/>
            </a:br>
            <a:r>
              <a:rPr lang="pl-PL" sz="3500" b="1" dirty="0"/>
              <a:t>na lokalnym rynku </a:t>
            </a:r>
            <a:br>
              <a:rPr lang="pl-PL" sz="3500" b="1" dirty="0"/>
            </a:br>
            <a:r>
              <a:rPr lang="pl-PL" sz="3500" b="1" dirty="0"/>
              <a:t>nieruchomości mieszkaniowych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pPr algn="l"/>
            <a:r>
              <a:rPr lang="pl-PL" dirty="0"/>
              <a:t>dr Anna Mazurczak</a:t>
            </a:r>
          </a:p>
          <a:p>
            <a:pPr algn="l"/>
            <a:r>
              <a:rPr lang="pl-PL" dirty="0"/>
              <a:t>Katedra Inwestycji i Nieruchomości</a:t>
            </a:r>
          </a:p>
          <a:p>
            <a:pPr algn="l"/>
            <a:r>
              <a:rPr lang="pl-PL" dirty="0"/>
              <a:t>Uniwersytet Ekonomiczny w Poznaniu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3938F90F-DFCE-1349-9699-34A44105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1" y="195459"/>
            <a:ext cx="6282872" cy="1325563"/>
          </a:xfrm>
        </p:spPr>
        <p:txBody>
          <a:bodyPr/>
          <a:lstStyle/>
          <a:p>
            <a:r>
              <a:rPr lang="pl-PL" b="1" dirty="0">
                <a:latin typeface="Garamond" panose="02020404030301010803" pitchFamily="18" charset="0"/>
              </a:rPr>
              <a:t>Świadomość </a:t>
            </a:r>
            <a:r>
              <a:rPr lang="pl-PL" b="1" dirty="0" err="1">
                <a:latin typeface="Garamond" panose="02020404030301010803" pitchFamily="18" charset="0"/>
              </a:rPr>
              <a:t>PropTech</a:t>
            </a:r>
            <a:endParaRPr lang="pl-PL" b="1" dirty="0">
              <a:latin typeface="Garamond" panose="02020404030301010803" pitchFamily="18" charset="0"/>
            </a:endParaRPr>
          </a:p>
        </p:txBody>
      </p:sp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C39D1F1C-CAA6-4C63-9A3C-EB9A03A05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2588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44B32F1-1CE2-8A4C-AA77-1186640A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426" y="35792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16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3938F90F-DFCE-1349-9699-34A44105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301" y="195459"/>
            <a:ext cx="5355771" cy="1325563"/>
          </a:xfrm>
        </p:spPr>
        <p:txBody>
          <a:bodyPr/>
          <a:lstStyle/>
          <a:p>
            <a:r>
              <a:rPr lang="pl-PL" b="1" dirty="0">
                <a:latin typeface="Garamond" panose="02020404030301010803" pitchFamily="18" charset="0"/>
              </a:rPr>
              <a:t>Sektor </a:t>
            </a:r>
            <a:r>
              <a:rPr lang="pl-PL" b="1" dirty="0" err="1">
                <a:latin typeface="Garamond" panose="02020404030301010803" pitchFamily="18" charset="0"/>
              </a:rPr>
              <a:t>PropTech</a:t>
            </a:r>
            <a:endParaRPr lang="pl-PL" b="1" dirty="0">
              <a:latin typeface="Garamond" panose="02020404030301010803" pitchFamily="18" charset="0"/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415FC8CA-3FB7-8340-8348-ECA57DFA0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6"/>
          <a:stretch/>
        </p:blipFill>
        <p:spPr>
          <a:xfrm>
            <a:off x="2411336" y="1686875"/>
            <a:ext cx="7124550" cy="4312884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B44B32F1-1CE2-8A4C-AA77-1186640A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426" y="35792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3938F90F-DFCE-1349-9699-34A44105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301" y="195459"/>
            <a:ext cx="5355771" cy="1325563"/>
          </a:xfrm>
        </p:spPr>
        <p:txBody>
          <a:bodyPr/>
          <a:lstStyle/>
          <a:p>
            <a:r>
              <a:rPr lang="pl-PL" b="1" dirty="0">
                <a:latin typeface="Garamond" panose="02020404030301010803" pitchFamily="18" charset="0"/>
              </a:rPr>
              <a:t>Fazy </a:t>
            </a:r>
            <a:r>
              <a:rPr lang="pl-PL" b="1" dirty="0" err="1">
                <a:latin typeface="Garamond" panose="02020404030301010803" pitchFamily="18" charset="0"/>
              </a:rPr>
              <a:t>PropTech</a:t>
            </a:r>
            <a:endParaRPr lang="pl-PL" b="1" dirty="0">
              <a:latin typeface="Garamond" panose="02020404030301010803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4B32F1-1CE2-8A4C-AA77-1186640A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426" y="35792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21C846D-6D93-8745-B720-7A4350A3C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01726"/>
              </p:ext>
            </p:extLst>
          </p:nvPr>
        </p:nvGraphicFramePr>
        <p:xfrm>
          <a:off x="838200" y="1404260"/>
          <a:ext cx="10515600" cy="489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717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9983" y="595340"/>
            <a:ext cx="10515600" cy="764096"/>
          </a:xfrm>
        </p:spPr>
        <p:txBody>
          <a:bodyPr/>
          <a:lstStyle/>
          <a:p>
            <a:r>
              <a:rPr lang="pl-PL" b="1" dirty="0">
                <a:latin typeface="Garamond" panose="02020404030301010803" pitchFamily="18" charset="0"/>
              </a:rPr>
              <a:t>Technologie </a:t>
            </a:r>
            <a:r>
              <a:rPr lang="pl-PL" b="1" dirty="0" err="1">
                <a:latin typeface="Garamond" panose="02020404030301010803" pitchFamily="18" charset="0"/>
              </a:rPr>
              <a:t>PropTech</a:t>
            </a:r>
            <a:r>
              <a:rPr lang="pl-PL" b="1" dirty="0">
                <a:latin typeface="Garamond" panose="02020404030301010803" pitchFamily="18" charset="0"/>
              </a:rPr>
              <a:t> 3.0</a:t>
            </a:r>
          </a:p>
        </p:txBody>
      </p:sp>
      <p:graphicFrame>
        <p:nvGraphicFramePr>
          <p:cNvPr id="40" name="pole tekstowe 37">
            <a:extLst>
              <a:ext uri="{FF2B5EF4-FFF2-40B4-BE49-F238E27FC236}">
                <a16:creationId xmlns:a16="http://schemas.microsoft.com/office/drawing/2014/main" id="{02A94D3A-5F82-4DFB-837E-49CA4D59A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928064"/>
              </p:ext>
            </p:extLst>
          </p:nvPr>
        </p:nvGraphicFramePr>
        <p:xfrm>
          <a:off x="2629598" y="1583871"/>
          <a:ext cx="8065616" cy="467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981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8DD9B-73E1-BC4D-9343-139DC0B4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Garamond" panose="02020404030301010803" pitchFamily="18" charset="0"/>
              </a:rPr>
              <a:t>Cele badania</a:t>
            </a: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id="{EAA20CDC-EA7D-4E3B-9819-289787FF9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8995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7440" y="195943"/>
            <a:ext cx="9472748" cy="98420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Garamond" panose="02020404030301010803" pitchFamily="18" charset="0"/>
              </a:rPr>
              <a:t>Interaktywność stron internetowych deweloperów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F465BD-044D-244D-B6AA-E658F320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1346740"/>
            <a:ext cx="9715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49530"/>
            <a:ext cx="4609011" cy="1711235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Garamond" panose="02020404030301010803" pitchFamily="18" charset="0"/>
              </a:rPr>
              <a:t>Interaktywność stron internetowych deweloperów – kontakt z klientem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95C12C7-14CC-B845-9199-C313A8CD3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638" y="0"/>
            <a:ext cx="6496362" cy="377208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0562DFC-F48B-8E4E-A9C6-26DFA0529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5919"/>
            <a:ext cx="5917577" cy="377208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7DDEEC6-9086-C14E-9651-C49557D8C83D}"/>
              </a:ext>
            </a:extLst>
          </p:cNvPr>
          <p:cNvSpPr txBox="1"/>
          <p:nvPr/>
        </p:nvSpPr>
        <p:spPr>
          <a:xfrm>
            <a:off x="7098035" y="3976212"/>
            <a:ext cx="39135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formularz kontaktowy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spotkanie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media społecznościowe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err="1"/>
              <a:t>czatboty</a:t>
            </a: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285750" indent="-285750">
              <a:buFontTx/>
              <a:buChar char="-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3966584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3098</Words>
  <Application>Microsoft Macintosh PowerPoint</Application>
  <PresentationFormat>Panoramiczny</PresentationFormat>
  <Paragraphs>118</Paragraphs>
  <Slides>14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Projekt niestandardowy</vt:lpstr>
      <vt:lpstr>Motyw pakietu Office</vt:lpstr>
      <vt:lpstr>Prezentacja programu PowerPoint</vt:lpstr>
      <vt:lpstr>Ocena wykorzystania i możliwości wdrażania nowoczesnych technologii  przez firmy deweloperskie  na lokalnym rynku  nieruchomości mieszkaniowych</vt:lpstr>
      <vt:lpstr>Świadomość PropTech</vt:lpstr>
      <vt:lpstr>Sektor PropTech</vt:lpstr>
      <vt:lpstr>Fazy PropTech</vt:lpstr>
      <vt:lpstr>Technologie PropTech 3.0</vt:lpstr>
      <vt:lpstr>Cele badania</vt:lpstr>
      <vt:lpstr>Interaktywność stron internetowych deweloperów </vt:lpstr>
      <vt:lpstr>Interaktywność stron internetowych deweloperów – kontakt z klientem </vt:lpstr>
      <vt:lpstr>Nowoczesne technologie w ofercie deweloperów </vt:lpstr>
      <vt:lpstr>Nowoczesne technologie w ofercie deweloperów – smart home</vt:lpstr>
      <vt:lpstr>Nowoczesne technologie  w ofercie deweloperów – otoczenie budynku </vt:lpstr>
      <vt:lpstr>Wnioski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Mazurczak</dc:creator>
  <cp:lastModifiedBy>Anna Mazurczak</cp:lastModifiedBy>
  <cp:revision>1</cp:revision>
  <dcterms:created xsi:type="dcterms:W3CDTF">2021-09-20T16:26:37Z</dcterms:created>
  <dcterms:modified xsi:type="dcterms:W3CDTF">2021-09-21T10:25:18Z</dcterms:modified>
</cp:coreProperties>
</file>