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6"/>
  </p:notesMasterIdLst>
  <p:handoutMasterIdLst>
    <p:handoutMasterId r:id="rId27"/>
  </p:handoutMasterIdLst>
  <p:sldIdLst>
    <p:sldId id="259" r:id="rId4"/>
    <p:sldId id="257" r:id="rId5"/>
    <p:sldId id="330" r:id="rId6"/>
    <p:sldId id="329" r:id="rId7"/>
    <p:sldId id="341" r:id="rId8"/>
    <p:sldId id="344" r:id="rId9"/>
    <p:sldId id="311" r:id="rId10"/>
    <p:sldId id="314" r:id="rId11"/>
    <p:sldId id="287" r:id="rId12"/>
    <p:sldId id="286" r:id="rId13"/>
    <p:sldId id="345" r:id="rId14"/>
    <p:sldId id="342" r:id="rId15"/>
    <p:sldId id="265" r:id="rId16"/>
    <p:sldId id="264" r:id="rId17"/>
    <p:sldId id="346" r:id="rId18"/>
    <p:sldId id="256" r:id="rId19"/>
    <p:sldId id="317" r:id="rId20"/>
    <p:sldId id="318" r:id="rId21"/>
    <p:sldId id="319" r:id="rId22"/>
    <p:sldId id="320" r:id="rId23"/>
    <p:sldId id="321" r:id="rId24"/>
    <p:sldId id="262" r:id="rId25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2" autoAdjust="0"/>
    <p:restoredTop sz="94660" autoAdjust="0"/>
  </p:normalViewPr>
  <p:slideViewPr>
    <p:cSldViewPr snapToGrid="0">
      <p:cViewPr varScale="1">
        <p:scale>
          <a:sx n="86" d="100"/>
          <a:sy n="86" d="100"/>
        </p:scale>
        <p:origin x="562" y="6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3134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7DA7CC-AF18-4C32-BB44-3E2D61F18F5B}" type="datetimeFigureOut">
              <a:rPr lang="pl-PL" smtClean="0"/>
              <a:pPr/>
              <a:t>18.09.2021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pl-PL"/>
              <a:t>Konferencja WWGN 2021, 19-21 września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B1BC2C-9C8A-484C-8F6C-8FE78228227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83150909"/>
      </p:ext>
    </p:extLst>
  </p:cSld>
  <p:clrMap bg1="lt1" tx1="dk1" bg2="lt2" tx2="dk2" accent1="accent1" accent2="accent2" accent3="accent3" accent4="accent4" accent5="accent5" accent6="accent6" hlink="hlink" folHlink="folHlink"/>
  <p:hf sldNum="0"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52A8E4-5D32-498A-9D05-1919E70D6A81}" type="datetimeFigureOut">
              <a:rPr lang="pl-PL" smtClean="0"/>
              <a:pPr/>
              <a:t>18.09.2021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pl-PL"/>
              <a:t>Konferencja WWGN 2021, 19-21 września</a:t>
            </a: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B7C4D5-2FD5-45BC-B23C-84FFA9DBF80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73172618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593B1A-C82D-994E-B408-6CCFE3DECAF3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14413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593B1A-C82D-994E-B408-6CCFE3DECAF3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27826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593B1A-C82D-994E-B408-6CCFE3DECAF3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73679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593B1A-C82D-994E-B408-6CCFE3DECAF3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78047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Konferencja WWGN, Kraków, 19-21.09.2021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132BB-66FC-4D2A-9639-A1E7B3C77FE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63514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Konferencja WWGN, Kraków, 19-21.09.2021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132BB-66FC-4D2A-9639-A1E7B3C77FE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41795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Konferencja WWGN, Kraków, 19-21.09.2021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132BB-66FC-4D2A-9639-A1E7B3C77FE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914667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Konferencja WWGN, Kraków, 19-21.09.2021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751FC-4E75-4098-867F-CBDD559CBE8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181080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Konferencja WWGN, Kraków, 19-21.09.2021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751FC-4E75-4098-867F-CBDD559CBE8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672235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Konferencja WWGN, Kraków, 19-21.09.2021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751FC-4E75-4098-867F-CBDD559CBE8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406545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Konferencja WWGN, Kraków, 19-21.09.2021</a:t>
            </a: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751FC-4E75-4098-867F-CBDD559CBE8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258766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Konferencja WWGN, Kraków, 19-21.09.2021</a:t>
            </a: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751FC-4E75-4098-867F-CBDD559CBE8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318241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Konferencja WWGN, Kraków, 19-21.09.2021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751FC-4E75-4098-867F-CBDD559CBE8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556182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Konferencja WWGN, Kraków, 19-21.09.2021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751FC-4E75-4098-867F-CBDD559CBE8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04138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Konferencja WWGN, Kraków, 19-21.09.2021</a:t>
            </a: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751FC-4E75-4098-867F-CBDD559CBE8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31147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dirty="0"/>
              <a:t>Edytuj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6168438" y="6396853"/>
            <a:ext cx="5233853" cy="365125"/>
          </a:xfrm>
        </p:spPr>
        <p:txBody>
          <a:bodyPr/>
          <a:lstStyle>
            <a:lvl1pPr>
              <a:defRPr sz="1600" b="1">
                <a:solidFill>
                  <a:schemeClr val="tx1"/>
                </a:solidFill>
              </a:defRPr>
            </a:lvl1pPr>
          </a:lstStyle>
          <a:p>
            <a:r>
              <a:rPr lang="pl-PL"/>
              <a:t>Konferencja WWGN, Kraków, 19-21.09.2021</a:t>
            </a:r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838200" y="6396853"/>
            <a:ext cx="2743200" cy="365125"/>
          </a:xfrm>
        </p:spPr>
        <p:txBody>
          <a:bodyPr/>
          <a:lstStyle/>
          <a:p>
            <a:r>
              <a:rPr lang="pl-PL" dirty="0"/>
              <a:t>Imię nazwisko prelegenta/ki </a:t>
            </a:r>
          </a:p>
        </p:txBody>
      </p:sp>
    </p:spTree>
    <p:extLst>
      <p:ext uri="{BB962C8B-B14F-4D97-AF65-F5344CB8AC3E}">
        <p14:creationId xmlns:p14="http://schemas.microsoft.com/office/powerpoint/2010/main" val="32025890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Konferencja WWGN, Kraków, 19-21.09.2021</a:t>
            </a: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751FC-4E75-4098-867F-CBDD559CBE8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676426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Konferencja WWGN, Kraków, 19-21.09.2021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751FC-4E75-4098-867F-CBDD559CBE8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638905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Konferencja WWGN, Kraków, 19-21.09.2021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751FC-4E75-4098-867F-CBDD559CBE8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544426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392000" y="3583697"/>
            <a:ext cx="10054816" cy="1470025"/>
          </a:xfrm>
        </p:spPr>
        <p:txBody>
          <a:bodyPr lIns="0" tIns="0" rIns="0" bIns="0" anchor="b" anchorCtr="0">
            <a:normAutofit/>
          </a:bodyPr>
          <a:lstStyle>
            <a:lvl1pPr algn="l">
              <a:defRPr sz="4267" b="1">
                <a:solidFill>
                  <a:srgbClr val="FFFFFF"/>
                </a:solidFill>
                <a:latin typeface="Open Sans Regular"/>
                <a:cs typeface="Open Sans Regular"/>
              </a:defRPr>
            </a:lvl1pPr>
          </a:lstStyle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92000" y="5189428"/>
            <a:ext cx="8534400" cy="784545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Open Sans Light"/>
                <a:cs typeface="Open Sans Ligh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dirty="0"/>
              <a:t>Kliknij, aby edytować styl wzorca podtytułu</a:t>
            </a: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1392000" y="5982314"/>
            <a:ext cx="3860800" cy="365125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467">
                <a:solidFill>
                  <a:schemeClr val="bg1"/>
                </a:solidFill>
                <a:latin typeface="Open Sans Light"/>
                <a:cs typeface="Open Sans Light"/>
              </a:defRPr>
            </a:lvl1pPr>
          </a:lstStyle>
          <a:p>
            <a:r>
              <a:rPr lang="pl-PL" dirty="0"/>
              <a:t>1 lutego 2019, Warszawa</a:t>
            </a:r>
          </a:p>
        </p:txBody>
      </p:sp>
      <p:pic>
        <p:nvPicPr>
          <p:cNvPr id="9" name="Obraz 8" descr="logoSGH_whi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655" y="630989"/>
            <a:ext cx="1200484" cy="1200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5619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ajd tytułow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foto-ogolna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pic>
        <p:nvPicPr>
          <p:cNvPr id="6" name="Obraz 5" descr="SGH_piramida-ogolna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1392000" y="5982314"/>
            <a:ext cx="3860800" cy="365125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467">
                <a:solidFill>
                  <a:schemeClr val="bg1"/>
                </a:solidFill>
                <a:latin typeface="Open Sans Light"/>
                <a:cs typeface="Open Sans Light"/>
              </a:defRPr>
            </a:lvl1pPr>
          </a:lstStyle>
          <a:p>
            <a:r>
              <a:rPr lang="pl-PL" dirty="0"/>
              <a:t>1 lutego 2019, Warszawa</a:t>
            </a:r>
          </a:p>
        </p:txBody>
      </p:sp>
      <p:pic>
        <p:nvPicPr>
          <p:cNvPr id="9" name="Obraz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655" y="630989"/>
            <a:ext cx="1200484" cy="1200484"/>
          </a:xfrm>
          <a:prstGeom prst="rect">
            <a:avLst/>
          </a:prstGeom>
        </p:spPr>
      </p:pic>
      <p:sp>
        <p:nvSpPr>
          <p:cNvPr id="10" name="Tytuł 1"/>
          <p:cNvSpPr>
            <a:spLocks noGrp="1"/>
          </p:cNvSpPr>
          <p:nvPr>
            <p:ph type="ctrTitle"/>
          </p:nvPr>
        </p:nvSpPr>
        <p:spPr>
          <a:xfrm>
            <a:off x="1392000" y="3583697"/>
            <a:ext cx="10054816" cy="1470025"/>
          </a:xfrm>
        </p:spPr>
        <p:txBody>
          <a:bodyPr lIns="0" tIns="0" rIns="0" bIns="0" anchor="b" anchorCtr="0">
            <a:normAutofit/>
          </a:bodyPr>
          <a:lstStyle>
            <a:lvl1pPr algn="l">
              <a:defRPr sz="4267" b="1">
                <a:solidFill>
                  <a:srgbClr val="FFFFFF"/>
                </a:solidFill>
                <a:latin typeface="Open Sans Regular"/>
                <a:cs typeface="Open Sans Regular"/>
              </a:defRPr>
            </a:lvl1pPr>
          </a:lstStyle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</a:p>
        </p:txBody>
      </p:sp>
      <p:sp>
        <p:nvSpPr>
          <p:cNvPr id="11" name="Podtytuł 2"/>
          <p:cNvSpPr>
            <a:spLocks noGrp="1"/>
          </p:cNvSpPr>
          <p:nvPr>
            <p:ph type="subTitle" idx="1"/>
          </p:nvPr>
        </p:nvSpPr>
        <p:spPr>
          <a:xfrm>
            <a:off x="1392000" y="5189428"/>
            <a:ext cx="8534400" cy="784545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Open Sans Light"/>
                <a:cs typeface="Open Sans Ligh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dirty="0"/>
              <a:t>Kliknij, aby edytować styl wzorca podtytułu</a:t>
            </a:r>
          </a:p>
        </p:txBody>
      </p:sp>
    </p:spTree>
    <p:extLst>
      <p:ext uri="{BB962C8B-B14F-4D97-AF65-F5344CB8AC3E}">
        <p14:creationId xmlns:p14="http://schemas.microsoft.com/office/powerpoint/2010/main" val="8022695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lajd tytułow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/>
          <p:cNvSpPr>
            <a:spLocks noGrp="1"/>
          </p:cNvSpPr>
          <p:nvPr>
            <p:ph type="ctrTitle"/>
          </p:nvPr>
        </p:nvSpPr>
        <p:spPr>
          <a:xfrm>
            <a:off x="1392000" y="4242662"/>
            <a:ext cx="10054816" cy="1470025"/>
          </a:xfrm>
        </p:spPr>
        <p:txBody>
          <a:bodyPr lIns="0" tIns="0" rIns="0" bIns="0" anchor="b" anchorCtr="0">
            <a:normAutofit/>
          </a:bodyPr>
          <a:lstStyle>
            <a:lvl1pPr algn="l">
              <a:defRPr sz="4267" b="1">
                <a:solidFill>
                  <a:srgbClr val="FFFFFF"/>
                </a:solidFill>
                <a:latin typeface="Open Sans Regular"/>
                <a:cs typeface="Open Sans Regular"/>
              </a:defRPr>
            </a:lvl1pPr>
          </a:lstStyle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</a:p>
        </p:txBody>
      </p:sp>
    </p:spTree>
    <p:extLst>
      <p:ext uri="{BB962C8B-B14F-4D97-AF65-F5344CB8AC3E}">
        <p14:creationId xmlns:p14="http://schemas.microsoft.com/office/powerpoint/2010/main" val="15982064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edyt. styl wz. tyt.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224000" y="1583070"/>
            <a:ext cx="4770400" cy="4194327"/>
          </a:xfrm>
        </p:spPr>
        <p:txBody>
          <a:bodyPr>
            <a:normAutofit/>
          </a:bodyPr>
          <a:lstStyle>
            <a:lvl1pPr>
              <a:defRPr sz="2267"/>
            </a:lvl1pPr>
            <a:lvl2pPr>
              <a:defRPr sz="2267"/>
            </a:lvl2pPr>
            <a:lvl3pPr>
              <a:defRPr sz="2267"/>
            </a:lvl3pPr>
            <a:lvl4pPr>
              <a:defRPr sz="2267"/>
            </a:lvl4pPr>
            <a:lvl5pPr>
              <a:defRPr sz="22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560832" y="1583070"/>
            <a:ext cx="5021568" cy="4194327"/>
          </a:xfrm>
        </p:spPr>
        <p:txBody>
          <a:bodyPr>
            <a:normAutofit/>
          </a:bodyPr>
          <a:lstStyle>
            <a:lvl1pPr>
              <a:defRPr sz="2267"/>
            </a:lvl1pPr>
            <a:lvl2pPr>
              <a:defRPr sz="2267"/>
            </a:lvl2pPr>
            <a:lvl3pPr>
              <a:defRPr sz="2267"/>
            </a:lvl3pPr>
            <a:lvl4pPr>
              <a:defRPr sz="2267"/>
            </a:lvl4pPr>
            <a:lvl5pPr>
              <a:defRPr sz="22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7019407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edyt. styl wz. tyt.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223999" y="1583070"/>
            <a:ext cx="10364556" cy="4194327"/>
          </a:xfrm>
        </p:spPr>
        <p:txBody>
          <a:bodyPr>
            <a:normAutofit/>
          </a:bodyPr>
          <a:lstStyle>
            <a:lvl1pPr>
              <a:defRPr sz="2267"/>
            </a:lvl1pPr>
            <a:lvl2pPr>
              <a:defRPr sz="2267"/>
            </a:lvl2pPr>
            <a:lvl3pPr>
              <a:defRPr sz="2267"/>
            </a:lvl3pPr>
            <a:lvl4pPr>
              <a:defRPr sz="2267"/>
            </a:lvl4pPr>
            <a:lvl5pPr>
              <a:defRPr sz="22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9654077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edyt. styl wz. tyt.</a:t>
            </a:r>
          </a:p>
        </p:txBody>
      </p:sp>
      <p:sp>
        <p:nvSpPr>
          <p:cNvPr id="7" name="Symbol zastępczy tekstu 6"/>
          <p:cNvSpPr>
            <a:spLocks noGrp="1"/>
          </p:cNvSpPr>
          <p:nvPr>
            <p:ph type="body" sz="quarter" idx="10" hasCustomPrompt="1"/>
          </p:nvPr>
        </p:nvSpPr>
        <p:spPr>
          <a:xfrm>
            <a:off x="1223433" y="1651000"/>
            <a:ext cx="3031067" cy="400051"/>
          </a:xfrm>
        </p:spPr>
        <p:txBody>
          <a:bodyPr anchor="t" anchorCtr="0">
            <a:noAutofit/>
          </a:bodyPr>
          <a:lstStyle>
            <a:lvl1pPr marL="0" indent="0">
              <a:buNone/>
              <a:defRPr sz="1467">
                <a:solidFill>
                  <a:srgbClr val="007481"/>
                </a:solidFill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pl-PL" dirty="0"/>
              <a:t>TYTUŁ ZDJĘCIA</a:t>
            </a:r>
          </a:p>
        </p:txBody>
      </p:sp>
      <p:sp>
        <p:nvSpPr>
          <p:cNvPr id="9" name="Symbol zastępczy obrazu 8"/>
          <p:cNvSpPr>
            <a:spLocks noGrp="1"/>
          </p:cNvSpPr>
          <p:nvPr>
            <p:ph type="pic" sz="quarter" idx="11"/>
          </p:nvPr>
        </p:nvSpPr>
        <p:spPr>
          <a:xfrm>
            <a:off x="1223433" y="2051051"/>
            <a:ext cx="3031067" cy="2755900"/>
          </a:xfrm>
        </p:spPr>
        <p:txBody>
          <a:bodyPr/>
          <a:lstStyle/>
          <a:p>
            <a:endParaRPr lang="pl-PL"/>
          </a:p>
        </p:txBody>
      </p:sp>
      <p:sp>
        <p:nvSpPr>
          <p:cNvPr id="11" name="Symbol zastępczy zawartości 10"/>
          <p:cNvSpPr>
            <a:spLocks noGrp="1"/>
          </p:cNvSpPr>
          <p:nvPr>
            <p:ph sz="quarter" idx="12"/>
          </p:nvPr>
        </p:nvSpPr>
        <p:spPr>
          <a:xfrm>
            <a:off x="1223433" y="4910496"/>
            <a:ext cx="3031067" cy="814917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609585" indent="0">
              <a:buNone/>
              <a:defRPr sz="1200"/>
            </a:lvl2pPr>
            <a:lvl3pPr marL="1219170" indent="0">
              <a:buNone/>
              <a:defRPr sz="12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12" name="Symbol zastępczy tekstu 6"/>
          <p:cNvSpPr>
            <a:spLocks noGrp="1"/>
          </p:cNvSpPr>
          <p:nvPr>
            <p:ph type="body" sz="quarter" idx="13" hasCustomPrompt="1"/>
          </p:nvPr>
        </p:nvSpPr>
        <p:spPr>
          <a:xfrm>
            <a:off x="4881493" y="1651000"/>
            <a:ext cx="3031067" cy="400051"/>
          </a:xfrm>
        </p:spPr>
        <p:txBody>
          <a:bodyPr anchor="t" anchorCtr="0">
            <a:noAutofit/>
          </a:bodyPr>
          <a:lstStyle>
            <a:lvl1pPr marL="0" indent="0">
              <a:buNone/>
              <a:defRPr sz="1467">
                <a:solidFill>
                  <a:srgbClr val="007481"/>
                </a:solidFill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pl-PL" dirty="0"/>
              <a:t>TYTUŁ ZDJĘCIA</a:t>
            </a:r>
          </a:p>
        </p:txBody>
      </p:sp>
      <p:sp>
        <p:nvSpPr>
          <p:cNvPr id="13" name="Symbol zastępczy obrazu 8"/>
          <p:cNvSpPr>
            <a:spLocks noGrp="1"/>
          </p:cNvSpPr>
          <p:nvPr>
            <p:ph type="pic" sz="quarter" idx="14"/>
          </p:nvPr>
        </p:nvSpPr>
        <p:spPr>
          <a:xfrm>
            <a:off x="4881493" y="2051051"/>
            <a:ext cx="3031067" cy="2755900"/>
          </a:xfrm>
        </p:spPr>
        <p:txBody>
          <a:bodyPr/>
          <a:lstStyle/>
          <a:p>
            <a:endParaRPr lang="pl-PL"/>
          </a:p>
        </p:txBody>
      </p:sp>
      <p:sp>
        <p:nvSpPr>
          <p:cNvPr id="14" name="Symbol zastępczy zawartości 10"/>
          <p:cNvSpPr>
            <a:spLocks noGrp="1"/>
          </p:cNvSpPr>
          <p:nvPr>
            <p:ph sz="quarter" idx="15"/>
          </p:nvPr>
        </p:nvSpPr>
        <p:spPr>
          <a:xfrm>
            <a:off x="4881493" y="4910496"/>
            <a:ext cx="3031067" cy="814917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609585" indent="0">
              <a:buNone/>
              <a:defRPr sz="1200"/>
            </a:lvl2pPr>
            <a:lvl3pPr marL="1219170" indent="0">
              <a:buNone/>
              <a:defRPr sz="12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15" name="Symbol zastępczy tekstu 6"/>
          <p:cNvSpPr>
            <a:spLocks noGrp="1"/>
          </p:cNvSpPr>
          <p:nvPr>
            <p:ph type="body" sz="quarter" idx="16" hasCustomPrompt="1"/>
          </p:nvPr>
        </p:nvSpPr>
        <p:spPr>
          <a:xfrm>
            <a:off x="8539188" y="1651000"/>
            <a:ext cx="3031067" cy="400051"/>
          </a:xfrm>
        </p:spPr>
        <p:txBody>
          <a:bodyPr anchor="t" anchorCtr="0">
            <a:noAutofit/>
          </a:bodyPr>
          <a:lstStyle>
            <a:lvl1pPr marL="0" indent="0">
              <a:buNone/>
              <a:defRPr sz="1467">
                <a:solidFill>
                  <a:srgbClr val="007481"/>
                </a:solidFill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pl-PL" dirty="0"/>
              <a:t>TYTUŁ ZDJĘCIA</a:t>
            </a:r>
          </a:p>
        </p:txBody>
      </p:sp>
      <p:sp>
        <p:nvSpPr>
          <p:cNvPr id="16" name="Symbol zastępczy obrazu 8"/>
          <p:cNvSpPr>
            <a:spLocks noGrp="1"/>
          </p:cNvSpPr>
          <p:nvPr>
            <p:ph type="pic" sz="quarter" idx="17"/>
          </p:nvPr>
        </p:nvSpPr>
        <p:spPr>
          <a:xfrm>
            <a:off x="8539188" y="2051051"/>
            <a:ext cx="3031067" cy="2755900"/>
          </a:xfrm>
        </p:spPr>
        <p:txBody>
          <a:bodyPr/>
          <a:lstStyle/>
          <a:p>
            <a:endParaRPr lang="pl-PL"/>
          </a:p>
        </p:txBody>
      </p:sp>
      <p:sp>
        <p:nvSpPr>
          <p:cNvPr id="17" name="Symbol zastępczy zawartości 10"/>
          <p:cNvSpPr>
            <a:spLocks noGrp="1"/>
          </p:cNvSpPr>
          <p:nvPr>
            <p:ph sz="quarter" idx="18"/>
          </p:nvPr>
        </p:nvSpPr>
        <p:spPr>
          <a:xfrm>
            <a:off x="8539188" y="4910496"/>
            <a:ext cx="3031067" cy="814917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609585" indent="0">
              <a:buNone/>
              <a:defRPr sz="1200"/>
            </a:lvl2pPr>
            <a:lvl3pPr marL="1219170" indent="0">
              <a:buNone/>
              <a:defRPr sz="12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6914785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edyt. styl wz. tyt.</a:t>
            </a:r>
          </a:p>
        </p:txBody>
      </p:sp>
      <p:sp>
        <p:nvSpPr>
          <p:cNvPr id="8" name="Symbol zastępczy obrazu 7"/>
          <p:cNvSpPr>
            <a:spLocks noGrp="1"/>
          </p:cNvSpPr>
          <p:nvPr>
            <p:ph type="pic" sz="quarter" idx="10"/>
          </p:nvPr>
        </p:nvSpPr>
        <p:spPr>
          <a:xfrm>
            <a:off x="0" y="1693334"/>
            <a:ext cx="5513917" cy="3786717"/>
          </a:xfrm>
        </p:spPr>
        <p:txBody>
          <a:bodyPr/>
          <a:lstStyle/>
          <a:p>
            <a:endParaRPr lang="pl-PL"/>
          </a:p>
        </p:txBody>
      </p:sp>
      <p:sp>
        <p:nvSpPr>
          <p:cNvPr id="10" name="Symbol zastępczy tekstu 9"/>
          <p:cNvSpPr>
            <a:spLocks noGrp="1"/>
          </p:cNvSpPr>
          <p:nvPr>
            <p:ph type="body" sz="quarter" idx="11"/>
          </p:nvPr>
        </p:nvSpPr>
        <p:spPr>
          <a:xfrm>
            <a:off x="6083300" y="1693334"/>
            <a:ext cx="5505451" cy="3786717"/>
          </a:xfr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435928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Konferencja WWGN, Kraków, 19-21.09.2021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132BB-66FC-4D2A-9639-A1E7B3C77FE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11161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wa elementy zawartości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Konferencja WWGN, Kraków, 19-21.09.2021</a:t>
            </a: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132BB-66FC-4D2A-9639-A1E7B3C77FE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923650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Konferencja WWGN, Kraków, 19-21.09.2021</a:t>
            </a: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132BB-66FC-4D2A-9639-A1E7B3C77FE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57073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Konferencja WWGN, Kraków, 19-21.09.2021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132BB-66FC-4D2A-9639-A1E7B3C77FE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98663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Konferencja WWGN, Kraków, 19-21.09.2021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132BB-66FC-4D2A-9639-A1E7B3C77FE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563352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Konferencja WWGN, Kraków, 19-21.09.2021</a:t>
            </a: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132BB-66FC-4D2A-9639-A1E7B3C77FE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8976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Konferencja WWGN, Kraków, 19-21.09.2021</a:t>
            </a: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132BB-66FC-4D2A-9639-A1E7B3C77FE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212065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l-PL"/>
              <a:t>Konferencja WWGN, Kraków, 19-21.09.2021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5132BB-66FC-4D2A-9639-A1E7B3C77FE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41737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alphaModFix amt="1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l-PL"/>
              <a:t>Konferencja WWGN, Kraków, 19-21.09.2021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2751FC-4E75-4098-867F-CBDD559CBE8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77118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1224001" y="517194"/>
            <a:ext cx="10364556" cy="90044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224000" y="1391668"/>
            <a:ext cx="10358400" cy="45259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8" name="PoleTekstowe 7"/>
          <p:cNvSpPr txBox="1"/>
          <p:nvPr userDrawn="1"/>
        </p:nvSpPr>
        <p:spPr>
          <a:xfrm>
            <a:off x="10528438" y="6115258"/>
            <a:ext cx="985847" cy="16421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pl-PL" sz="1067" dirty="0" err="1">
                <a:solidFill>
                  <a:srgbClr val="007481"/>
                </a:solidFill>
                <a:latin typeface="Open Sans Regular"/>
                <a:cs typeface="Open Sans Regular"/>
              </a:rPr>
              <a:t>www.sgh.waw.pl</a:t>
            </a:r>
            <a:endParaRPr lang="pl-PL" sz="1067" dirty="0">
              <a:solidFill>
                <a:srgbClr val="007481"/>
              </a:solidFill>
              <a:latin typeface="Open Sans Regular"/>
              <a:cs typeface="Open Sans Regular"/>
            </a:endParaRPr>
          </a:p>
        </p:txBody>
      </p:sp>
      <p:pic>
        <p:nvPicPr>
          <p:cNvPr id="9" name="Obraz 8" descr="SGH_male-logo.png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351" y="6134757"/>
            <a:ext cx="527360" cy="214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418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</p:sldLayoutIdLst>
  <p:hf sldNum="0" hdr="0" dt="0"/>
  <p:txStyles>
    <p:titleStyle>
      <a:lvl1pPr algn="l" defTabSz="609585" rtl="0" eaLnBrk="1" latinLnBrk="0" hangingPunct="1">
        <a:spcBef>
          <a:spcPct val="0"/>
        </a:spcBef>
        <a:buNone/>
        <a:defRPr sz="3733" b="1" kern="1200">
          <a:solidFill>
            <a:schemeClr val="tx2"/>
          </a:solidFill>
          <a:latin typeface="Open Sans Regular"/>
          <a:ea typeface="+mj-ea"/>
          <a:cs typeface="Open Sans Regular"/>
        </a:defRPr>
      </a:lvl1pPr>
    </p:titleStyle>
    <p:bodyStyle>
      <a:lvl1pPr marL="287993" indent="-287993" algn="l" defTabSz="609585" rtl="0" eaLnBrk="1" latinLnBrk="0" hangingPunct="1">
        <a:lnSpc>
          <a:spcPct val="112000"/>
        </a:lnSpc>
        <a:spcBef>
          <a:spcPts val="0"/>
        </a:spcBef>
        <a:buClr>
          <a:schemeClr val="tx2"/>
        </a:buClr>
        <a:buFont typeface="Arial"/>
        <a:buChar char="•"/>
        <a:defRPr sz="2267" kern="1200">
          <a:solidFill>
            <a:schemeClr val="tx1"/>
          </a:solidFill>
          <a:latin typeface="Open Sans Light"/>
          <a:ea typeface="+mn-ea"/>
          <a:cs typeface="Open Sans Light"/>
        </a:defRPr>
      </a:lvl1pPr>
      <a:lvl2pPr marL="990575" indent="-380990" algn="l" defTabSz="609585" rtl="0" eaLnBrk="1" latinLnBrk="0" hangingPunct="1">
        <a:lnSpc>
          <a:spcPct val="112000"/>
        </a:lnSpc>
        <a:spcBef>
          <a:spcPts val="0"/>
        </a:spcBef>
        <a:buFont typeface="Arial"/>
        <a:buChar char="–"/>
        <a:defRPr sz="2267" kern="1200">
          <a:solidFill>
            <a:schemeClr val="tx1"/>
          </a:solidFill>
          <a:latin typeface="Open Sans Light"/>
          <a:ea typeface="+mn-ea"/>
          <a:cs typeface="Open Sans Light"/>
        </a:defRPr>
      </a:lvl2pPr>
      <a:lvl3pPr marL="1523962" indent="-304792" algn="l" defTabSz="609585" rtl="0" eaLnBrk="1" latinLnBrk="0" hangingPunct="1">
        <a:lnSpc>
          <a:spcPct val="112000"/>
        </a:lnSpc>
        <a:spcBef>
          <a:spcPts val="0"/>
        </a:spcBef>
        <a:buFont typeface="Arial"/>
        <a:buChar char="•"/>
        <a:defRPr sz="2267" kern="1200">
          <a:solidFill>
            <a:schemeClr val="tx1"/>
          </a:solidFill>
          <a:latin typeface="Open Sans Light"/>
          <a:ea typeface="+mn-ea"/>
          <a:cs typeface="Open Sans Light"/>
        </a:defRPr>
      </a:lvl3pPr>
      <a:lvl4pPr marL="2133547" indent="-304792" algn="l" defTabSz="609585" rtl="0" eaLnBrk="1" latinLnBrk="0" hangingPunct="1">
        <a:lnSpc>
          <a:spcPct val="112000"/>
        </a:lnSpc>
        <a:spcBef>
          <a:spcPts val="0"/>
        </a:spcBef>
        <a:buFont typeface="Arial"/>
        <a:buChar char="–"/>
        <a:defRPr sz="2267" kern="1200">
          <a:solidFill>
            <a:schemeClr val="tx1"/>
          </a:solidFill>
          <a:latin typeface="Open Sans Light"/>
          <a:ea typeface="+mn-ea"/>
          <a:cs typeface="Open Sans Light"/>
        </a:defRPr>
      </a:lvl4pPr>
      <a:lvl5pPr marL="2743131" indent="-304792" algn="l" defTabSz="609585" rtl="0" eaLnBrk="1" latinLnBrk="0" hangingPunct="1">
        <a:lnSpc>
          <a:spcPct val="112000"/>
        </a:lnSpc>
        <a:spcBef>
          <a:spcPts val="0"/>
        </a:spcBef>
        <a:buFont typeface="Arial"/>
        <a:buChar char="»"/>
        <a:defRPr sz="2267" kern="1200">
          <a:solidFill>
            <a:schemeClr val="tx1"/>
          </a:solidFill>
          <a:latin typeface="Open Sans Light"/>
          <a:ea typeface="+mn-ea"/>
          <a:cs typeface="Open Sans Light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Di7xlQYdbE" TargetMode="External"/><Relationship Id="rId2" Type="http://schemas.openxmlformats.org/officeDocument/2006/relationships/hyperlink" Target="https://www.youtube.com/watch?v=MbYXKMkpM4M" TargetMode="External"/><Relationship Id="rId1" Type="http://schemas.openxmlformats.org/officeDocument/2006/relationships/slideLayout" Target="../slideLayouts/slideLayout25.xml"/><Relationship Id="rId4" Type="http://schemas.openxmlformats.org/officeDocument/2006/relationships/hyperlink" Target="https://www.youtube.com/watch?v=WuzpM63Rzp4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qRz-96POXng?feature=oembed" TargetMode="External"/><Relationship Id="rId5" Type="http://schemas.openxmlformats.org/officeDocument/2006/relationships/hyperlink" Target="https://www.youtube.com/watch?v=qRz-96POXng" TargetMode="Externa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igKdgta23gg?feature=oembed" TargetMode="External"/><Relationship Id="rId5" Type="http://schemas.openxmlformats.org/officeDocument/2006/relationships/hyperlink" Target="https://www.youtube.com/watch?v=igKdgta23gg" TargetMode="Externa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uzpM63Rzp4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WuzpM63Rzp4?feature=oembed" TargetMode="Externa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75C5DFF2-B09C-4552-B245-641BC89B9E52}"/>
              </a:ext>
            </a:extLst>
          </p:cNvPr>
          <p:cNvSpPr/>
          <p:nvPr/>
        </p:nvSpPr>
        <p:spPr>
          <a:xfrm>
            <a:off x="103909" y="1289713"/>
            <a:ext cx="11980718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481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Orpea</a:t>
            </a:r>
            <a:r>
              <a:rPr kumimoji="0" lang="pl-PL" sz="3200" b="0" i="0" u="none" strike="noStrike" kern="1200" cap="none" spc="0" normalizeH="0" baseline="0" noProof="0" dirty="0">
                <a:ln>
                  <a:noFill/>
                </a:ln>
                <a:solidFill>
                  <a:srgbClr val="007481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Polska – lider w branży stacjonarnej opieki długoterminowej – oferuje ok. 1 tys. miejsc domach opieki dla seniorów i w wyspecjalizowanych klinikach, na Mazowszu, w Chorzowie i we Wrocławiu, gdzie, poza domem opieki, funkcjonują mieszkania w formule </a:t>
            </a:r>
            <a:r>
              <a:rPr kumimoji="0" lang="pl-PL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assisted</a:t>
            </a:r>
            <a:r>
              <a:rPr kumimoji="0" lang="pl-PL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pl-PL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living</a:t>
            </a:r>
            <a:r>
              <a:rPr kumimoji="0" lang="pl-PL" sz="3200" b="0" i="0" u="none" strike="noStrike" kern="1200" cap="none" spc="0" normalizeH="0" baseline="0" noProof="0" dirty="0">
                <a:ln>
                  <a:noFill/>
                </a:ln>
                <a:solidFill>
                  <a:srgbClr val="007481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sz="3200" b="0" i="0" u="none" strike="noStrike" kern="1200" cap="none" spc="0" normalizeH="0" baseline="0" noProof="0" dirty="0">
                <a:ln>
                  <a:noFill/>
                </a:ln>
                <a:solidFill>
                  <a:srgbClr val="007481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Najnowszy dom opieki – Rezydencja Dąbrówka – powstał w Warszawie w styczniu 2019 r. W najbliższych latach, spółka uruchomi kompleksy senioralne w Poznaniu i Gdańsku, dwa domy opieki i klinikę rehabilitacyjną w Warszawie, dom opieki w Piasecznie, dom opieki Rezydencja ZOFIA w Krakowie oraz kolejną Rezydencję (Święta Jadwiga) we Wrocławiu.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223CB0E8-F81E-40DD-9313-6E282006D3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9154" y="167122"/>
            <a:ext cx="11318046" cy="893036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>
                <a:solidFill>
                  <a:srgbClr val="FFFF00"/>
                </a:solidFill>
              </a:rPr>
              <a:t>Najlepsze praktyki na rynku domów seniora</a:t>
            </a:r>
          </a:p>
        </p:txBody>
      </p:sp>
    </p:spTree>
    <p:extLst>
      <p:ext uri="{BB962C8B-B14F-4D97-AF65-F5344CB8AC3E}">
        <p14:creationId xmlns:p14="http://schemas.microsoft.com/office/powerpoint/2010/main" val="21837006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75C5DFF2-B09C-4552-B245-641BC89B9E52}"/>
              </a:ext>
            </a:extLst>
          </p:cNvPr>
          <p:cNvSpPr/>
          <p:nvPr/>
        </p:nvSpPr>
        <p:spPr>
          <a:xfrm>
            <a:off x="103909" y="1289713"/>
            <a:ext cx="1198071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sz="36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 Wrocławiu grupa </a:t>
            </a:r>
            <a:r>
              <a:rPr kumimoji="0" lang="pl-PL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Orpea</a:t>
            </a:r>
            <a:r>
              <a:rPr kumimoji="0" lang="pl-PL" sz="36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realizuje już swój drugi dom seniora, po placówce przy ul. Dyrekcyjnej, nowy obiekt powstaje w zabytkowych budynkach Zakonu Bonifratrów.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pl-PL" sz="3600" b="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sz="36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pl-PL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Orpea</a:t>
            </a:r>
            <a:r>
              <a:rPr kumimoji="0" lang="pl-PL" sz="36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w 2019 roku rozpoczęła inwestycję w Piasecznie a w Koninie buduje  osiedle senioralne małych parterowych domów dla osób starszych (45-55 m kw.).</a:t>
            </a:r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223CB0E8-F81E-40DD-9313-6E282006D3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9154" y="167122"/>
            <a:ext cx="11318046" cy="893036"/>
          </a:xfrm>
        </p:spPr>
        <p:txBody>
          <a:bodyPr>
            <a:normAutofit/>
          </a:bodyPr>
          <a:lstStyle/>
          <a:p>
            <a:pPr algn="ctr"/>
            <a:r>
              <a:rPr lang="pl-PL" dirty="0">
                <a:solidFill>
                  <a:srgbClr val="FFFF00"/>
                </a:solidFill>
              </a:rPr>
              <a:t>Najlepsze praktyki na rynku domów seniora</a:t>
            </a:r>
          </a:p>
        </p:txBody>
      </p:sp>
    </p:spTree>
    <p:extLst>
      <p:ext uri="{BB962C8B-B14F-4D97-AF65-F5344CB8AC3E}">
        <p14:creationId xmlns:p14="http://schemas.microsoft.com/office/powerpoint/2010/main" val="15932455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327270B5-CC6D-4ED1-922E-37FC33AA3ECD}"/>
              </a:ext>
            </a:extLst>
          </p:cNvPr>
          <p:cNvSpPr/>
          <p:nvPr/>
        </p:nvSpPr>
        <p:spPr>
          <a:xfrm>
            <a:off x="342902" y="1961104"/>
            <a:ext cx="1125854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pl-PL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Bovieran</a:t>
            </a: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 (</a:t>
            </a:r>
            <a:r>
              <a:rPr kumimoji="0" lang="pl-PL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Sweden</a:t>
            </a: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 – </a:t>
            </a:r>
            <a:r>
              <a:rPr kumimoji="0" lang="pl-PL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green</a:t>
            </a: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 garden)</a:t>
            </a: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2"/>
              </a:rPr>
              <a:t>https://www.youtube.com/watch?v=MbYXKMkpM4M</a:t>
            </a:r>
            <a:endParaRPr kumimoji="0" lang="pl-P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2) </a:t>
            </a:r>
            <a:r>
              <a:rPr kumimoji="0" lang="pl-PL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Bovieran</a:t>
            </a: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 (</a:t>
            </a:r>
            <a:r>
              <a:rPr kumimoji="0" lang="pl-PL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Sweden</a:t>
            </a: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 – 4 m)  </a:t>
            </a: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3"/>
              </a:rPr>
              <a:t>https://www.youtube.com/watch?v=WDi7xlQYdbE</a:t>
            </a:r>
            <a:endParaRPr kumimoji="0" lang="pl-P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3) ORPEA (Poland) </a:t>
            </a: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pl-PL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4"/>
              </a:rPr>
              <a:t>https://www.youtube.com/watch?v=WuzpM63Rzp4</a:t>
            </a: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3" name="Tytuł 1">
            <a:extLst>
              <a:ext uri="{FF2B5EF4-FFF2-40B4-BE49-F238E27FC236}">
                <a16:creationId xmlns:a16="http://schemas.microsoft.com/office/drawing/2014/main" id="{7E802A68-B55E-49CC-A145-B631845F7A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9154" y="167122"/>
            <a:ext cx="11053692" cy="1350960"/>
          </a:xfrm>
        </p:spPr>
        <p:txBody>
          <a:bodyPr>
            <a:normAutofit/>
          </a:bodyPr>
          <a:lstStyle/>
          <a:p>
            <a:pPr algn="ctr"/>
            <a:r>
              <a:rPr lang="pl-PL" dirty="0">
                <a:solidFill>
                  <a:srgbClr val="FFFF00"/>
                </a:solidFill>
              </a:rPr>
              <a:t>Najlepsze praktyki budownictwa senioralnego</a:t>
            </a:r>
          </a:p>
        </p:txBody>
      </p:sp>
    </p:spTree>
    <p:extLst>
      <p:ext uri="{BB962C8B-B14F-4D97-AF65-F5344CB8AC3E}">
        <p14:creationId xmlns:p14="http://schemas.microsoft.com/office/powerpoint/2010/main" val="19847532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620021" y="77033"/>
            <a:ext cx="9248775" cy="923924"/>
          </a:xfrm>
        </p:spPr>
        <p:txBody>
          <a:bodyPr>
            <a:noAutofit/>
          </a:bodyPr>
          <a:lstStyle/>
          <a:p>
            <a:pPr algn="ctr"/>
            <a:r>
              <a:rPr lang="pl-PL" sz="3600" b="1" dirty="0" err="1"/>
              <a:t>Bovieran</a:t>
            </a:r>
            <a:r>
              <a:rPr lang="pl-PL" sz="3600" b="1" dirty="0"/>
              <a:t> – budownictwo senioralne </a:t>
            </a:r>
            <a:br>
              <a:rPr lang="pl-PL" sz="3600" b="1" dirty="0"/>
            </a:br>
            <a:r>
              <a:rPr lang="pl-PL" sz="3600" b="1" dirty="0"/>
              <a:t>w Szwecji</a:t>
            </a:r>
          </a:p>
        </p:txBody>
      </p:sp>
      <p:pic>
        <p:nvPicPr>
          <p:cNvPr id="4" name="Multimedia online 3" title="Bovieran by Palmprojekt">
            <a:hlinkClick r:id="" action="ppaction://media"/>
            <a:extLst>
              <a:ext uri="{FF2B5EF4-FFF2-40B4-BE49-F238E27FC236}">
                <a16:creationId xmlns:a16="http://schemas.microsoft.com/office/drawing/2014/main" id="{88588228-948A-4669-AFED-F1D6E98DD764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620021" y="1000957"/>
            <a:ext cx="8634813" cy="5053614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E7D94B71-F941-4915-8663-682F6895E0C3}"/>
              </a:ext>
            </a:extLst>
          </p:cNvPr>
          <p:cNvSpPr txBox="1"/>
          <p:nvPr/>
        </p:nvSpPr>
        <p:spPr>
          <a:xfrm>
            <a:off x="323204" y="6418555"/>
            <a:ext cx="67434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/>
              <a:t>Źródło: </a:t>
            </a:r>
            <a:r>
              <a:rPr lang="pl-PL" sz="1400" dirty="0">
                <a:hlinkClick r:id="rId5"/>
              </a:rPr>
              <a:t>https://www.youtube.com/watch?v=qRz-96POXng</a:t>
            </a:r>
            <a:r>
              <a:rPr lang="pl-PL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29819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27284" y="105112"/>
            <a:ext cx="8291745" cy="764096"/>
          </a:xfrm>
        </p:spPr>
        <p:txBody>
          <a:bodyPr>
            <a:normAutofit/>
          </a:bodyPr>
          <a:lstStyle/>
          <a:p>
            <a:pPr algn="ctr"/>
            <a:r>
              <a:rPr lang="pl-PL" b="1" dirty="0"/>
              <a:t>Domy seniorów w Danii (1:23)</a:t>
            </a:r>
          </a:p>
        </p:txBody>
      </p:sp>
      <p:pic>
        <p:nvPicPr>
          <p:cNvPr id="4" name="Multimedia online 3" title="The Future of Elderly Care - Healthcare Denmark">
            <a:hlinkClick r:id="" action="ppaction://media"/>
            <a:extLst>
              <a:ext uri="{FF2B5EF4-FFF2-40B4-BE49-F238E27FC236}">
                <a16:creationId xmlns:a16="http://schemas.microsoft.com/office/drawing/2014/main" id="{84712B31-0463-4C01-B312-144B9AE8782B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506663" y="1047565"/>
            <a:ext cx="9096452" cy="5202315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5AA4E56D-1DAE-41AF-AD86-E40B423EC320}"/>
              </a:ext>
            </a:extLst>
          </p:cNvPr>
          <p:cNvSpPr txBox="1"/>
          <p:nvPr/>
        </p:nvSpPr>
        <p:spPr>
          <a:xfrm>
            <a:off x="372862" y="6374679"/>
            <a:ext cx="57231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/>
              <a:t>Źródło: </a:t>
            </a:r>
            <a:r>
              <a:rPr lang="pl-PL" sz="1600" dirty="0">
                <a:hlinkClick r:id="rId5"/>
              </a:rPr>
              <a:t>https://www.youtube.com/watch?v=igKdgta23gg</a:t>
            </a:r>
            <a:r>
              <a:rPr lang="pl-PL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72387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04850" y="105112"/>
            <a:ext cx="11268075" cy="764096"/>
          </a:xfrm>
        </p:spPr>
        <p:txBody>
          <a:bodyPr>
            <a:normAutofit/>
          </a:bodyPr>
          <a:lstStyle/>
          <a:p>
            <a:pPr algn="ctr"/>
            <a:r>
              <a:rPr lang="pl-PL" b="1" dirty="0"/>
              <a:t>ORPEA – Prywatne domy seniora w Polsce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5AA4E56D-1DAE-41AF-AD86-E40B423EC320}"/>
              </a:ext>
            </a:extLst>
          </p:cNvPr>
          <p:cNvSpPr txBox="1"/>
          <p:nvPr/>
        </p:nvSpPr>
        <p:spPr>
          <a:xfrm>
            <a:off x="4509857" y="6288830"/>
            <a:ext cx="57231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/>
              <a:t>Źródło: </a:t>
            </a:r>
            <a:r>
              <a:rPr lang="pl-PL" sz="1600" dirty="0">
                <a:hlinkClick r:id="rId3"/>
              </a:rPr>
              <a:t>https://www.youtube.com/watch?v=WuzpM63Rzp4</a:t>
            </a:r>
            <a:r>
              <a:rPr lang="pl-PL" sz="1600" dirty="0"/>
              <a:t> </a:t>
            </a:r>
          </a:p>
        </p:txBody>
      </p:sp>
      <p:pic>
        <p:nvPicPr>
          <p:cNvPr id="7" name="Multimedia online 6" title="Assisted Living ORPEA English">
            <a:hlinkClick r:id="" action="ppaction://media"/>
            <a:extLst>
              <a:ext uri="{FF2B5EF4-FFF2-40B4-BE49-F238E27FC236}">
                <a16:creationId xmlns:a16="http://schemas.microsoft.com/office/drawing/2014/main" id="{205FDFF0-BB41-4D1A-8CA6-495D8703DD90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46313" y="981075"/>
            <a:ext cx="9183687" cy="5195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359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zielony, siedzi, komputer, stół&#10;&#10;Opis wygenerowany automatycznie">
            <a:extLst>
              <a:ext uri="{FF2B5EF4-FFF2-40B4-BE49-F238E27FC236}">
                <a16:creationId xmlns:a16="http://schemas.microsoft.com/office/drawing/2014/main" id="{C67BCE26-5D2F-4AC7-85C8-25A45102A0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35879" cy="6858000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8D284ED0-9491-4FA9-815E-0B197F2006E0}"/>
              </a:ext>
            </a:extLst>
          </p:cNvPr>
          <p:cNvSpPr txBox="1"/>
          <p:nvPr/>
        </p:nvSpPr>
        <p:spPr>
          <a:xfrm>
            <a:off x="9391650" y="504825"/>
            <a:ext cx="2533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/>
              <a:t>Wzorcowe mieszkanie dla seniora</a:t>
            </a:r>
          </a:p>
        </p:txBody>
      </p:sp>
    </p:spTree>
    <p:extLst>
      <p:ext uri="{BB962C8B-B14F-4D97-AF65-F5344CB8AC3E}">
        <p14:creationId xmlns:p14="http://schemas.microsoft.com/office/powerpoint/2010/main" val="28698635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wewnątrz, stół, biuro, komputer&#10;&#10;Opis wygenerowany automatycznie">
            <a:extLst>
              <a:ext uri="{FF2B5EF4-FFF2-40B4-BE49-F238E27FC236}">
                <a16:creationId xmlns:a16="http://schemas.microsoft.com/office/drawing/2014/main" id="{8D108201-DB6A-4458-A82B-3EBA7661A2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57" b="4048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8D284ED0-9491-4FA9-815E-0B197F2006E0}"/>
              </a:ext>
            </a:extLst>
          </p:cNvPr>
          <p:cNvSpPr txBox="1"/>
          <p:nvPr/>
        </p:nvSpPr>
        <p:spPr>
          <a:xfrm>
            <a:off x="8339939" y="345856"/>
            <a:ext cx="3852041" cy="18340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  <a:ea typeface="+mj-ea"/>
                <a:cs typeface="+mj-cs"/>
              </a:rPr>
              <a:t>Wzorcowe</a:t>
            </a:r>
            <a:r>
              <a:rPr lang="en-US" sz="40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b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  <a:ea typeface="+mj-ea"/>
                <a:cs typeface="+mj-cs"/>
              </a:rPr>
              <a:t>mieszkanie</a:t>
            </a:r>
            <a:r>
              <a:rPr lang="en-US" sz="40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b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  <a:ea typeface="+mj-ea"/>
                <a:cs typeface="+mj-cs"/>
              </a:rPr>
              <a:t>dla</a:t>
            </a:r>
            <a:r>
              <a:rPr lang="en-US" sz="40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b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  <a:ea typeface="+mj-ea"/>
                <a:cs typeface="+mj-cs"/>
              </a:rPr>
              <a:t>seniora</a:t>
            </a:r>
            <a:endParaRPr lang="en-US" sz="4000" b="1" dirty="0">
              <a:solidFill>
                <a:schemeClr val="accent1">
                  <a:lumMod val="20000"/>
                  <a:lumOff val="8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650600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>
            <a:extLst>
              <a:ext uri="{FF2B5EF4-FFF2-40B4-BE49-F238E27FC236}">
                <a16:creationId xmlns:a16="http://schemas.microsoft.com/office/drawing/2014/main" id="{8D284ED0-9491-4FA9-815E-0B197F2006E0}"/>
              </a:ext>
            </a:extLst>
          </p:cNvPr>
          <p:cNvSpPr txBox="1"/>
          <p:nvPr/>
        </p:nvSpPr>
        <p:spPr>
          <a:xfrm>
            <a:off x="8339939" y="345856"/>
            <a:ext cx="3852041" cy="18340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  <a:ea typeface="+mj-ea"/>
                <a:cs typeface="+mj-cs"/>
              </a:rPr>
              <a:t>Wzorcowe</a:t>
            </a:r>
            <a:r>
              <a:rPr lang="en-US" sz="40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b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  <a:ea typeface="+mj-ea"/>
                <a:cs typeface="+mj-cs"/>
              </a:rPr>
              <a:t>mieszkanie</a:t>
            </a:r>
            <a:r>
              <a:rPr lang="en-US" sz="40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b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  <a:ea typeface="+mj-ea"/>
                <a:cs typeface="+mj-cs"/>
              </a:rPr>
              <a:t>dla</a:t>
            </a:r>
            <a:r>
              <a:rPr lang="en-US" sz="40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b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  <a:ea typeface="+mj-ea"/>
                <a:cs typeface="+mj-cs"/>
              </a:rPr>
              <a:t>seniora</a:t>
            </a:r>
            <a:endParaRPr lang="en-US" sz="4000" b="1" dirty="0">
              <a:solidFill>
                <a:schemeClr val="accent1">
                  <a:lumMod val="20000"/>
                  <a:lumOff val="80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613559CA-549D-45F3-9A19-C216D1C88D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4154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>
            <a:extLst>
              <a:ext uri="{FF2B5EF4-FFF2-40B4-BE49-F238E27FC236}">
                <a16:creationId xmlns:a16="http://schemas.microsoft.com/office/drawing/2014/main" id="{8D284ED0-9491-4FA9-815E-0B197F2006E0}"/>
              </a:ext>
            </a:extLst>
          </p:cNvPr>
          <p:cNvSpPr txBox="1"/>
          <p:nvPr/>
        </p:nvSpPr>
        <p:spPr>
          <a:xfrm>
            <a:off x="9350188" y="345856"/>
            <a:ext cx="2841792" cy="18340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 err="1">
                <a:solidFill>
                  <a:schemeClr val="bg2">
                    <a:lumMod val="10000"/>
                  </a:schemeClr>
                </a:solidFill>
                <a:latin typeface="+mj-lt"/>
                <a:ea typeface="+mj-ea"/>
                <a:cs typeface="+mj-cs"/>
              </a:rPr>
              <a:t>Wzorcowe</a:t>
            </a:r>
            <a:r>
              <a:rPr lang="en-US" sz="4000" b="1" dirty="0">
                <a:solidFill>
                  <a:schemeClr val="bg2">
                    <a:lumMod val="1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b="1" dirty="0" err="1">
                <a:solidFill>
                  <a:schemeClr val="bg2">
                    <a:lumMod val="10000"/>
                  </a:schemeClr>
                </a:solidFill>
                <a:latin typeface="+mj-lt"/>
                <a:ea typeface="+mj-ea"/>
                <a:cs typeface="+mj-cs"/>
              </a:rPr>
              <a:t>mieszkanie</a:t>
            </a:r>
            <a:r>
              <a:rPr lang="en-US" sz="4000" b="1" dirty="0">
                <a:solidFill>
                  <a:schemeClr val="bg2">
                    <a:lumMod val="1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b="1" dirty="0" err="1">
                <a:solidFill>
                  <a:schemeClr val="bg2">
                    <a:lumMod val="10000"/>
                  </a:schemeClr>
                </a:solidFill>
                <a:latin typeface="+mj-lt"/>
                <a:ea typeface="+mj-ea"/>
                <a:cs typeface="+mj-cs"/>
              </a:rPr>
              <a:t>dla</a:t>
            </a:r>
            <a:r>
              <a:rPr lang="en-US" sz="4000" b="1" dirty="0">
                <a:solidFill>
                  <a:schemeClr val="bg2">
                    <a:lumMod val="1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b="1" dirty="0" err="1">
                <a:solidFill>
                  <a:schemeClr val="bg2">
                    <a:lumMod val="10000"/>
                  </a:schemeClr>
                </a:solidFill>
                <a:latin typeface="+mj-lt"/>
                <a:ea typeface="+mj-ea"/>
                <a:cs typeface="+mj-cs"/>
              </a:rPr>
              <a:t>seniora</a:t>
            </a:r>
            <a:endParaRPr lang="en-US" sz="4000" b="1" dirty="0">
              <a:solidFill>
                <a:schemeClr val="bg2">
                  <a:lumMod val="10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Obraz 6" descr="Obraz zawierający wewnątrz, małe, stół, siedzi&#10;&#10;Opis wygenerowany automatycznie">
            <a:extLst>
              <a:ext uri="{FF2B5EF4-FFF2-40B4-BE49-F238E27FC236}">
                <a16:creationId xmlns:a16="http://schemas.microsoft.com/office/drawing/2014/main" id="{7008DE7A-A054-485D-9DE6-9697A94898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501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587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1194" y="1876194"/>
            <a:ext cx="12049611" cy="2165615"/>
          </a:xfrm>
        </p:spPr>
        <p:txBody>
          <a:bodyPr>
            <a:normAutofit fontScale="90000"/>
          </a:bodyPr>
          <a:lstStyle/>
          <a:p>
            <a:pPr algn="ctr"/>
            <a:r>
              <a:rPr lang="pl-PL" sz="5400" dirty="0">
                <a:solidFill>
                  <a:srgbClr val="FFFF00"/>
                </a:solidFill>
              </a:rPr>
              <a:t>Budownictwo senioralne</a:t>
            </a:r>
            <a:br>
              <a:rPr lang="pl-PL" sz="5400" dirty="0">
                <a:solidFill>
                  <a:srgbClr val="FFFF00"/>
                </a:solidFill>
              </a:rPr>
            </a:br>
            <a:r>
              <a:rPr lang="pl-PL" sz="5400" dirty="0">
                <a:solidFill>
                  <a:srgbClr val="FFFF00"/>
                </a:solidFill>
              </a:rPr>
              <a:t> w Polsce na tle rozwiązań skandynawskich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963499" y="4506995"/>
            <a:ext cx="8534400" cy="1390651"/>
          </a:xfrm>
        </p:spPr>
        <p:txBody>
          <a:bodyPr>
            <a:normAutofit fontScale="25000" lnSpcReduction="20000"/>
          </a:bodyPr>
          <a:lstStyle/>
          <a:p>
            <a:pPr algn="ctr"/>
            <a:r>
              <a:rPr lang="pl-PL" sz="10666" b="1" i="1" dirty="0"/>
              <a:t>Prof.  dr hab. Anna Szelągowska</a:t>
            </a:r>
            <a:endParaRPr lang="pl-PL" dirty="0"/>
          </a:p>
          <a:p>
            <a:pPr algn="ctr"/>
            <a:r>
              <a:rPr lang="pl-PL" sz="7466" dirty="0"/>
              <a:t>Szkoła Główna Handlowa w Warszawie</a:t>
            </a:r>
          </a:p>
          <a:p>
            <a:pPr algn="ctr"/>
            <a:r>
              <a:rPr lang="pl-PL" sz="7466" dirty="0"/>
              <a:t>Kolegium Nauk o Przedsiębiorstwie</a:t>
            </a:r>
          </a:p>
          <a:p>
            <a:pPr algn="ctr"/>
            <a:r>
              <a:rPr lang="pl-PL" sz="7466" dirty="0"/>
              <a:t>Katedra Miasta Innowacyjnego</a:t>
            </a: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7356314" y="6362832"/>
            <a:ext cx="4699561" cy="365125"/>
          </a:xfrm>
        </p:spPr>
        <p:txBody>
          <a:bodyPr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sis MT Pro Black" panose="02040A04050005020304" pitchFamily="18" charset="-18"/>
              </a:rPr>
              <a:t>Konferencja WWGN, Kraków, 20 września 2021 r.</a:t>
            </a:r>
          </a:p>
        </p:txBody>
      </p:sp>
      <p:pic>
        <p:nvPicPr>
          <p:cNvPr id="18" name="Obraz 17">
            <a:extLst>
              <a:ext uri="{FF2B5EF4-FFF2-40B4-BE49-F238E27FC236}">
                <a16:creationId xmlns:a16="http://schemas.microsoft.com/office/drawing/2014/main" id="{7163A5D8-1630-4999-AA79-49D576850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657" y="1"/>
            <a:ext cx="2155372" cy="2155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0747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>
            <a:extLst>
              <a:ext uri="{FF2B5EF4-FFF2-40B4-BE49-F238E27FC236}">
                <a16:creationId xmlns:a16="http://schemas.microsoft.com/office/drawing/2014/main" id="{8D284ED0-9491-4FA9-815E-0B197F2006E0}"/>
              </a:ext>
            </a:extLst>
          </p:cNvPr>
          <p:cNvSpPr txBox="1"/>
          <p:nvPr/>
        </p:nvSpPr>
        <p:spPr>
          <a:xfrm>
            <a:off x="10327340" y="345856"/>
            <a:ext cx="1864640" cy="183405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 err="1">
                <a:solidFill>
                  <a:schemeClr val="bg2">
                    <a:lumMod val="10000"/>
                  </a:schemeClr>
                </a:solidFill>
                <a:latin typeface="+mj-lt"/>
                <a:ea typeface="+mj-ea"/>
                <a:cs typeface="+mj-cs"/>
              </a:rPr>
              <a:t>Wzorcowe</a:t>
            </a:r>
            <a:r>
              <a:rPr lang="en-US" sz="4000" b="1" dirty="0">
                <a:solidFill>
                  <a:schemeClr val="bg2">
                    <a:lumMod val="1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b="1" dirty="0" err="1">
                <a:solidFill>
                  <a:schemeClr val="bg2">
                    <a:lumMod val="10000"/>
                  </a:schemeClr>
                </a:solidFill>
                <a:latin typeface="+mj-lt"/>
                <a:ea typeface="+mj-ea"/>
                <a:cs typeface="+mj-cs"/>
              </a:rPr>
              <a:t>mieszkanie</a:t>
            </a:r>
            <a:r>
              <a:rPr lang="en-US" sz="4000" b="1" dirty="0">
                <a:solidFill>
                  <a:schemeClr val="bg2">
                    <a:lumMod val="1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endParaRPr lang="pl-PL" sz="4000" b="1" dirty="0">
              <a:solidFill>
                <a:schemeClr val="bg2">
                  <a:lumMod val="10000"/>
                </a:schemeClr>
              </a:solidFill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 err="1">
                <a:solidFill>
                  <a:schemeClr val="bg2">
                    <a:lumMod val="10000"/>
                  </a:schemeClr>
                </a:solidFill>
                <a:latin typeface="+mj-lt"/>
                <a:ea typeface="+mj-ea"/>
                <a:cs typeface="+mj-cs"/>
              </a:rPr>
              <a:t>dla</a:t>
            </a:r>
            <a:r>
              <a:rPr lang="en-US" sz="4000" b="1" dirty="0">
                <a:solidFill>
                  <a:schemeClr val="bg2">
                    <a:lumMod val="1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b="1" dirty="0" err="1">
                <a:solidFill>
                  <a:schemeClr val="bg2">
                    <a:lumMod val="10000"/>
                  </a:schemeClr>
                </a:solidFill>
                <a:latin typeface="+mj-lt"/>
                <a:ea typeface="+mj-ea"/>
                <a:cs typeface="+mj-cs"/>
              </a:rPr>
              <a:t>seniora</a:t>
            </a:r>
            <a:endParaRPr lang="en-US" sz="4000" b="1" dirty="0">
              <a:solidFill>
                <a:schemeClr val="bg2">
                  <a:lumMod val="10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6B04853C-D40A-41DB-8D65-3CD0B73294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0327341" cy="6884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0753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>
            <a:extLst>
              <a:ext uri="{FF2B5EF4-FFF2-40B4-BE49-F238E27FC236}">
                <a16:creationId xmlns:a16="http://schemas.microsoft.com/office/drawing/2014/main" id="{8D284ED0-9491-4FA9-815E-0B197F2006E0}"/>
              </a:ext>
            </a:extLst>
          </p:cNvPr>
          <p:cNvSpPr txBox="1"/>
          <p:nvPr/>
        </p:nvSpPr>
        <p:spPr>
          <a:xfrm>
            <a:off x="8339939" y="345856"/>
            <a:ext cx="3852041" cy="18340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  <a:ea typeface="+mj-ea"/>
                <a:cs typeface="+mj-cs"/>
              </a:rPr>
              <a:t>Wzorcowe</a:t>
            </a:r>
            <a:r>
              <a:rPr lang="en-US" sz="40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b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  <a:ea typeface="+mj-ea"/>
                <a:cs typeface="+mj-cs"/>
              </a:rPr>
              <a:t>mieszkanie</a:t>
            </a:r>
            <a:r>
              <a:rPr lang="en-US" sz="40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b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  <a:ea typeface="+mj-ea"/>
                <a:cs typeface="+mj-cs"/>
              </a:rPr>
              <a:t>dla</a:t>
            </a:r>
            <a:r>
              <a:rPr lang="en-US" sz="40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b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  <a:ea typeface="+mj-ea"/>
                <a:cs typeface="+mj-cs"/>
              </a:rPr>
              <a:t>seniora</a:t>
            </a:r>
            <a:endParaRPr lang="en-US" sz="4000" b="1" dirty="0">
              <a:solidFill>
                <a:schemeClr val="accent1">
                  <a:lumMod val="20000"/>
                  <a:lumOff val="80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E05ED565-9A4B-4E5D-8B4B-846A5E00DC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1980" cy="685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4783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Obraz zawierający osoba, zdjęcie, czarny, krawat&#10;&#10;Opis wygenerowany automatycznie">
            <a:extLst>
              <a:ext uri="{FF2B5EF4-FFF2-40B4-BE49-F238E27FC236}">
                <a16:creationId xmlns:a16="http://schemas.microsoft.com/office/drawing/2014/main" id="{AE282F57-9A2A-41FB-9D5B-07E14D72C9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58353"/>
            <a:ext cx="2903310" cy="3899647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2DF087BD-A56B-4026-A4EB-9F64834EB4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4767" y="1326114"/>
            <a:ext cx="3717232" cy="5554662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EC8B17A2-296A-41AF-ADE2-1E46697C01DB}"/>
              </a:ext>
            </a:extLst>
          </p:cNvPr>
          <p:cNvSpPr txBox="1"/>
          <p:nvPr/>
        </p:nvSpPr>
        <p:spPr>
          <a:xfrm>
            <a:off x="242047" y="2253118"/>
            <a:ext cx="22053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0" i="0" u="none" strike="noStrike" kern="1200" cap="none" spc="0" normalizeH="0" baseline="0" noProof="0" dirty="0">
                <a:ln>
                  <a:noFill/>
                </a:ln>
                <a:solidFill>
                  <a:srgbClr val="007481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 lat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4FD41503-FAE3-4A1C-B671-6DF48838E8E2}"/>
              </a:ext>
            </a:extLst>
          </p:cNvPr>
          <p:cNvSpPr txBox="1"/>
          <p:nvPr/>
        </p:nvSpPr>
        <p:spPr>
          <a:xfrm>
            <a:off x="4805081" y="1272227"/>
            <a:ext cx="16405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0" i="0" u="none" strike="noStrike" kern="1200" cap="none" spc="0" normalizeH="0" baseline="0" noProof="0" dirty="0">
                <a:ln>
                  <a:noFill/>
                </a:ln>
                <a:solidFill>
                  <a:srgbClr val="007481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45 lat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D8E3A32D-4F58-46C1-9D73-FD70AD0CD474}"/>
              </a:ext>
            </a:extLst>
          </p:cNvPr>
          <p:cNvSpPr txBox="1"/>
          <p:nvPr/>
        </p:nvSpPr>
        <p:spPr>
          <a:xfrm>
            <a:off x="9454843" y="625896"/>
            <a:ext cx="1936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0" i="0" u="none" strike="noStrike" kern="1200" cap="none" spc="0" normalizeH="0" baseline="0" noProof="0" dirty="0">
                <a:ln>
                  <a:noFill/>
                </a:ln>
                <a:solidFill>
                  <a:srgbClr val="007481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80 lat?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F11F45C7-3A11-4DEB-88DD-B9F715F0080B}"/>
              </a:ext>
            </a:extLst>
          </p:cNvPr>
          <p:cNvSpPr/>
          <p:nvPr/>
        </p:nvSpPr>
        <p:spPr>
          <a:xfrm>
            <a:off x="113084" y="191629"/>
            <a:ext cx="77736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Nie da się ukryć, że starzejemy się…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3314D213-8D90-4DB2-98A0-F2E3E5CBF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99891" y="2016935"/>
            <a:ext cx="3647881" cy="4863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3289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1300DC66-0F29-4836-9868-D248E6075F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8781" y="2907515"/>
            <a:ext cx="7054438" cy="3950485"/>
          </a:xfrm>
          <a:prstGeom prst="rect">
            <a:avLst/>
          </a:prstGeom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91BB13D3-5F6F-48BE-B2A9-B780CA85ED06}"/>
              </a:ext>
            </a:extLst>
          </p:cNvPr>
          <p:cNvSpPr/>
          <p:nvPr/>
        </p:nvSpPr>
        <p:spPr>
          <a:xfrm>
            <a:off x="315190" y="113253"/>
            <a:ext cx="1187681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 2050 roku populacja Polaków w wieku 60+ wzrośnie do 13,7 miliona i będzie stanowiła ponad 40% ogółu ludności.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Wśród ludności miast osoby w wieku 60+ będą stanowiły aż 42%, zaś wśród mieszkańców wsi 38%.</a:t>
            </a:r>
          </a:p>
        </p:txBody>
      </p:sp>
      <p:pic>
        <p:nvPicPr>
          <p:cNvPr id="5" name="Obraz 4" descr="Obraz zawierający zewnętrzne, trawa, budynek, zielony&#10;&#10;Opis wygenerowany automatycznie">
            <a:extLst>
              <a:ext uri="{FF2B5EF4-FFF2-40B4-BE49-F238E27FC236}">
                <a16:creationId xmlns:a16="http://schemas.microsoft.com/office/drawing/2014/main" id="{D2BF1D70-8332-4EB5-9480-A6F019EDCE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3219" y="4931414"/>
            <a:ext cx="2568781" cy="1926586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1A30C153-6B65-43DC-9D18-A2F9E15858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0594" y="5114925"/>
            <a:ext cx="2619375" cy="1743075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5F0A1455-B724-42E7-9EB5-E2709B9AE146}"/>
              </a:ext>
            </a:extLst>
          </p:cNvPr>
          <p:cNvSpPr/>
          <p:nvPr/>
        </p:nvSpPr>
        <p:spPr>
          <a:xfrm>
            <a:off x="3256384" y="3163078"/>
            <a:ext cx="2080726" cy="64381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2021</a:t>
            </a:r>
          </a:p>
        </p:txBody>
      </p:sp>
    </p:spTree>
    <p:extLst>
      <p:ext uri="{BB962C8B-B14F-4D97-AF65-F5344CB8AC3E}">
        <p14:creationId xmlns:p14="http://schemas.microsoft.com/office/powerpoint/2010/main" val="18022720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00AD45E1-0221-44D0-BAC6-4AFA50A9A682}"/>
              </a:ext>
            </a:extLst>
          </p:cNvPr>
          <p:cNvSpPr/>
          <p:nvPr/>
        </p:nvSpPr>
        <p:spPr>
          <a:xfrm>
            <a:off x="84593" y="926107"/>
            <a:ext cx="825153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W Polsce w wieku poprodukcyjnym jest aż 7,5 miliona obywateli, w tym 2 miliony osób w wieku 60+, które żyją samotnie. Co najmniej milion z nich mieszka w budynkach wymagających termomodernizacji.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uLnTx/>
              <a:uFillTx/>
              <a:latin typeface="Times New Roman" panose="020206030504050203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400" b="1" dirty="0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Autorzy „</a:t>
            </a:r>
            <a:r>
              <a:rPr lang="pl-PL" sz="2400" b="1" i="1" dirty="0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 2021 </a:t>
            </a:r>
            <a:r>
              <a:rPr lang="pl-PL" sz="2400" b="1" i="1" dirty="0" err="1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Ageing</a:t>
            </a:r>
            <a:r>
              <a:rPr lang="pl-PL" sz="2400" b="1" i="1" dirty="0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Report” </a:t>
            </a:r>
            <a:r>
              <a:rPr lang="pl-PL" sz="2400" b="1" dirty="0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wskazują, że najpopularniejszymi elementami budownictwa senioralnego </a:t>
            </a:r>
            <a:r>
              <a:rPr lang="pl-PL" sz="24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nie będą specjalne osiedla dla seniorów </a:t>
            </a:r>
            <a:r>
              <a:rPr lang="pl-PL" sz="2400" b="1" dirty="0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budowane przez deweloperów, lecz </a:t>
            </a:r>
            <a:r>
              <a:rPr lang="pl-PL" sz="24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państwowe placówki opiekuńcze</a:t>
            </a:r>
            <a:r>
              <a:rPr lang="pl-PL" sz="2400" b="1" dirty="0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r>
              <a:rPr lang="pl-PL" sz="2400" b="1" dirty="0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sz="2400" b="1" dirty="0">
              <a:solidFill>
                <a:schemeClr val="bg2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 algn="just">
              <a:defRPr/>
            </a:pPr>
            <a:r>
              <a:rPr lang="pl-PL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Z </a:t>
            </a:r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raportu „</a:t>
            </a:r>
            <a:r>
              <a:rPr lang="pl-PL" sz="24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European</a:t>
            </a:r>
            <a:r>
              <a:rPr lang="pl-PL" sz="24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Healthcare – A </a:t>
            </a:r>
            <a:r>
              <a:rPr lang="pl-PL" sz="24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Growth</a:t>
            </a:r>
            <a:r>
              <a:rPr lang="pl-PL" sz="24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Market</a:t>
            </a:r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” wynika, że w </a:t>
            </a:r>
            <a:r>
              <a:rPr lang="pl-PL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2020 r. oraz w I kw. 2021 r. po raz pierwszy od pięciu lat udział segmentu domów spokojnej starości w europejskim wolumenie inwestycyjnym przewyższył wartość obrotu obiektami mieszkalnymi dla seniorów.</a:t>
            </a:r>
            <a:endParaRPr kumimoji="0" lang="pl-PL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B7955F07-9925-4659-BF5C-74B170D810C4}"/>
              </a:ext>
            </a:extLst>
          </p:cNvPr>
          <p:cNvSpPr txBox="1"/>
          <p:nvPr/>
        </p:nvSpPr>
        <p:spPr>
          <a:xfrm>
            <a:off x="1647063" y="0"/>
            <a:ext cx="47263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Starzejemy się…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81F1218E-33FC-44BF-9166-5DB2C393ADB4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</a:blip>
          <a:stretch>
            <a:fillRect/>
          </a:stretch>
        </p:blipFill>
        <p:spPr>
          <a:xfrm>
            <a:off x="8506046" y="0"/>
            <a:ext cx="36905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9195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00AD45E1-0221-44D0-BAC6-4AFA50A9A682}"/>
              </a:ext>
            </a:extLst>
          </p:cNvPr>
          <p:cNvSpPr/>
          <p:nvPr/>
        </p:nvSpPr>
        <p:spPr>
          <a:xfrm>
            <a:off x="454415" y="3581074"/>
            <a:ext cx="805163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uLnTx/>
                <a:uFillTx/>
                <a:latin typeface="Times New Roman" panose="02020603050405020304" pitchFamily="18" charset="0"/>
                <a:cs typeface="+mn-cs"/>
              </a:rPr>
              <a:t>Tabela 1. Stopa zastąpienia brutto emerytur w wybranych krajach</a:t>
            </a:r>
            <a:endParaRPr kumimoji="0" lang="pl-PL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B7955F07-9925-4659-BF5C-74B170D810C4}"/>
              </a:ext>
            </a:extLst>
          </p:cNvPr>
          <p:cNvSpPr txBox="1"/>
          <p:nvPr/>
        </p:nvSpPr>
        <p:spPr>
          <a:xfrm>
            <a:off x="1576041" y="72421"/>
            <a:ext cx="47263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Starzejemy się…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81F1218E-33FC-44BF-9166-5DB2C393ADB4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</a:blip>
          <a:stretch>
            <a:fillRect/>
          </a:stretch>
        </p:blipFill>
        <p:spPr>
          <a:xfrm>
            <a:off x="8506046" y="0"/>
            <a:ext cx="3690577" cy="6858000"/>
          </a:xfrm>
          <a:prstGeom prst="rect">
            <a:avLst/>
          </a:prstGeom>
        </p:spPr>
      </p:pic>
      <p:graphicFrame>
        <p:nvGraphicFramePr>
          <p:cNvPr id="4" name="Tabela 4">
            <a:extLst>
              <a:ext uri="{FF2B5EF4-FFF2-40B4-BE49-F238E27FC236}">
                <a16:creationId xmlns:a16="http://schemas.microsoft.com/office/drawing/2014/main" id="{DAD0BEBB-CDF3-4C3E-8B82-7E415EB91B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2075175"/>
              </p:ext>
            </p:extLst>
          </p:nvPr>
        </p:nvGraphicFramePr>
        <p:xfrm>
          <a:off x="79792" y="3957856"/>
          <a:ext cx="8313682" cy="27958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3979">
                  <a:extLst>
                    <a:ext uri="{9D8B030D-6E8A-4147-A177-3AD203B41FA5}">
                      <a16:colId xmlns:a16="http://schemas.microsoft.com/office/drawing/2014/main" val="4049364347"/>
                    </a:ext>
                  </a:extLst>
                </a:gridCol>
                <a:gridCol w="2728476">
                  <a:extLst>
                    <a:ext uri="{9D8B030D-6E8A-4147-A177-3AD203B41FA5}">
                      <a16:colId xmlns:a16="http://schemas.microsoft.com/office/drawing/2014/main" val="4170795929"/>
                    </a:ext>
                  </a:extLst>
                </a:gridCol>
                <a:gridCol w="2771227">
                  <a:extLst>
                    <a:ext uri="{9D8B030D-6E8A-4147-A177-3AD203B41FA5}">
                      <a16:colId xmlns:a16="http://schemas.microsoft.com/office/drawing/2014/main" val="116026484"/>
                    </a:ext>
                  </a:extLst>
                </a:gridCol>
              </a:tblGrid>
              <a:tr h="380864">
                <a:tc>
                  <a:txBody>
                    <a:bodyPr/>
                    <a:lstStyle/>
                    <a:p>
                      <a:r>
                        <a:rPr lang="pl-PL" dirty="0"/>
                        <a:t>Kraj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2050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8446612"/>
                  </a:ext>
                </a:extLst>
              </a:tr>
              <a:tr h="380864">
                <a:tc>
                  <a:txBody>
                    <a:bodyPr/>
                    <a:lstStyle/>
                    <a:p>
                      <a:r>
                        <a:rPr lang="pl-PL" dirty="0"/>
                        <a:t>Polska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54%      </a:t>
                      </a:r>
                      <a:r>
                        <a:rPr lang="pl-PL" sz="1800" dirty="0"/>
                        <a:t> (35% w 2035 r.)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25%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6167308"/>
                  </a:ext>
                </a:extLst>
              </a:tr>
              <a:tr h="380864">
                <a:tc>
                  <a:txBody>
                    <a:bodyPr/>
                    <a:lstStyle/>
                    <a:p>
                      <a:r>
                        <a:rPr lang="pl-PL" dirty="0"/>
                        <a:t>Szwecja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34%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33%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6343348"/>
                  </a:ext>
                </a:extLst>
              </a:tr>
              <a:tr h="380864">
                <a:tc>
                  <a:txBody>
                    <a:bodyPr/>
                    <a:lstStyle/>
                    <a:p>
                      <a:r>
                        <a:rPr lang="pl-PL" dirty="0"/>
                        <a:t>Dania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36%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29%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9723403"/>
                  </a:ext>
                </a:extLst>
              </a:tr>
              <a:tr h="415031">
                <a:tc>
                  <a:txBody>
                    <a:bodyPr/>
                    <a:lstStyle/>
                    <a:p>
                      <a:r>
                        <a:rPr lang="pl-PL" dirty="0"/>
                        <a:t>Finlandia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46%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36%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9014059"/>
                  </a:ext>
                </a:extLst>
              </a:tr>
              <a:tr h="509833">
                <a:tc gridSpan="3">
                  <a:txBody>
                    <a:bodyPr/>
                    <a:lstStyle/>
                    <a:p>
                      <a:r>
                        <a:rPr lang="pl-PL" sz="1400" dirty="0"/>
                        <a:t>Źródło:  dane Komisji Europejskiej.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1896878"/>
                  </a:ext>
                </a:extLst>
              </a:tr>
            </a:tbl>
          </a:graphicData>
        </a:graphic>
      </p:graphicFrame>
      <p:sp>
        <p:nvSpPr>
          <p:cNvPr id="8" name="pole tekstowe 7">
            <a:extLst>
              <a:ext uri="{FF2B5EF4-FFF2-40B4-BE49-F238E27FC236}">
                <a16:creationId xmlns:a16="http://schemas.microsoft.com/office/drawing/2014/main" id="{F988C04D-654E-4452-BEBC-C758257C8968}"/>
              </a:ext>
            </a:extLst>
          </p:cNvPr>
          <p:cNvSpPr txBox="1"/>
          <p:nvPr/>
        </p:nvSpPr>
        <p:spPr>
          <a:xfrm>
            <a:off x="84593" y="472531"/>
            <a:ext cx="8196309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2000" dirty="0">
                <a:solidFill>
                  <a:schemeClr val="bg1"/>
                </a:solidFill>
              </a:rPr>
              <a:t>Według GUS na koniec 2020 roku na terenie Polski funkcjonowało 1851 zakładów stacjonarnych pomocy społecznej, które oferowały łącznie 119,3 tys. miejsc. Najwięcej w tej liczbie stanowiły domy pomocy społecznej (47,1%.) oraz placówki zapewniające całodobową opiekę osobom niepełnosprawnym, przewlekle chorym i w podeszłym wieku (22,0%). </a:t>
            </a:r>
          </a:p>
          <a:p>
            <a:pPr algn="just"/>
            <a:endParaRPr lang="pl-PL" sz="2000" dirty="0">
              <a:solidFill>
                <a:schemeClr val="bg1"/>
              </a:solidFill>
            </a:endParaRPr>
          </a:p>
          <a:p>
            <a:pPr algn="just"/>
            <a:r>
              <a:rPr lang="pl-PL" sz="2000" dirty="0">
                <a:solidFill>
                  <a:schemeClr val="bg1"/>
                </a:solidFill>
              </a:rPr>
              <a:t>Z danych wynika, że ok. 85% obiektów było dopasowanych do potrzeb osób niepełnosprawnych i z ograniczoną ruchomością.</a:t>
            </a:r>
          </a:p>
          <a:p>
            <a:pPr algn="just"/>
            <a:endParaRPr lang="pl-PL" sz="1800" dirty="0">
              <a:solidFill>
                <a:schemeClr val="bg2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r>
              <a:rPr lang="pl-PL" sz="1800" dirty="0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W Polsce na 10 tys. ludności przypadało 31,2 miejsc w tego typu placówkach. </a:t>
            </a:r>
            <a:endParaRPr lang="pl-PL" sz="2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0682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F8917CC7-7B0C-4C3E-BA33-8488C8AA5B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8592" y="12899"/>
            <a:ext cx="10054816" cy="783336"/>
          </a:xfrm>
        </p:spPr>
        <p:txBody>
          <a:bodyPr>
            <a:normAutofit/>
          </a:bodyPr>
          <a:lstStyle/>
          <a:p>
            <a:pPr algn="ctr"/>
            <a:r>
              <a:rPr lang="pl-PL" dirty="0">
                <a:solidFill>
                  <a:srgbClr val="FFFF00"/>
                </a:solidFill>
              </a:rPr>
              <a:t>Inwestycje na rynku domów seniora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FB219930-3189-44C6-ABD6-9452263252D5}"/>
              </a:ext>
            </a:extLst>
          </p:cNvPr>
          <p:cNvSpPr txBox="1"/>
          <p:nvPr/>
        </p:nvSpPr>
        <p:spPr>
          <a:xfrm>
            <a:off x="0" y="1128083"/>
            <a:ext cx="121920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 algn="just" defTabSz="609585">
              <a:buFont typeface="Wingdings" panose="05000000000000000000" pitchFamily="2" charset="2"/>
              <a:buChar char="Ø"/>
            </a:pPr>
            <a:r>
              <a:rPr lang="pl-PL" sz="3200" dirty="0">
                <a:solidFill>
                  <a:srgbClr val="007481">
                    <a:lumMod val="40000"/>
                    <a:lumOff val="60000"/>
                  </a:srgbClr>
                </a:solidFill>
                <a:latin typeface="Calibri"/>
              </a:rPr>
              <a:t>Wolumen generowany przez sektor nieruchomości dla seniorów, który dotychczas wynosił około 7 mld euro rocznie, jest stosunkowo niewielki w porównaniu z udziałem innych sektorów. </a:t>
            </a:r>
          </a:p>
          <a:p>
            <a:pPr defTabSz="609585"/>
            <a:endParaRPr lang="pl-PL" sz="32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 marL="380990" indent="-380990" algn="just" defTabSz="609585">
              <a:buFont typeface="Wingdings" panose="05000000000000000000" pitchFamily="2" charset="2"/>
              <a:buChar char="Ø"/>
            </a:pPr>
            <a:r>
              <a:rPr lang="pl-PL" sz="32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W Europie, poza Wielką Brytanią sektor domów seniora nadal znajduje się na początkowym etapie rozwoju. </a:t>
            </a:r>
          </a:p>
          <a:p>
            <a:pPr marL="380990" indent="-380990" defTabSz="609585">
              <a:buFont typeface="Wingdings" panose="05000000000000000000" pitchFamily="2" charset="2"/>
              <a:buChar char="Ø"/>
            </a:pPr>
            <a:endParaRPr lang="pl-PL" sz="32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 marL="380990" indent="-380990" algn="just" defTabSz="609585">
              <a:buFont typeface="Wingdings" panose="05000000000000000000" pitchFamily="2" charset="2"/>
              <a:buChar char="Ø"/>
            </a:pPr>
            <a:r>
              <a:rPr lang="pl-PL" sz="32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Z rankingu </a:t>
            </a:r>
            <a:r>
              <a:rPr lang="pl-PL" sz="3200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Savills</a:t>
            </a:r>
            <a:r>
              <a:rPr lang="pl-PL" sz="32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Senior </a:t>
            </a:r>
            <a:r>
              <a:rPr lang="pl-PL" sz="3200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Housing</a:t>
            </a:r>
            <a:r>
              <a:rPr lang="pl-PL" sz="32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lang="pl-PL" sz="3200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Opportunity</a:t>
            </a:r>
            <a:r>
              <a:rPr lang="pl-PL" sz="32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Index wynika, że duże możliwości inwestycyjne oferują kraje takie jak Niemcy, Francja, Wielka Brytania, Włochy i Polska, które mogą w przyszłości odnotować duże zainteresowanie domami seniora ze strony funduszy.</a:t>
            </a:r>
            <a:endParaRPr lang="pl-PL" sz="3200" dirty="0">
              <a:solidFill>
                <a:schemeClr val="tx2">
                  <a:lumMod val="20000"/>
                  <a:lumOff val="80000"/>
                </a:scheme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205443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F8917CC7-7B0C-4C3E-BA33-8488C8AA5B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8592" y="12899"/>
            <a:ext cx="10054816" cy="783336"/>
          </a:xfrm>
        </p:spPr>
        <p:txBody>
          <a:bodyPr>
            <a:normAutofit/>
          </a:bodyPr>
          <a:lstStyle/>
          <a:p>
            <a:pPr algn="ctr"/>
            <a:r>
              <a:rPr lang="pl-PL" dirty="0">
                <a:solidFill>
                  <a:srgbClr val="FFFF00"/>
                </a:solidFill>
              </a:rPr>
              <a:t>Inwestycje na rynku domów seniora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FB219930-3189-44C6-ABD6-9452263252D5}"/>
              </a:ext>
            </a:extLst>
          </p:cNvPr>
          <p:cNvSpPr txBox="1"/>
          <p:nvPr/>
        </p:nvSpPr>
        <p:spPr>
          <a:xfrm>
            <a:off x="162791" y="915019"/>
            <a:ext cx="1186641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 algn="just" defTabSz="609585">
              <a:buFont typeface="Wingdings" panose="05000000000000000000" pitchFamily="2" charset="2"/>
              <a:buChar char="Ø"/>
            </a:pPr>
            <a:r>
              <a:rPr lang="pl-PL" sz="3600" dirty="0">
                <a:solidFill>
                  <a:srgbClr val="007481">
                    <a:lumMod val="40000"/>
                    <a:lumOff val="60000"/>
                  </a:srgbClr>
                </a:solidFill>
              </a:rPr>
              <a:t>Nakłady inwestycyjne na pojedynczy projekt domu opieki to średnio 8-10 mln EUR, wliczając zakup nieruchomości, budowę lub adaptację obiektu oraz jego wyposażenie. </a:t>
            </a:r>
            <a:endParaRPr lang="pl-PL" sz="36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 marL="380990" indent="-380990" algn="just" defTabSz="609585">
              <a:buFont typeface="Wingdings" panose="05000000000000000000" pitchFamily="2" charset="2"/>
              <a:buChar char="Ø"/>
            </a:pPr>
            <a:r>
              <a:rPr lang="pl-PL" sz="36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Jeśli obok domu opieki inwestor buduje klinikę rehabilitacyjną, to koszt się podwaja.</a:t>
            </a:r>
          </a:p>
          <a:p>
            <a:pPr marL="380990" indent="-380990" algn="just" defTabSz="609585">
              <a:buFont typeface="Wingdings" panose="05000000000000000000" pitchFamily="2" charset="2"/>
              <a:buChar char="Ø"/>
            </a:pPr>
            <a:r>
              <a:rPr lang="pl-PL" sz="3600" dirty="0">
                <a:solidFill>
                  <a:srgbClr val="007481">
                    <a:lumMod val="40000"/>
                    <a:lumOff val="60000"/>
                  </a:srgbClr>
                </a:solidFill>
              </a:rPr>
              <a:t>Według prognoz Ministerstwa Zdrowia w niedalekiej przyszłości z domów opieki będzie korzystać ok. 7% polskich seniorów.</a:t>
            </a:r>
          </a:p>
          <a:p>
            <a:pPr marL="380990" indent="-380990" algn="just" defTabSz="609585">
              <a:buFont typeface="Wingdings" panose="05000000000000000000" pitchFamily="2" charset="2"/>
              <a:buChar char="Ø"/>
            </a:pPr>
            <a:r>
              <a:rPr lang="pl-PL" sz="36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/>
              </a:rPr>
              <a:t>W czerwcu 2021 r. w Polsce działało oficjalnie 350 prywatnych placówek opiekuńczych dla osób starszych.</a:t>
            </a:r>
          </a:p>
        </p:txBody>
      </p:sp>
    </p:spTree>
    <p:extLst>
      <p:ext uri="{BB962C8B-B14F-4D97-AF65-F5344CB8AC3E}">
        <p14:creationId xmlns:p14="http://schemas.microsoft.com/office/powerpoint/2010/main" val="38564079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>
            <a:extLst>
              <a:ext uri="{FF2B5EF4-FFF2-40B4-BE49-F238E27FC236}">
                <a16:creationId xmlns:a16="http://schemas.microsoft.com/office/drawing/2014/main" id="{93675E56-E963-4CA8-9A6C-947A87BF82BA}"/>
              </a:ext>
            </a:extLst>
          </p:cNvPr>
          <p:cNvSpPr/>
          <p:nvPr/>
        </p:nvSpPr>
        <p:spPr>
          <a:xfrm>
            <a:off x="166255" y="1051852"/>
            <a:ext cx="11835246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pl-PL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Miesięczna opłata za pobyt w ZOL to 250% najniższej emerytury (3127 zł), nie może być jednak wyższa niż 70% miesięcznego dochodu pacjenta. Rachunki za opiekę w ZOL niemal w całości pokrywa NFZ. </a:t>
            </a:r>
          </a:p>
          <a:p>
            <a:pPr algn="just"/>
            <a:endParaRPr lang="pl-PL" sz="36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pl-PL" sz="3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Miesięczny koszt pobytu w prywatnym domu opieki wynosi </a:t>
            </a:r>
            <a:r>
              <a:rPr lang="pl-PL" sz="3600" dirty="0">
                <a:solidFill>
                  <a:srgbClr val="FFFF00"/>
                </a:solidFill>
              </a:rPr>
              <a:t>od 3000 zł </a:t>
            </a:r>
            <a:r>
              <a:rPr lang="pl-PL" sz="3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za pokój trzyosobowy i </a:t>
            </a:r>
            <a:r>
              <a:rPr lang="pl-PL" sz="3600" dirty="0">
                <a:solidFill>
                  <a:srgbClr val="FFFF00"/>
                </a:solidFill>
              </a:rPr>
              <a:t>od 4000 zł do 15 000 zł </a:t>
            </a:r>
            <a:r>
              <a:rPr lang="pl-PL" sz="3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za pokój jednoosobowy.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pl-PL" sz="3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Pobyt dzienny w prywatnym domu opieki: </a:t>
            </a:r>
            <a:r>
              <a:rPr lang="pl-PL" sz="3600" dirty="0">
                <a:solidFill>
                  <a:srgbClr val="FFFF00"/>
                </a:solidFill>
              </a:rPr>
              <a:t>130-180 zł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pl-PL" sz="3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Pobyt dobowy w prywatnym domu opieki: </a:t>
            </a:r>
            <a:r>
              <a:rPr lang="pl-PL" sz="3600" dirty="0">
                <a:solidFill>
                  <a:srgbClr val="FFFF00"/>
                </a:solidFill>
              </a:rPr>
              <a:t>150-250 zł.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E28E283E-36B6-40FB-8A61-F114B0D4DA43}"/>
              </a:ext>
            </a:extLst>
          </p:cNvPr>
          <p:cNvSpPr txBox="1"/>
          <p:nvPr/>
        </p:nvSpPr>
        <p:spPr>
          <a:xfrm>
            <a:off x="457201" y="145474"/>
            <a:ext cx="115443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b="1" dirty="0">
                <a:solidFill>
                  <a:srgbClr val="FFFF00"/>
                </a:solidFill>
              </a:rPr>
              <a:t>Ile kosztuje pobyt w domu opieki?</a:t>
            </a:r>
          </a:p>
        </p:txBody>
      </p:sp>
    </p:spTree>
    <p:extLst>
      <p:ext uri="{BB962C8B-B14F-4D97-AF65-F5344CB8AC3E}">
        <p14:creationId xmlns:p14="http://schemas.microsoft.com/office/powerpoint/2010/main" val="2657272291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rojekt niestandardowy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Motyw pakietu Office">
  <a:themeElements>
    <a:clrScheme name="Niestandardowe 3">
      <a:dk1>
        <a:sysClr val="windowText" lastClr="000000"/>
      </a:dk1>
      <a:lt1>
        <a:sysClr val="window" lastClr="FFFFFF"/>
      </a:lt1>
      <a:dk2>
        <a:srgbClr val="007481"/>
      </a:dk2>
      <a:lt2>
        <a:srgbClr val="FFFFFF"/>
      </a:lt2>
      <a:accent1>
        <a:srgbClr val="007481"/>
      </a:accent1>
      <a:accent2>
        <a:srgbClr val="C7D42D"/>
      </a:accent2>
      <a:accent3>
        <a:srgbClr val="00B0E1"/>
      </a:accent3>
      <a:accent4>
        <a:srgbClr val="C6C6C6"/>
      </a:accent4>
      <a:accent5>
        <a:srgbClr val="7C7C7C"/>
      </a:accent5>
      <a:accent6>
        <a:srgbClr val="3C3C3C"/>
      </a:accent6>
      <a:hlink>
        <a:srgbClr val="009FE3"/>
      </a:hlink>
      <a:folHlink>
        <a:srgbClr val="BBE4F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724</TotalTime>
  <Words>941</Words>
  <Application>Microsoft Office PowerPoint</Application>
  <PresentationFormat>Panoramiczny</PresentationFormat>
  <Paragraphs>90</Paragraphs>
  <Slides>22</Slides>
  <Notes>4</Notes>
  <HiddenSlides>0</HiddenSlides>
  <MMClips>3</MMClips>
  <ScaleCrop>false</ScaleCrop>
  <HeadingPairs>
    <vt:vector size="6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3</vt:i4>
      </vt:variant>
      <vt:variant>
        <vt:lpstr>Tytuły slajdów</vt:lpstr>
      </vt:variant>
      <vt:variant>
        <vt:i4>22</vt:i4>
      </vt:variant>
    </vt:vector>
  </HeadingPairs>
  <TitlesOfParts>
    <vt:vector size="33" baseType="lpstr">
      <vt:lpstr>Amasis MT Pro Black</vt:lpstr>
      <vt:lpstr>Arial</vt:lpstr>
      <vt:lpstr>Calibri</vt:lpstr>
      <vt:lpstr>Calibri Light</vt:lpstr>
      <vt:lpstr>Open Sans Light</vt:lpstr>
      <vt:lpstr>Open Sans Regular</vt:lpstr>
      <vt:lpstr>Times New Roman</vt:lpstr>
      <vt:lpstr>Wingdings</vt:lpstr>
      <vt:lpstr>Motyw pakietu Office</vt:lpstr>
      <vt:lpstr>Projekt niestandardowy</vt:lpstr>
      <vt:lpstr>1_Motyw pakietu Office</vt:lpstr>
      <vt:lpstr>Prezentacja programu PowerPoint</vt:lpstr>
      <vt:lpstr>Budownictwo senioralne  w Polsce na tle rozwiązań skandynawskich</vt:lpstr>
      <vt:lpstr>Prezentacja programu PowerPoint</vt:lpstr>
      <vt:lpstr>Prezentacja programu PowerPoint</vt:lpstr>
      <vt:lpstr>Prezentacja programu PowerPoint</vt:lpstr>
      <vt:lpstr>Prezentacja programu PowerPoint</vt:lpstr>
      <vt:lpstr>Inwestycje na rynku domów seniora</vt:lpstr>
      <vt:lpstr>Inwestycje na rynku domów seniora</vt:lpstr>
      <vt:lpstr>Prezentacja programu PowerPoint</vt:lpstr>
      <vt:lpstr>Najlepsze praktyki na rynku domów seniora</vt:lpstr>
      <vt:lpstr>Najlepsze praktyki na rynku domów seniora</vt:lpstr>
      <vt:lpstr>Najlepsze praktyki budownictwa senioralnego</vt:lpstr>
      <vt:lpstr>Bovieran – budownictwo senioralne  w Szwecji</vt:lpstr>
      <vt:lpstr>Domy seniorów w Danii (1:23)</vt:lpstr>
      <vt:lpstr>ORPEA – Prywatne domy seniora w Polsce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user</dc:creator>
  <cp:lastModifiedBy>Anna Szelągowska</cp:lastModifiedBy>
  <cp:revision>10</cp:revision>
  <dcterms:created xsi:type="dcterms:W3CDTF">2021-09-09T08:32:53Z</dcterms:created>
  <dcterms:modified xsi:type="dcterms:W3CDTF">2021-09-18T23:04:44Z</dcterms:modified>
</cp:coreProperties>
</file>