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9" r:id="rId3"/>
    <p:sldId id="261" r:id="rId4"/>
    <p:sldId id="263" r:id="rId5"/>
    <p:sldId id="266" r:id="rId6"/>
    <p:sldId id="265" r:id="rId7"/>
    <p:sldId id="267" r:id="rId8"/>
    <p:sldId id="264" r:id="rId9"/>
    <p:sldId id="268" r:id="rId10"/>
    <p:sldId id="269" r:id="rId11"/>
    <p:sldId id="262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DA7CC-AF18-4C32-BB44-3E2D61F18F5B}" type="datetimeFigureOut">
              <a:rPr lang="pl-PL" smtClean="0"/>
              <a:pPr/>
              <a:t>17.09.2021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Konferencja WWGN 2021, 19-21 września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BC2C-9C8A-484C-8F6C-8FE7822822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1509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2A8E4-5D32-498A-9D05-1919E70D6A81}" type="datetimeFigureOut">
              <a:rPr lang="pl-PL" smtClean="0"/>
              <a:pPr/>
              <a:t>17.09.2021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Konferencja WWGN 2021, 19-21 września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7C4D5-2FD5-45BC-B23C-84FFA9DBF8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1726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5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79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46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108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722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65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876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824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618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13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1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6168438" y="6396853"/>
            <a:ext cx="5233853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pl-PL"/>
              <a:t>Konferencja WWGN, Kraków, 19-21.09.2021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38200" y="6396853"/>
            <a:ext cx="2743200" cy="365125"/>
          </a:xfrm>
        </p:spPr>
        <p:txBody>
          <a:bodyPr/>
          <a:lstStyle/>
          <a:p>
            <a:r>
              <a:rPr lang="pl-PL" dirty="0"/>
              <a:t>Imię nazwisko prelegenta/ki </a:t>
            </a:r>
          </a:p>
        </p:txBody>
      </p:sp>
    </p:spTree>
    <p:extLst>
      <p:ext uri="{BB962C8B-B14F-4D97-AF65-F5344CB8AC3E}">
        <p14:creationId xmlns:p14="http://schemas.microsoft.com/office/powerpoint/2010/main" val="3202589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7642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890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44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16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365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07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866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33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20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73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11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400" dirty="0"/>
              <a:t>Młode osoby na rynku nieruchomości </a:t>
            </a:r>
            <a:br>
              <a:rPr lang="pl-PL" sz="4400" dirty="0"/>
            </a:br>
            <a:r>
              <a:rPr lang="pl-PL" sz="4400" dirty="0"/>
              <a:t>- bariery zakupu mieszkań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pl-PL" dirty="0"/>
          </a:p>
          <a:p>
            <a:pPr algn="l"/>
            <a:r>
              <a:rPr lang="pl-PL" sz="2000" dirty="0"/>
              <a:t>dr hab. Piotr Bartkowiak, prof. UEP</a:t>
            </a:r>
          </a:p>
          <a:p>
            <a:pPr algn="l"/>
            <a:r>
              <a:rPr lang="pl-PL" sz="2000" dirty="0"/>
              <a:t>dr Łukasz Strączkowski</a:t>
            </a:r>
          </a:p>
          <a:p>
            <a:pPr algn="l"/>
            <a:r>
              <a:rPr lang="pl-PL" sz="2000" dirty="0"/>
              <a:t>Uniwersytet Ekonomiczny w Poznaniu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Ludzie młodzi na rynku mieszkaniowym</a:t>
            </a:r>
          </a:p>
        </p:txBody>
      </p:sp>
      <p:grpSp>
        <p:nvGrpSpPr>
          <p:cNvPr id="27" name="Grupa 26">
            <a:extLst>
              <a:ext uri="{FF2B5EF4-FFF2-40B4-BE49-F238E27FC236}">
                <a16:creationId xmlns:a16="http://schemas.microsoft.com/office/drawing/2014/main" id="{400DFD0E-B01F-4857-8DDB-E102D42A1A6F}"/>
              </a:ext>
            </a:extLst>
          </p:cNvPr>
          <p:cNvGrpSpPr/>
          <p:nvPr/>
        </p:nvGrpSpPr>
        <p:grpSpPr>
          <a:xfrm>
            <a:off x="282754" y="2429615"/>
            <a:ext cx="11626492" cy="3257953"/>
            <a:chOff x="401385" y="2488154"/>
            <a:chExt cx="11626492" cy="3257953"/>
          </a:xfrm>
        </p:grpSpPr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F6C3CD40-B495-4EE1-8E0E-C184B6D67025}"/>
                </a:ext>
              </a:extLst>
            </p:cNvPr>
            <p:cNvSpPr txBox="1"/>
            <p:nvPr/>
          </p:nvSpPr>
          <p:spPr>
            <a:xfrm>
              <a:off x="1482102" y="2488154"/>
              <a:ext cx="44735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b="1" dirty="0"/>
                <a:t>Odsetek społeczeństwa</a:t>
              </a:r>
            </a:p>
            <a:p>
              <a:r>
                <a:rPr lang="pl-PL" dirty="0"/>
                <a:t>ludzie w wieku dorosłym, do 35 lat, stanowią 30% ogółu społeczeństwa</a:t>
              </a:r>
            </a:p>
          </p:txBody>
        </p:sp>
        <p:pic>
          <p:nvPicPr>
            <p:cNvPr id="8" name="Grafika 7" descr="Dom z wypełnieniem pełnym">
              <a:extLst>
                <a:ext uri="{FF2B5EF4-FFF2-40B4-BE49-F238E27FC236}">
                  <a16:creationId xmlns:a16="http://schemas.microsoft.com/office/drawing/2014/main" id="{79644389-E5DD-4867-BFED-ECB74DA29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1492" y="3640184"/>
              <a:ext cx="954000" cy="954000"/>
            </a:xfrm>
            <a:prstGeom prst="rect">
              <a:avLst/>
            </a:prstGeom>
          </p:spPr>
        </p:pic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FDF4C741-52DA-4756-8CD6-7732B70B666B}"/>
                </a:ext>
              </a:extLst>
            </p:cNvPr>
            <p:cNvSpPr txBox="1"/>
            <p:nvPr/>
          </p:nvSpPr>
          <p:spPr>
            <a:xfrm>
              <a:off x="1482102" y="3640077"/>
              <a:ext cx="47358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b="1" dirty="0"/>
                <a:t>Znaczenie mieszkania</a:t>
              </a:r>
            </a:p>
            <a:p>
              <a:r>
                <a:rPr lang="pl-PL" dirty="0"/>
                <a:t>centrum życia rodzinnego, miejsce wypoczynku </a:t>
              </a:r>
              <a:br>
                <a:rPr lang="pl-PL" dirty="0"/>
              </a:br>
              <a:r>
                <a:rPr lang="pl-PL" dirty="0"/>
                <a:t>i schronienie, niezależność, majątek, bogactwo</a:t>
              </a:r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6D3BE5E8-0E01-45BC-9644-E26ED2E973BB}"/>
                </a:ext>
              </a:extLst>
            </p:cNvPr>
            <p:cNvSpPr txBox="1"/>
            <p:nvPr/>
          </p:nvSpPr>
          <p:spPr>
            <a:xfrm>
              <a:off x="1482102" y="4792000"/>
              <a:ext cx="47358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b="1" dirty="0"/>
                <a:t>Znaczenie rynkowe</a:t>
              </a:r>
            </a:p>
            <a:p>
              <a:r>
                <a:rPr lang="pl-PL" dirty="0"/>
                <a:t>największy odsetek wśród kupujących, kluczowe decyzje życiowe – opuszczenie domu, praca</a:t>
              </a:r>
            </a:p>
          </p:txBody>
        </p:sp>
        <p:pic>
          <p:nvPicPr>
            <p:cNvPr id="14" name="Grafika 13" descr="Sieć online z wypełnieniem pełnym">
              <a:extLst>
                <a:ext uri="{FF2B5EF4-FFF2-40B4-BE49-F238E27FC236}">
                  <a16:creationId xmlns:a16="http://schemas.microsoft.com/office/drawing/2014/main" id="{ED0F5A69-1668-433B-8197-033B22904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85207" y="2488261"/>
              <a:ext cx="954000" cy="954000"/>
            </a:xfrm>
            <a:prstGeom prst="rect">
              <a:avLst/>
            </a:prstGeom>
          </p:spPr>
        </p:pic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75FD8FA4-E1C1-4498-BEAD-35D5FE786D17}"/>
                </a:ext>
              </a:extLst>
            </p:cNvPr>
            <p:cNvSpPr txBox="1"/>
            <p:nvPr/>
          </p:nvSpPr>
          <p:spPr>
            <a:xfrm>
              <a:off x="7439207" y="2488154"/>
              <a:ext cx="44735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b="1" dirty="0"/>
                <a:t>Technologia</a:t>
              </a:r>
            </a:p>
            <a:p>
              <a:r>
                <a:rPr lang="pl-PL" dirty="0"/>
                <a:t>Pokolenie, które bez ograniczeń i zahamowań, korzysta z narzędzi cyfrowych</a:t>
              </a:r>
            </a:p>
          </p:txBody>
        </p:sp>
        <p:pic>
          <p:nvPicPr>
            <p:cNvPr id="18" name="Grafika 17" descr="Symbole Harveya 30% z wypełnieniem pełnym">
              <a:extLst>
                <a:ext uri="{FF2B5EF4-FFF2-40B4-BE49-F238E27FC236}">
                  <a16:creationId xmlns:a16="http://schemas.microsoft.com/office/drawing/2014/main" id="{3562CB66-45DB-4168-BBA1-7BDD529D9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1385" y="2488261"/>
              <a:ext cx="954000" cy="954000"/>
            </a:xfrm>
            <a:prstGeom prst="rect">
              <a:avLst/>
            </a:prstGeom>
          </p:spPr>
        </p:pic>
        <p:pic>
          <p:nvPicPr>
            <p:cNvPr id="20" name="Grafika 19" descr="Kawałek ciasta z wypełnieniem pełnym">
              <a:extLst>
                <a:ext uri="{FF2B5EF4-FFF2-40B4-BE49-F238E27FC236}">
                  <a16:creationId xmlns:a16="http://schemas.microsoft.com/office/drawing/2014/main" id="{6911CFAA-BEB6-444E-862F-83BE486B8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1385" y="4792000"/>
              <a:ext cx="954000" cy="954000"/>
            </a:xfrm>
            <a:prstGeom prst="rect">
              <a:avLst/>
            </a:prstGeom>
          </p:spPr>
        </p:pic>
        <p:pic>
          <p:nvPicPr>
            <p:cNvPr id="22" name="Grafika 21" descr="Romb z wypełnieniem pełnym">
              <a:extLst>
                <a:ext uri="{FF2B5EF4-FFF2-40B4-BE49-F238E27FC236}">
                  <a16:creationId xmlns:a16="http://schemas.microsoft.com/office/drawing/2014/main" id="{441068FB-3DD1-460D-B3D2-515B8D1B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85207" y="3640184"/>
              <a:ext cx="954000" cy="954000"/>
            </a:xfrm>
            <a:prstGeom prst="rect">
              <a:avLst/>
            </a:prstGeom>
          </p:spPr>
        </p:pic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075639C5-E487-414C-A4B8-2AA725C53101}"/>
                </a:ext>
              </a:extLst>
            </p:cNvPr>
            <p:cNvSpPr txBox="1"/>
            <p:nvPr/>
          </p:nvSpPr>
          <p:spPr>
            <a:xfrm>
              <a:off x="7443075" y="3640076"/>
              <a:ext cx="45848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b="1" dirty="0"/>
                <a:t>Oczekiwanie luksusu</a:t>
              </a:r>
            </a:p>
            <a:p>
              <a:r>
                <a:rPr lang="pl-PL" dirty="0"/>
                <a:t>częściej skłonni są nabywać rzeczy luksusowe, bardziej zwracają uwagę na prestiżowe miejsca</a:t>
              </a:r>
            </a:p>
          </p:txBody>
        </p:sp>
        <p:pic>
          <p:nvPicPr>
            <p:cNvPr id="25" name="Grafika 24" descr="Rodzina z dziewczynką z wypełnieniem pełnym">
              <a:extLst>
                <a:ext uri="{FF2B5EF4-FFF2-40B4-BE49-F238E27FC236}">
                  <a16:creationId xmlns:a16="http://schemas.microsoft.com/office/drawing/2014/main" id="{899B96F6-B597-40F6-A9DC-939EE2AC0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485207" y="4792000"/>
              <a:ext cx="954000" cy="954000"/>
            </a:xfrm>
            <a:prstGeom prst="rect">
              <a:avLst/>
            </a:prstGeom>
          </p:spPr>
        </p:pic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165C7ED2-CEA5-47CA-AF2F-93B625F08862}"/>
                </a:ext>
              </a:extLst>
            </p:cNvPr>
            <p:cNvSpPr txBox="1"/>
            <p:nvPr/>
          </p:nvSpPr>
          <p:spPr>
            <a:xfrm>
              <a:off x="7443075" y="4791893"/>
              <a:ext cx="45848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b="1" dirty="0"/>
                <a:t>Problemy mieszkaniowe</a:t>
              </a:r>
            </a:p>
            <a:p>
              <a:r>
                <a:rPr lang="pl-PL" dirty="0"/>
                <a:t>długie zamieszkiwanie z rodzicami lub innymi członkami rodziny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16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A95FCE1-0E89-4B86-818F-09AA737CE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764096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Problemy młodych na rynku mieszkaniowym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691921F-0343-4FB1-BCA5-EB532BAFD8F4}"/>
              </a:ext>
            </a:extLst>
          </p:cNvPr>
          <p:cNvSpPr txBox="1"/>
          <p:nvPr/>
        </p:nvSpPr>
        <p:spPr>
          <a:xfrm>
            <a:off x="1038848" y="2136645"/>
            <a:ext cx="74418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700" dirty="0"/>
              <a:t>Brak własnego mieszkania może skutecznie ograniczyć plany związane z małżeństwem czy posiadaniem dzieci.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A164FF0-346B-4F99-BDAD-4F5353B26BAC}"/>
              </a:ext>
            </a:extLst>
          </p:cNvPr>
          <p:cNvSpPr txBox="1"/>
          <p:nvPr/>
        </p:nvSpPr>
        <p:spPr>
          <a:xfrm>
            <a:off x="4477353" y="2469773"/>
            <a:ext cx="64852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2800" dirty="0"/>
              <a:t>Nowe zasoby mieszkaniowe w zasadzie nie są dostępne dla osób o niskich czy nawet średnich dochodach.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ABEE3D8-0CD5-4725-AEEA-5BCEDEB24733}"/>
              </a:ext>
            </a:extLst>
          </p:cNvPr>
          <p:cNvSpPr txBox="1"/>
          <p:nvPr/>
        </p:nvSpPr>
        <p:spPr>
          <a:xfrm>
            <a:off x="1044835" y="2926012"/>
            <a:ext cx="686503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900" dirty="0">
                <a:solidFill>
                  <a:schemeClr val="accent2">
                    <a:lumMod val="50000"/>
                  </a:schemeClr>
                </a:solidFill>
              </a:rPr>
              <a:t>Mimo przeciętnego wzrostu </a:t>
            </a:r>
          </a:p>
          <a:p>
            <a:r>
              <a:rPr lang="pl-PL" sz="1900" dirty="0">
                <a:solidFill>
                  <a:schemeClr val="accent2">
                    <a:lumMod val="50000"/>
                  </a:schemeClr>
                </a:solidFill>
              </a:rPr>
              <a:t>wynagrodzeń, zdolność kredytową </a:t>
            </a:r>
          </a:p>
          <a:p>
            <a:r>
              <a:rPr lang="pl-PL" sz="1900" dirty="0">
                <a:solidFill>
                  <a:schemeClr val="accent2">
                    <a:lumMod val="50000"/>
                  </a:schemeClr>
                </a:solidFill>
              </a:rPr>
              <a:t>posiada 80% małżeństw bezdzietnych, 55% małżeństw z jednym dzieckiem, 45% - z dwójką dzieci oraz 35% z trójką dzieci 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21D5833D-191C-478B-A9EC-4929B7814B94}"/>
              </a:ext>
            </a:extLst>
          </p:cNvPr>
          <p:cNvSpPr/>
          <p:nvPr/>
        </p:nvSpPr>
        <p:spPr>
          <a:xfrm>
            <a:off x="929456" y="2039207"/>
            <a:ext cx="10340928" cy="3840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F33C700-9601-487C-85C2-12B899A03B22}"/>
              </a:ext>
            </a:extLst>
          </p:cNvPr>
          <p:cNvSpPr txBox="1"/>
          <p:nvPr/>
        </p:nvSpPr>
        <p:spPr>
          <a:xfrm>
            <a:off x="6884492" y="3854768"/>
            <a:ext cx="42319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dirty="0">
                <a:solidFill>
                  <a:srgbClr val="C00000"/>
                </a:solidFill>
              </a:rPr>
              <a:t>Specyficzne położenie na rynku pracy, związanym z formą zatrudnienia i uzyskiwanymi dochodami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D9F6544-631E-47BB-909B-26F5A270E49A}"/>
              </a:ext>
            </a:extLst>
          </p:cNvPr>
          <p:cNvSpPr txBox="1"/>
          <p:nvPr/>
        </p:nvSpPr>
        <p:spPr>
          <a:xfrm>
            <a:off x="1038848" y="4231538"/>
            <a:ext cx="70723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Zatrudnienie </a:t>
            </a:r>
            <a:r>
              <a:rPr lang="pl-PL" sz="2000" dirty="0" err="1">
                <a:solidFill>
                  <a:schemeClr val="accent3">
                    <a:lumMod val="50000"/>
                  </a:schemeClr>
                </a:solidFill>
              </a:rPr>
              <a:t>prekaryjne</a:t>
            </a:r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, umowy śmieciowe, stanem braku pewności, chronicznej niemożliwości planowania przyszłości, lęk o los, a w konsekwencji – załamanie dzietności czy wymuszony ekonomicznie model życia młodych razem z rodzicami w jednym lokalu mieszkalnym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B800E5B-3E7A-446B-8653-84EDB68F011C}"/>
              </a:ext>
            </a:extLst>
          </p:cNvPr>
          <p:cNvSpPr txBox="1"/>
          <p:nvPr/>
        </p:nvSpPr>
        <p:spPr>
          <a:xfrm>
            <a:off x="7459578" y="4821740"/>
            <a:ext cx="3693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dirty="0"/>
              <a:t>Niskie wynagrodzenia, wysokie ceny mieszkań</a:t>
            </a:r>
          </a:p>
        </p:txBody>
      </p:sp>
    </p:spTree>
    <p:extLst>
      <p:ext uri="{BB962C8B-B14F-4D97-AF65-F5344CB8AC3E}">
        <p14:creationId xmlns:p14="http://schemas.microsoft.com/office/powerpoint/2010/main" val="145221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58554090-2DD9-4A01-B304-EA616D5E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190" y="327280"/>
            <a:ext cx="10515600" cy="764096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Dostępność mieszkań dla młodych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9CDE792-5555-4FDD-8A0F-E381216EA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887785"/>
              </p:ext>
            </p:extLst>
          </p:nvPr>
        </p:nvGraphicFramePr>
        <p:xfrm>
          <a:off x="1321190" y="1300458"/>
          <a:ext cx="9549619" cy="4440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4682">
                  <a:extLst>
                    <a:ext uri="{9D8B030D-6E8A-4147-A177-3AD203B41FA5}">
                      <a16:colId xmlns:a16="http://schemas.microsoft.com/office/drawing/2014/main" val="2978517665"/>
                    </a:ext>
                  </a:extLst>
                </a:gridCol>
                <a:gridCol w="1087057">
                  <a:extLst>
                    <a:ext uri="{9D8B030D-6E8A-4147-A177-3AD203B41FA5}">
                      <a16:colId xmlns:a16="http://schemas.microsoft.com/office/drawing/2014/main" val="3795193929"/>
                    </a:ext>
                  </a:extLst>
                </a:gridCol>
                <a:gridCol w="1298313">
                  <a:extLst>
                    <a:ext uri="{9D8B030D-6E8A-4147-A177-3AD203B41FA5}">
                      <a16:colId xmlns:a16="http://schemas.microsoft.com/office/drawing/2014/main" val="3940712726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val="2502422737"/>
                    </a:ext>
                  </a:extLst>
                </a:gridCol>
                <a:gridCol w="1629635">
                  <a:extLst>
                    <a:ext uri="{9D8B030D-6E8A-4147-A177-3AD203B41FA5}">
                      <a16:colId xmlns:a16="http://schemas.microsoft.com/office/drawing/2014/main" val="236675477"/>
                    </a:ext>
                  </a:extLst>
                </a:gridCol>
                <a:gridCol w="1062269">
                  <a:extLst>
                    <a:ext uri="{9D8B030D-6E8A-4147-A177-3AD203B41FA5}">
                      <a16:colId xmlns:a16="http://schemas.microsoft.com/office/drawing/2014/main" val="3195352642"/>
                    </a:ext>
                  </a:extLst>
                </a:gridCol>
                <a:gridCol w="1483983">
                  <a:extLst>
                    <a:ext uri="{9D8B030D-6E8A-4147-A177-3AD203B41FA5}">
                      <a16:colId xmlns:a16="http://schemas.microsoft.com/office/drawing/2014/main" val="2176190395"/>
                    </a:ext>
                  </a:extLst>
                </a:gridCol>
              </a:tblGrid>
              <a:tr h="79460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miasto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rynek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przeciętna cena 1m2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cena 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mieszkania (P)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dochód netto 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młodej osoby (I)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wskaźnik P/I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pl-PL" sz="1800" dirty="0">
                          <a:effectLst/>
                        </a:rPr>
                        <a:t>opis wskaźnika P/I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16162345"/>
                  </a:ext>
                </a:extLst>
              </a:tr>
              <a:tr h="20238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[tys. zł]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[tys. zł]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[tys. zł]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[punkty]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[opis]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18147672"/>
                  </a:ext>
                </a:extLst>
              </a:tr>
              <a:tr h="2060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Gdańsk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pierwotny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9,4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470,0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4,0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4,85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N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8041051"/>
                  </a:ext>
                </a:extLst>
              </a:tr>
              <a:tr h="2060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wtórny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9,0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452,1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4,66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N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05785325"/>
                  </a:ext>
                </a:extLst>
              </a:tr>
              <a:tr h="2060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Kraków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pierwotny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8,7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436,8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3,9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4,69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N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18508366"/>
                  </a:ext>
                </a:extLst>
              </a:tr>
              <a:tr h="2060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wtórny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8,1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405,9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4,36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N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28702326"/>
                  </a:ext>
                </a:extLst>
              </a:tr>
              <a:tr h="2060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Łódź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pierwotny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6,6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331,2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3,1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4,38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N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71988313"/>
                  </a:ext>
                </a:extLst>
              </a:tr>
              <a:tr h="2060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wtórny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5,5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276,1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3,65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UN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03021223"/>
                  </a:ext>
                </a:extLst>
              </a:tr>
              <a:tr h="2060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Poznań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pierwotny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7,6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381,7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3,7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4,33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N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34537710"/>
                  </a:ext>
                </a:extLst>
              </a:tr>
              <a:tr h="2060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wtórny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7,1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354,8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4,03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N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28622201"/>
                  </a:ext>
                </a:extLst>
              </a:tr>
              <a:tr h="2060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Warszawa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pierwotny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10,2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512,0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4,1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5,19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WN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68725347"/>
                  </a:ext>
                </a:extLst>
              </a:tr>
              <a:tr h="2060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wtórny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10,7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533,1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5,40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WN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47514446"/>
                  </a:ext>
                </a:extLst>
              </a:tr>
              <a:tr h="2060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Wrocław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pierwotny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8,2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411,7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3,6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4,79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N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70203362"/>
                  </a:ext>
                </a:extLst>
              </a:tr>
              <a:tr h="2060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wtórny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8,0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398,7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4,64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N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43275739"/>
                  </a:ext>
                </a:extLst>
              </a:tr>
            </a:tbl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2DF7B9BB-8C6F-40FC-8DE9-6DAC28E86957}"/>
              </a:ext>
            </a:extLst>
          </p:cNvPr>
          <p:cNvSpPr txBox="1"/>
          <p:nvPr/>
        </p:nvSpPr>
        <p:spPr>
          <a:xfrm>
            <a:off x="1321190" y="5852820"/>
            <a:ext cx="7481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Oznaczenia przy opisie wskaźnika P/I: WN – wysoka niedostępność, </a:t>
            </a:r>
            <a:br>
              <a:rPr lang="pl-PL" dirty="0"/>
            </a:br>
            <a:r>
              <a:rPr lang="pl-PL" dirty="0"/>
              <a:t>N – niedostępność, UN – umiarkowana niedostępność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BFB344D-285C-4E5C-B6D1-E42F4C1A5865}"/>
              </a:ext>
            </a:extLst>
          </p:cNvPr>
          <p:cNvSpPr txBox="1"/>
          <p:nvPr/>
        </p:nvSpPr>
        <p:spPr>
          <a:xfrm>
            <a:off x="0" y="6609014"/>
            <a:ext cx="6963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Opracowanie własne na podstawie danych Narodowego Banku Polskiego i Głównego Urzędu Statystycznego</a:t>
            </a:r>
          </a:p>
        </p:txBody>
      </p:sp>
    </p:spTree>
    <p:extLst>
      <p:ext uri="{BB962C8B-B14F-4D97-AF65-F5344CB8AC3E}">
        <p14:creationId xmlns:p14="http://schemas.microsoft.com/office/powerpoint/2010/main" val="252981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58554090-2DD9-4A01-B304-EA616D5E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190" y="327280"/>
            <a:ext cx="10515600" cy="764096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Dostępność mieszkań dla młodych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BFB344D-285C-4E5C-B6D1-E42F4C1A5865}"/>
              </a:ext>
            </a:extLst>
          </p:cNvPr>
          <p:cNvSpPr txBox="1"/>
          <p:nvPr/>
        </p:nvSpPr>
        <p:spPr>
          <a:xfrm>
            <a:off x="0" y="6609014"/>
            <a:ext cx="6963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Opracowanie własne na podstawie danych </a:t>
            </a:r>
            <a:r>
              <a:rPr lang="pl-PL" sz="1200" dirty="0">
                <a:solidFill>
                  <a:prstClr val="black"/>
                </a:solidFill>
                <a:latin typeface="Calibri"/>
              </a:rPr>
              <a:t>Bankier.pl i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Głównego Urzędu Statystycznego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6308570-343A-4E08-8308-A63A271B7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06348"/>
              </p:ext>
            </p:extLst>
          </p:nvPr>
        </p:nvGraphicFramePr>
        <p:xfrm>
          <a:off x="1321190" y="1386797"/>
          <a:ext cx="9611166" cy="4539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4743">
                  <a:extLst>
                    <a:ext uri="{9D8B030D-6E8A-4147-A177-3AD203B41FA5}">
                      <a16:colId xmlns:a16="http://schemas.microsoft.com/office/drawing/2014/main" val="1406319261"/>
                    </a:ext>
                  </a:extLst>
                </a:gridCol>
                <a:gridCol w="1169117">
                  <a:extLst>
                    <a:ext uri="{9D8B030D-6E8A-4147-A177-3AD203B41FA5}">
                      <a16:colId xmlns:a16="http://schemas.microsoft.com/office/drawing/2014/main" val="2417805579"/>
                    </a:ext>
                  </a:extLst>
                </a:gridCol>
                <a:gridCol w="835551">
                  <a:extLst>
                    <a:ext uri="{9D8B030D-6E8A-4147-A177-3AD203B41FA5}">
                      <a16:colId xmlns:a16="http://schemas.microsoft.com/office/drawing/2014/main" val="2124673039"/>
                    </a:ext>
                  </a:extLst>
                </a:gridCol>
                <a:gridCol w="1620983">
                  <a:extLst>
                    <a:ext uri="{9D8B030D-6E8A-4147-A177-3AD203B41FA5}">
                      <a16:colId xmlns:a16="http://schemas.microsoft.com/office/drawing/2014/main" val="480261144"/>
                    </a:ext>
                  </a:extLst>
                </a:gridCol>
                <a:gridCol w="1547266">
                  <a:extLst>
                    <a:ext uri="{9D8B030D-6E8A-4147-A177-3AD203B41FA5}">
                      <a16:colId xmlns:a16="http://schemas.microsoft.com/office/drawing/2014/main" val="488625228"/>
                    </a:ext>
                  </a:extLst>
                </a:gridCol>
                <a:gridCol w="1506115">
                  <a:extLst>
                    <a:ext uri="{9D8B030D-6E8A-4147-A177-3AD203B41FA5}">
                      <a16:colId xmlns:a16="http://schemas.microsoft.com/office/drawing/2014/main" val="1256613913"/>
                    </a:ext>
                  </a:extLst>
                </a:gridCol>
                <a:gridCol w="1677391">
                  <a:extLst>
                    <a:ext uri="{9D8B030D-6E8A-4147-A177-3AD203B41FA5}">
                      <a16:colId xmlns:a16="http://schemas.microsoft.com/office/drawing/2014/main" val="3795246573"/>
                    </a:ext>
                  </a:extLst>
                </a:gridCol>
              </a:tblGrid>
              <a:tr h="6246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miasto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miesięczny 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czynsz 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ogółem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metraż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miesięczny 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czynsz według 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powierzchni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dochód netto 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młodej osoby (I)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udział w miesięcznym 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dochodzie gosp. dom. w czynszu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95736"/>
                  </a:ext>
                </a:extLst>
              </a:tr>
              <a:tr h="30604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[tys. zł]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[m2]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[tys. zł]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[tys. zł]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ogółem [%]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wg metrażu [%]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extLst>
                  <a:ext uri="{0D108BD9-81ED-4DB2-BD59-A6C34878D82A}">
                    <a16:rowId xmlns:a16="http://schemas.microsoft.com/office/drawing/2014/main" val="411676372"/>
                  </a:ext>
                </a:extLst>
              </a:tr>
              <a:tr h="18266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Gdańsk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2,2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do 38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1,7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4,0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27,8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20,8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extLst>
                  <a:ext uri="{0D108BD9-81ED-4DB2-BD59-A6C34878D82A}">
                    <a16:rowId xmlns:a16="http://schemas.microsoft.com/office/drawing/2014/main" val="2926333557"/>
                  </a:ext>
                </a:extLst>
              </a:tr>
              <a:tr h="1826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38-60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2,1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26,2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extLst>
                  <a:ext uri="{0D108BD9-81ED-4DB2-BD59-A6C34878D82A}">
                    <a16:rowId xmlns:a16="http://schemas.microsoft.com/office/drawing/2014/main" val="3387756655"/>
                  </a:ext>
                </a:extLst>
              </a:tr>
              <a:tr h="18266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Kraków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2,1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do 38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1,5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3,9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27,1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19,3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extLst>
                  <a:ext uri="{0D108BD9-81ED-4DB2-BD59-A6C34878D82A}">
                    <a16:rowId xmlns:a16="http://schemas.microsoft.com/office/drawing/2014/main" val="479022856"/>
                  </a:ext>
                </a:extLst>
              </a:tr>
              <a:tr h="1826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38-60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1,9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24,9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extLst>
                  <a:ext uri="{0D108BD9-81ED-4DB2-BD59-A6C34878D82A}">
                    <a16:rowId xmlns:a16="http://schemas.microsoft.com/office/drawing/2014/main" val="3544559888"/>
                  </a:ext>
                </a:extLst>
              </a:tr>
              <a:tr h="18266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Łódź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1,7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do 38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1,2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3,1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27,5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18,6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extLst>
                  <a:ext uri="{0D108BD9-81ED-4DB2-BD59-A6C34878D82A}">
                    <a16:rowId xmlns:a16="http://schemas.microsoft.com/office/drawing/2014/main" val="728191124"/>
                  </a:ext>
                </a:extLst>
              </a:tr>
              <a:tr h="1826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38-60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1,6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26,3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extLst>
                  <a:ext uri="{0D108BD9-81ED-4DB2-BD59-A6C34878D82A}">
                    <a16:rowId xmlns:a16="http://schemas.microsoft.com/office/drawing/2014/main" val="1245164604"/>
                  </a:ext>
                </a:extLst>
              </a:tr>
              <a:tr h="18266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Poznań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1,8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do 38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1,3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3,7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23,8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17,9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extLst>
                  <a:ext uri="{0D108BD9-81ED-4DB2-BD59-A6C34878D82A}">
                    <a16:rowId xmlns:a16="http://schemas.microsoft.com/office/drawing/2014/main" val="2435254171"/>
                  </a:ext>
                </a:extLst>
              </a:tr>
              <a:tr h="1826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38-60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1,8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23,9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extLst>
                  <a:ext uri="{0D108BD9-81ED-4DB2-BD59-A6C34878D82A}">
                    <a16:rowId xmlns:a16="http://schemas.microsoft.com/office/drawing/2014/main" val="1687958657"/>
                  </a:ext>
                </a:extLst>
              </a:tr>
              <a:tr h="18266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Warszawa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3,4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do 38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2,0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4,1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41,8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24,1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extLst>
                  <a:ext uri="{0D108BD9-81ED-4DB2-BD59-A6C34878D82A}">
                    <a16:rowId xmlns:a16="http://schemas.microsoft.com/office/drawing/2014/main" val="3201997940"/>
                  </a:ext>
                </a:extLst>
              </a:tr>
              <a:tr h="1826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38-60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2,6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31,9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extLst>
                  <a:ext uri="{0D108BD9-81ED-4DB2-BD59-A6C34878D82A}">
                    <a16:rowId xmlns:a16="http://schemas.microsoft.com/office/drawing/2014/main" val="1921052321"/>
                  </a:ext>
                </a:extLst>
              </a:tr>
              <a:tr h="18266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Wrocław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2,2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do 38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1,6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3,6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30,3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22,5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extLst>
                  <a:ext uri="{0D108BD9-81ED-4DB2-BD59-A6C34878D82A}">
                    <a16:rowId xmlns:a16="http://schemas.microsoft.com/office/drawing/2014/main" val="2607563807"/>
                  </a:ext>
                </a:extLst>
              </a:tr>
              <a:tr h="1826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38-60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2,1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29,3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21" marR="42621" marT="0" marB="0" anchor="ctr"/>
                </a:tc>
                <a:extLst>
                  <a:ext uri="{0D108BD9-81ED-4DB2-BD59-A6C34878D82A}">
                    <a16:rowId xmlns:a16="http://schemas.microsoft.com/office/drawing/2014/main" val="3956296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49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B2B40B9-FBB5-43D3-907D-4483E166A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457" y="1202625"/>
            <a:ext cx="8698332" cy="4893374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3B9ADDB7-79AA-4214-A5F9-CC49E4A3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190" y="327280"/>
            <a:ext cx="10515600" cy="764096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Znaczenie mieszkań i bariery ich zakupu</a:t>
            </a:r>
          </a:p>
        </p:txBody>
      </p:sp>
    </p:spTree>
    <p:extLst>
      <p:ext uri="{BB962C8B-B14F-4D97-AF65-F5344CB8AC3E}">
        <p14:creationId xmlns:p14="http://schemas.microsoft.com/office/powerpoint/2010/main" val="47238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3B9ADDB7-79AA-4214-A5F9-CC49E4A3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190" y="327280"/>
            <a:ext cx="10515600" cy="764096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Znaczenie mieszkań i bariery ich zakupu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84843475-9287-4B87-B57E-5429CD9C4702}"/>
              </a:ext>
            </a:extLst>
          </p:cNvPr>
          <p:cNvGrpSpPr/>
          <p:nvPr/>
        </p:nvGrpSpPr>
        <p:grpSpPr>
          <a:xfrm>
            <a:off x="70971" y="1854838"/>
            <a:ext cx="12121029" cy="3600000"/>
            <a:chOff x="0" y="1390604"/>
            <a:chExt cx="12121029" cy="3600000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65A9E8BC-F2AA-4933-B766-9C14C695F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1673" y="1390604"/>
              <a:ext cx="6149356" cy="3600000"/>
            </a:xfrm>
            <a:prstGeom prst="rect">
              <a:avLst/>
            </a:prstGeom>
          </p:spPr>
        </p:pic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1E171532-C55D-46B0-A5F8-A058A4160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390604"/>
              <a:ext cx="5971673" cy="36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619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3B9ADDB7-79AA-4214-A5F9-CC49E4A3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190" y="327280"/>
            <a:ext cx="10515600" cy="764096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Znaczenie mieszkań i bariery ich zakupu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6C5B8BF-3CB2-4587-B5C6-424AC889ACA9}"/>
              </a:ext>
            </a:extLst>
          </p:cNvPr>
          <p:cNvSpPr txBox="1"/>
          <p:nvPr/>
        </p:nvSpPr>
        <p:spPr>
          <a:xfrm>
            <a:off x="3711526" y="1520021"/>
            <a:ext cx="476894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9900" dirty="0"/>
              <a:t>12%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708ED62-586D-4A4F-8ADB-AEECBD02ACF1}"/>
              </a:ext>
            </a:extLst>
          </p:cNvPr>
          <p:cNvSpPr txBox="1"/>
          <p:nvPr/>
        </p:nvSpPr>
        <p:spPr>
          <a:xfrm>
            <a:off x="2744372" y="4197420"/>
            <a:ext cx="67032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dirty="0"/>
              <a:t>tak – można mieszkać w lokalu wynajmowanym całe życie</a:t>
            </a:r>
          </a:p>
        </p:txBody>
      </p:sp>
    </p:spTree>
    <p:extLst>
      <p:ext uri="{BB962C8B-B14F-4D97-AF65-F5344CB8AC3E}">
        <p14:creationId xmlns:p14="http://schemas.microsoft.com/office/powerpoint/2010/main" val="262196043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567</Words>
  <Application>Microsoft Office PowerPoint</Application>
  <PresentationFormat>Panoramiczny</PresentationFormat>
  <Paragraphs>193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Projekt niestandardowy</vt:lpstr>
      <vt:lpstr>Prezentacja programu PowerPoint</vt:lpstr>
      <vt:lpstr>Młode osoby na rynku nieruchomości  - bariery zakupu mieszkań</vt:lpstr>
      <vt:lpstr>Ludzie młodzi na rynku mieszkaniowym</vt:lpstr>
      <vt:lpstr>Problemy młodych na rynku mieszkaniowym</vt:lpstr>
      <vt:lpstr>Dostępność mieszkań dla młodych</vt:lpstr>
      <vt:lpstr>Dostępność mieszkań dla młodych</vt:lpstr>
      <vt:lpstr>Znaczenie mieszkań i bariery ich zakupu</vt:lpstr>
      <vt:lpstr>Znaczenie mieszkań i bariery ich zakupu</vt:lpstr>
      <vt:lpstr>Znaczenie mieszkań i bariery ich zakupu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Łukasz Strączkowski</cp:lastModifiedBy>
  <cp:revision>10</cp:revision>
  <dcterms:created xsi:type="dcterms:W3CDTF">2021-09-09T08:32:53Z</dcterms:created>
  <dcterms:modified xsi:type="dcterms:W3CDTF">2021-09-17T19:53:16Z</dcterms:modified>
</cp:coreProperties>
</file>