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80" r:id="rId2"/>
    <p:sldId id="454" r:id="rId3"/>
    <p:sldId id="465" r:id="rId4"/>
    <p:sldId id="466" r:id="rId5"/>
    <p:sldId id="467" r:id="rId6"/>
    <p:sldId id="468" r:id="rId7"/>
    <p:sldId id="469" r:id="rId8"/>
    <p:sldId id="470" r:id="rId9"/>
    <p:sldId id="471" r:id="rId10"/>
    <p:sldId id="472" r:id="rId11"/>
    <p:sldId id="473" r:id="rId12"/>
    <p:sldId id="474" r:id="rId13"/>
    <p:sldId id="475" r:id="rId14"/>
    <p:sldId id="476" r:id="rId15"/>
    <p:sldId id="477" r:id="rId16"/>
    <p:sldId id="478" r:id="rId17"/>
    <p:sldId id="479" r:id="rId18"/>
    <p:sldId id="480" r:id="rId19"/>
    <p:sldId id="481" r:id="rId20"/>
    <p:sldId id="482" r:id="rId21"/>
    <p:sldId id="483" r:id="rId22"/>
    <p:sldId id="484" r:id="rId23"/>
    <p:sldId id="485" r:id="rId24"/>
    <p:sldId id="486" r:id="rId25"/>
  </p:sldIdLst>
  <p:sldSz cx="12192000" cy="6858000"/>
  <p:notesSz cx="6858000" cy="9144000"/>
  <p:defaultTextStyle>
    <a:defPPr>
      <a:defRPr lang="pl-PL"/>
    </a:defPPr>
    <a:lvl1pPr algn="l" rtl="0" fontAlgn="base">
      <a:spcBef>
        <a:spcPct val="0"/>
      </a:spcBef>
      <a:spcAft>
        <a:spcPct val="0"/>
      </a:spcAft>
      <a:defRPr kern="1200">
        <a:solidFill>
          <a:schemeClr val="tx1"/>
        </a:solidFill>
        <a:latin typeface="Calibri" panose="020F0502020204030204" pitchFamily="34" charset="0"/>
        <a:ea typeface="+mn-ea"/>
        <a:cs typeface="+mn-cs"/>
      </a:defRPr>
    </a:lvl1pPr>
    <a:lvl2pPr marL="457200" algn="l" rtl="0" fontAlgn="base">
      <a:spcBef>
        <a:spcPct val="0"/>
      </a:spcBef>
      <a:spcAft>
        <a:spcPct val="0"/>
      </a:spcAft>
      <a:defRPr kern="1200">
        <a:solidFill>
          <a:schemeClr val="tx1"/>
        </a:solidFill>
        <a:latin typeface="Calibri" panose="020F0502020204030204" pitchFamily="34" charset="0"/>
        <a:ea typeface="+mn-ea"/>
        <a:cs typeface="+mn-cs"/>
      </a:defRPr>
    </a:lvl2pPr>
    <a:lvl3pPr marL="914400" algn="l" rtl="0" fontAlgn="base">
      <a:spcBef>
        <a:spcPct val="0"/>
      </a:spcBef>
      <a:spcAft>
        <a:spcPct val="0"/>
      </a:spcAft>
      <a:defRPr kern="1200">
        <a:solidFill>
          <a:schemeClr val="tx1"/>
        </a:solidFill>
        <a:latin typeface="Calibri" panose="020F0502020204030204" pitchFamily="34" charset="0"/>
        <a:ea typeface="+mn-ea"/>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32">
          <p15:clr>
            <a:srgbClr val="A4A3A4"/>
          </p15:clr>
        </p15:guide>
        <p15:guide id="2" orient="horz" pos="4020">
          <p15:clr>
            <a:srgbClr val="A4A3A4"/>
          </p15:clr>
        </p15:guide>
        <p15:guide id="3" orient="horz" pos="1502">
          <p15:clr>
            <a:srgbClr val="A4A3A4"/>
          </p15:clr>
        </p15:guide>
        <p15:guide id="4" orient="horz" pos="2228">
          <p15:clr>
            <a:srgbClr val="A4A3A4"/>
          </p15:clr>
        </p15:guide>
        <p15:guide id="5" orient="horz" pos="913">
          <p15:clr>
            <a:srgbClr val="A4A3A4"/>
          </p15:clr>
        </p15:guide>
        <p15:guide id="6" orient="horz" pos="2523">
          <p15:clr>
            <a:srgbClr val="A4A3A4"/>
          </p15:clr>
        </p15:guide>
        <p15:guide id="7" pos="483">
          <p15:clr>
            <a:srgbClr val="A4A3A4"/>
          </p15:clr>
        </p15:guide>
        <p15:guide id="8" pos="7423">
          <p15:clr>
            <a:srgbClr val="A4A3A4"/>
          </p15:clr>
        </p15:guide>
        <p15:guide id="9" pos="5768">
          <p15:clr>
            <a:srgbClr val="A4A3A4"/>
          </p15:clr>
        </p15:guide>
        <p15:guide id="10" pos="5269">
          <p15:clr>
            <a:srgbClr val="A4A3A4"/>
          </p15:clr>
        </p15:guide>
        <p15:guide id="11" pos="3840">
          <p15:clr>
            <a:srgbClr val="A4A3A4"/>
          </p15:clr>
        </p15:guide>
        <p15:guide id="12" pos="4248">
          <p15:clr>
            <a:srgbClr val="A4A3A4"/>
          </p15:clr>
        </p15:guide>
        <p15:guide id="13" pos="2139">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iotr Jarecki" initials="PJ" lastIdx="7" clrIdx="0">
    <p:extLst>
      <p:ext uri="{19B8F6BF-5375-455C-9EA6-DF929625EA0E}">
        <p15:presenceInfo xmlns:p15="http://schemas.microsoft.com/office/powerpoint/2012/main" userId="S::piotr.jarecki@uni.lodz.pl::49fe87f2-0bd1-431c-8397-1b6da500e3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0066"/>
    <a:srgbClr val="9999FF"/>
    <a:srgbClr val="72207E"/>
    <a:srgbClr val="520068"/>
    <a:srgbClr val="480068"/>
    <a:srgbClr val="CA8AFE"/>
    <a:srgbClr val="2A0036"/>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AC7984-411D-453F-A534-382165589B0E}" v="1" dt="2021-09-17T20:05:27.903"/>
  </p1510:revLst>
</p1510:revInfo>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6" d="100"/>
          <a:sy n="116" d="100"/>
        </p:scale>
        <p:origin x="276" y="114"/>
      </p:cViewPr>
      <p:guideLst>
        <p:guide orient="horz" pos="232"/>
        <p:guide orient="horz" pos="4020"/>
        <p:guide orient="horz" pos="1502"/>
        <p:guide orient="horz" pos="2228"/>
        <p:guide orient="horz" pos="913"/>
        <p:guide orient="horz" pos="2523"/>
        <p:guide pos="483"/>
        <p:guide pos="7423"/>
        <p:guide pos="5768"/>
        <p:guide pos="5269"/>
        <p:guide pos="3840"/>
        <p:guide pos="4248"/>
        <p:guide pos="2139"/>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a:extLst>
              <a:ext uri="{FF2B5EF4-FFF2-40B4-BE49-F238E27FC236}">
                <a16:creationId xmlns:a16="http://schemas.microsoft.com/office/drawing/2014/main" id="{12F55E92-F667-4D12-9A79-7B44A39B3F7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pl-PL"/>
          </a:p>
        </p:txBody>
      </p:sp>
      <p:sp>
        <p:nvSpPr>
          <p:cNvPr id="3" name="Symbol zastępczy daty 2">
            <a:extLst>
              <a:ext uri="{FF2B5EF4-FFF2-40B4-BE49-F238E27FC236}">
                <a16:creationId xmlns:a16="http://schemas.microsoft.com/office/drawing/2014/main" id="{3AF56406-5171-4344-904B-C1B38D73B98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7350CE22-DCF2-4E98-9C06-FFBD4B78901A}" type="datetimeFigureOut">
              <a:rPr lang="pl-PL"/>
              <a:pPr>
                <a:defRPr/>
              </a:pPr>
              <a:t>18.09.2021</a:t>
            </a:fld>
            <a:endParaRPr lang="pl-PL"/>
          </a:p>
        </p:txBody>
      </p:sp>
      <p:sp>
        <p:nvSpPr>
          <p:cNvPr id="4" name="Symbol zastępczy stopki 3">
            <a:extLst>
              <a:ext uri="{FF2B5EF4-FFF2-40B4-BE49-F238E27FC236}">
                <a16:creationId xmlns:a16="http://schemas.microsoft.com/office/drawing/2014/main" id="{2F4245D9-10E9-4D9B-9AD8-CDDF413F96E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pl-PL"/>
          </a:p>
        </p:txBody>
      </p:sp>
      <p:sp>
        <p:nvSpPr>
          <p:cNvPr id="5" name="Symbol zastępczy numeru slajdu 4">
            <a:extLst>
              <a:ext uri="{FF2B5EF4-FFF2-40B4-BE49-F238E27FC236}">
                <a16:creationId xmlns:a16="http://schemas.microsoft.com/office/drawing/2014/main" id="{9FEDFA67-F357-4DDC-87FE-4C7A56DCD325}"/>
              </a:ext>
            </a:extLst>
          </p:cNvPr>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B284343-AC75-4A45-B759-B6CB9EE4DD47}" type="slidenum">
              <a:rPr lang="pl-PL" altLang="pl-PL"/>
              <a:pPr/>
              <a:t>‹#›</a:t>
            </a:fld>
            <a:endParaRPr lang="pl-PL" altLang="pl-PL"/>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a:extLst>
              <a:ext uri="{FF2B5EF4-FFF2-40B4-BE49-F238E27FC236}">
                <a16:creationId xmlns:a16="http://schemas.microsoft.com/office/drawing/2014/main" id="{5DB34CDC-2E65-40C5-81C3-749AF22518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pl-PL"/>
          </a:p>
        </p:txBody>
      </p:sp>
      <p:sp>
        <p:nvSpPr>
          <p:cNvPr id="3" name="Symbol zastępczy daty 2">
            <a:extLst>
              <a:ext uri="{FF2B5EF4-FFF2-40B4-BE49-F238E27FC236}">
                <a16:creationId xmlns:a16="http://schemas.microsoft.com/office/drawing/2014/main" id="{2E5A6FCD-9578-49B4-B051-E69F97098536}"/>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9B544A01-4DBB-4686-ABA0-D1B321B0C241}" type="datetimeFigureOut">
              <a:rPr lang="pl-PL"/>
              <a:pPr>
                <a:defRPr/>
              </a:pPr>
              <a:t>18.09.2021</a:t>
            </a:fld>
            <a:endParaRPr lang="pl-PL"/>
          </a:p>
        </p:txBody>
      </p:sp>
      <p:sp>
        <p:nvSpPr>
          <p:cNvPr id="4" name="Symbol zastępczy obrazu slajdu 3">
            <a:extLst>
              <a:ext uri="{FF2B5EF4-FFF2-40B4-BE49-F238E27FC236}">
                <a16:creationId xmlns:a16="http://schemas.microsoft.com/office/drawing/2014/main" id="{FA24023F-AAAC-4994-8A36-D867995D863D}"/>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pl-PL" noProof="0"/>
          </a:p>
        </p:txBody>
      </p:sp>
      <p:sp>
        <p:nvSpPr>
          <p:cNvPr id="5" name="Symbol zastępczy notatek 4">
            <a:extLst>
              <a:ext uri="{FF2B5EF4-FFF2-40B4-BE49-F238E27FC236}">
                <a16:creationId xmlns:a16="http://schemas.microsoft.com/office/drawing/2014/main" id="{C9C219DC-7B61-4EFA-A8E5-815FDC8D86DB}"/>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noProof="0"/>
              <a:t>Edytuj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6" name="Symbol zastępczy stopki 5">
            <a:extLst>
              <a:ext uri="{FF2B5EF4-FFF2-40B4-BE49-F238E27FC236}">
                <a16:creationId xmlns:a16="http://schemas.microsoft.com/office/drawing/2014/main" id="{76EAAF16-A86C-460D-B2EE-20BEA5DC3293}"/>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pl-PL"/>
          </a:p>
        </p:txBody>
      </p:sp>
      <p:sp>
        <p:nvSpPr>
          <p:cNvPr id="7" name="Symbol zastępczy numeru slajdu 6">
            <a:extLst>
              <a:ext uri="{FF2B5EF4-FFF2-40B4-BE49-F238E27FC236}">
                <a16:creationId xmlns:a16="http://schemas.microsoft.com/office/drawing/2014/main" id="{EE259E4F-87D8-4646-A1B2-353512F37516}"/>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E9B71B1B-91C8-4FBA-B5FD-CA5280F7F13C}" type="slidenum">
              <a:rPr lang="pl-PL" altLang="pl-PL"/>
              <a:pPr/>
              <a:t>‹#›</a:t>
            </a:fld>
            <a:endParaRPr lang="pl-PL" altLang="pl-P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E9B71B1B-91C8-4FBA-B5FD-CA5280F7F13C}" type="slidenum">
              <a:rPr lang="pl-PL" altLang="pl-PL"/>
              <a:pPr/>
              <a:t>1</a:t>
            </a:fld>
            <a:endParaRPr lang="pl-PL" altLang="pl-PL"/>
          </a:p>
        </p:txBody>
      </p:sp>
    </p:spTree>
    <p:extLst>
      <p:ext uri="{BB962C8B-B14F-4D97-AF65-F5344CB8AC3E}">
        <p14:creationId xmlns:p14="http://schemas.microsoft.com/office/powerpoint/2010/main" val="3114182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a:cs typeface="Calibri"/>
            </a:endParaRPr>
          </a:p>
          <a:p>
            <a:endParaRPr lang="en-US">
              <a:cs typeface="Calibri"/>
            </a:endParaRPr>
          </a:p>
        </p:txBody>
      </p:sp>
      <p:sp>
        <p:nvSpPr>
          <p:cNvPr id="4" name="Symbol zastępczy numeru slajdu 3"/>
          <p:cNvSpPr>
            <a:spLocks noGrp="1"/>
          </p:cNvSpPr>
          <p:nvPr>
            <p:ph type="sldNum" sz="quarter" idx="5"/>
          </p:nvPr>
        </p:nvSpPr>
        <p:spPr/>
        <p:txBody>
          <a:bodyPr/>
          <a:lstStyle/>
          <a:p>
            <a:fld id="{E9B71B1B-91C8-4FBA-B5FD-CA5280F7F13C}" type="slidenum">
              <a:rPr lang="pl-PL" altLang="pl-PL"/>
              <a:pPr/>
              <a:t>10</a:t>
            </a:fld>
            <a:endParaRPr lang="pl-PL" altLang="pl-PL"/>
          </a:p>
        </p:txBody>
      </p:sp>
    </p:spTree>
    <p:extLst>
      <p:ext uri="{BB962C8B-B14F-4D97-AF65-F5344CB8AC3E}">
        <p14:creationId xmlns:p14="http://schemas.microsoft.com/office/powerpoint/2010/main" val="20949576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a:cs typeface="Calibri"/>
            </a:endParaRPr>
          </a:p>
          <a:p>
            <a:endParaRPr lang="en-US">
              <a:cs typeface="Calibri"/>
            </a:endParaRPr>
          </a:p>
        </p:txBody>
      </p:sp>
      <p:sp>
        <p:nvSpPr>
          <p:cNvPr id="4" name="Symbol zastępczy numeru slajdu 3"/>
          <p:cNvSpPr>
            <a:spLocks noGrp="1"/>
          </p:cNvSpPr>
          <p:nvPr>
            <p:ph type="sldNum" sz="quarter" idx="5"/>
          </p:nvPr>
        </p:nvSpPr>
        <p:spPr/>
        <p:txBody>
          <a:bodyPr/>
          <a:lstStyle/>
          <a:p>
            <a:fld id="{E9B71B1B-91C8-4FBA-B5FD-CA5280F7F13C}" type="slidenum">
              <a:rPr lang="pl-PL" altLang="pl-PL"/>
              <a:pPr/>
              <a:t>11</a:t>
            </a:fld>
            <a:endParaRPr lang="pl-PL" altLang="pl-PL"/>
          </a:p>
        </p:txBody>
      </p:sp>
    </p:spTree>
    <p:extLst>
      <p:ext uri="{BB962C8B-B14F-4D97-AF65-F5344CB8AC3E}">
        <p14:creationId xmlns:p14="http://schemas.microsoft.com/office/powerpoint/2010/main" val="34369634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a:cs typeface="Calibri"/>
            </a:endParaRPr>
          </a:p>
          <a:p>
            <a:endParaRPr lang="en-US">
              <a:cs typeface="Calibri"/>
            </a:endParaRPr>
          </a:p>
        </p:txBody>
      </p:sp>
      <p:sp>
        <p:nvSpPr>
          <p:cNvPr id="4" name="Symbol zastępczy numeru slajdu 3"/>
          <p:cNvSpPr>
            <a:spLocks noGrp="1"/>
          </p:cNvSpPr>
          <p:nvPr>
            <p:ph type="sldNum" sz="quarter" idx="5"/>
          </p:nvPr>
        </p:nvSpPr>
        <p:spPr/>
        <p:txBody>
          <a:bodyPr/>
          <a:lstStyle/>
          <a:p>
            <a:fld id="{E9B71B1B-91C8-4FBA-B5FD-CA5280F7F13C}" type="slidenum">
              <a:rPr lang="pl-PL" altLang="pl-PL"/>
              <a:pPr/>
              <a:t>12</a:t>
            </a:fld>
            <a:endParaRPr lang="pl-PL" altLang="pl-PL"/>
          </a:p>
        </p:txBody>
      </p:sp>
    </p:spTree>
    <p:extLst>
      <p:ext uri="{BB962C8B-B14F-4D97-AF65-F5344CB8AC3E}">
        <p14:creationId xmlns:p14="http://schemas.microsoft.com/office/powerpoint/2010/main" val="1806445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a:cs typeface="Calibri"/>
            </a:endParaRPr>
          </a:p>
          <a:p>
            <a:endParaRPr lang="en-US">
              <a:cs typeface="Calibri"/>
            </a:endParaRPr>
          </a:p>
        </p:txBody>
      </p:sp>
      <p:sp>
        <p:nvSpPr>
          <p:cNvPr id="4" name="Symbol zastępczy numeru slajdu 3"/>
          <p:cNvSpPr>
            <a:spLocks noGrp="1"/>
          </p:cNvSpPr>
          <p:nvPr>
            <p:ph type="sldNum" sz="quarter" idx="5"/>
          </p:nvPr>
        </p:nvSpPr>
        <p:spPr/>
        <p:txBody>
          <a:bodyPr/>
          <a:lstStyle/>
          <a:p>
            <a:fld id="{E9B71B1B-91C8-4FBA-B5FD-CA5280F7F13C}" type="slidenum">
              <a:rPr lang="pl-PL" altLang="pl-PL"/>
              <a:pPr/>
              <a:t>13</a:t>
            </a:fld>
            <a:endParaRPr lang="pl-PL" altLang="pl-PL"/>
          </a:p>
        </p:txBody>
      </p:sp>
    </p:spTree>
    <p:extLst>
      <p:ext uri="{BB962C8B-B14F-4D97-AF65-F5344CB8AC3E}">
        <p14:creationId xmlns:p14="http://schemas.microsoft.com/office/powerpoint/2010/main" val="37443121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a:cs typeface="Calibri"/>
            </a:endParaRPr>
          </a:p>
          <a:p>
            <a:endParaRPr lang="en-US">
              <a:cs typeface="Calibri"/>
            </a:endParaRPr>
          </a:p>
        </p:txBody>
      </p:sp>
      <p:sp>
        <p:nvSpPr>
          <p:cNvPr id="4" name="Symbol zastępczy numeru slajdu 3"/>
          <p:cNvSpPr>
            <a:spLocks noGrp="1"/>
          </p:cNvSpPr>
          <p:nvPr>
            <p:ph type="sldNum" sz="quarter" idx="5"/>
          </p:nvPr>
        </p:nvSpPr>
        <p:spPr/>
        <p:txBody>
          <a:bodyPr/>
          <a:lstStyle/>
          <a:p>
            <a:fld id="{E9B71B1B-91C8-4FBA-B5FD-CA5280F7F13C}" type="slidenum">
              <a:rPr lang="pl-PL" altLang="pl-PL"/>
              <a:pPr/>
              <a:t>14</a:t>
            </a:fld>
            <a:endParaRPr lang="pl-PL" altLang="pl-PL"/>
          </a:p>
        </p:txBody>
      </p:sp>
    </p:spTree>
    <p:extLst>
      <p:ext uri="{BB962C8B-B14F-4D97-AF65-F5344CB8AC3E}">
        <p14:creationId xmlns:p14="http://schemas.microsoft.com/office/powerpoint/2010/main" val="39292613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a:cs typeface="Calibri"/>
            </a:endParaRPr>
          </a:p>
          <a:p>
            <a:endParaRPr lang="en-US">
              <a:cs typeface="Calibri"/>
            </a:endParaRPr>
          </a:p>
        </p:txBody>
      </p:sp>
      <p:sp>
        <p:nvSpPr>
          <p:cNvPr id="4" name="Symbol zastępczy numeru slajdu 3"/>
          <p:cNvSpPr>
            <a:spLocks noGrp="1"/>
          </p:cNvSpPr>
          <p:nvPr>
            <p:ph type="sldNum" sz="quarter" idx="5"/>
          </p:nvPr>
        </p:nvSpPr>
        <p:spPr/>
        <p:txBody>
          <a:bodyPr/>
          <a:lstStyle/>
          <a:p>
            <a:fld id="{E9B71B1B-91C8-4FBA-B5FD-CA5280F7F13C}" type="slidenum">
              <a:rPr lang="pl-PL" altLang="pl-PL"/>
              <a:pPr/>
              <a:t>15</a:t>
            </a:fld>
            <a:endParaRPr lang="pl-PL" altLang="pl-PL"/>
          </a:p>
        </p:txBody>
      </p:sp>
    </p:spTree>
    <p:extLst>
      <p:ext uri="{BB962C8B-B14F-4D97-AF65-F5344CB8AC3E}">
        <p14:creationId xmlns:p14="http://schemas.microsoft.com/office/powerpoint/2010/main" val="29641930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a:cs typeface="Calibri"/>
            </a:endParaRPr>
          </a:p>
          <a:p>
            <a:endParaRPr lang="en-US">
              <a:cs typeface="Calibri"/>
            </a:endParaRPr>
          </a:p>
        </p:txBody>
      </p:sp>
      <p:sp>
        <p:nvSpPr>
          <p:cNvPr id="4" name="Symbol zastępczy numeru slajdu 3"/>
          <p:cNvSpPr>
            <a:spLocks noGrp="1"/>
          </p:cNvSpPr>
          <p:nvPr>
            <p:ph type="sldNum" sz="quarter" idx="5"/>
          </p:nvPr>
        </p:nvSpPr>
        <p:spPr/>
        <p:txBody>
          <a:bodyPr/>
          <a:lstStyle/>
          <a:p>
            <a:fld id="{E9B71B1B-91C8-4FBA-B5FD-CA5280F7F13C}" type="slidenum">
              <a:rPr lang="pl-PL" altLang="pl-PL"/>
              <a:pPr/>
              <a:t>16</a:t>
            </a:fld>
            <a:endParaRPr lang="pl-PL" altLang="pl-PL"/>
          </a:p>
        </p:txBody>
      </p:sp>
    </p:spTree>
    <p:extLst>
      <p:ext uri="{BB962C8B-B14F-4D97-AF65-F5344CB8AC3E}">
        <p14:creationId xmlns:p14="http://schemas.microsoft.com/office/powerpoint/2010/main" val="25329844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a:cs typeface="Calibri"/>
            </a:endParaRPr>
          </a:p>
          <a:p>
            <a:endParaRPr lang="en-US">
              <a:cs typeface="Calibri"/>
            </a:endParaRPr>
          </a:p>
        </p:txBody>
      </p:sp>
      <p:sp>
        <p:nvSpPr>
          <p:cNvPr id="4" name="Symbol zastępczy numeru slajdu 3"/>
          <p:cNvSpPr>
            <a:spLocks noGrp="1"/>
          </p:cNvSpPr>
          <p:nvPr>
            <p:ph type="sldNum" sz="quarter" idx="5"/>
          </p:nvPr>
        </p:nvSpPr>
        <p:spPr/>
        <p:txBody>
          <a:bodyPr/>
          <a:lstStyle/>
          <a:p>
            <a:fld id="{E9B71B1B-91C8-4FBA-B5FD-CA5280F7F13C}" type="slidenum">
              <a:rPr lang="pl-PL" altLang="pl-PL"/>
              <a:pPr/>
              <a:t>17</a:t>
            </a:fld>
            <a:endParaRPr lang="pl-PL" altLang="pl-PL"/>
          </a:p>
        </p:txBody>
      </p:sp>
    </p:spTree>
    <p:extLst>
      <p:ext uri="{BB962C8B-B14F-4D97-AF65-F5344CB8AC3E}">
        <p14:creationId xmlns:p14="http://schemas.microsoft.com/office/powerpoint/2010/main" val="40714860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a:cs typeface="Calibri"/>
            </a:endParaRPr>
          </a:p>
          <a:p>
            <a:endParaRPr lang="en-US">
              <a:cs typeface="Calibri"/>
            </a:endParaRPr>
          </a:p>
        </p:txBody>
      </p:sp>
      <p:sp>
        <p:nvSpPr>
          <p:cNvPr id="4" name="Symbol zastępczy numeru slajdu 3"/>
          <p:cNvSpPr>
            <a:spLocks noGrp="1"/>
          </p:cNvSpPr>
          <p:nvPr>
            <p:ph type="sldNum" sz="quarter" idx="5"/>
          </p:nvPr>
        </p:nvSpPr>
        <p:spPr/>
        <p:txBody>
          <a:bodyPr/>
          <a:lstStyle/>
          <a:p>
            <a:fld id="{E9B71B1B-91C8-4FBA-B5FD-CA5280F7F13C}" type="slidenum">
              <a:rPr lang="pl-PL" altLang="pl-PL"/>
              <a:pPr/>
              <a:t>18</a:t>
            </a:fld>
            <a:endParaRPr lang="pl-PL" altLang="pl-PL"/>
          </a:p>
        </p:txBody>
      </p:sp>
    </p:spTree>
    <p:extLst>
      <p:ext uri="{BB962C8B-B14F-4D97-AF65-F5344CB8AC3E}">
        <p14:creationId xmlns:p14="http://schemas.microsoft.com/office/powerpoint/2010/main" val="27970876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a:cs typeface="Calibri"/>
            </a:endParaRPr>
          </a:p>
          <a:p>
            <a:endParaRPr lang="en-US">
              <a:cs typeface="Calibri"/>
            </a:endParaRPr>
          </a:p>
        </p:txBody>
      </p:sp>
      <p:sp>
        <p:nvSpPr>
          <p:cNvPr id="4" name="Symbol zastępczy numeru slajdu 3"/>
          <p:cNvSpPr>
            <a:spLocks noGrp="1"/>
          </p:cNvSpPr>
          <p:nvPr>
            <p:ph type="sldNum" sz="quarter" idx="5"/>
          </p:nvPr>
        </p:nvSpPr>
        <p:spPr/>
        <p:txBody>
          <a:bodyPr/>
          <a:lstStyle/>
          <a:p>
            <a:fld id="{E9B71B1B-91C8-4FBA-B5FD-CA5280F7F13C}" type="slidenum">
              <a:rPr lang="pl-PL" altLang="pl-PL"/>
              <a:pPr/>
              <a:t>19</a:t>
            </a:fld>
            <a:endParaRPr lang="pl-PL" altLang="pl-PL"/>
          </a:p>
        </p:txBody>
      </p:sp>
    </p:spTree>
    <p:extLst>
      <p:ext uri="{BB962C8B-B14F-4D97-AF65-F5344CB8AC3E}">
        <p14:creationId xmlns:p14="http://schemas.microsoft.com/office/powerpoint/2010/main" val="3966105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a:cs typeface="Calibri"/>
            </a:endParaRPr>
          </a:p>
          <a:p>
            <a:endParaRPr lang="en-US">
              <a:cs typeface="Calibri"/>
            </a:endParaRPr>
          </a:p>
        </p:txBody>
      </p:sp>
      <p:sp>
        <p:nvSpPr>
          <p:cNvPr id="4" name="Symbol zastępczy numeru slajdu 3"/>
          <p:cNvSpPr>
            <a:spLocks noGrp="1"/>
          </p:cNvSpPr>
          <p:nvPr>
            <p:ph type="sldNum" sz="quarter" idx="5"/>
          </p:nvPr>
        </p:nvSpPr>
        <p:spPr/>
        <p:txBody>
          <a:bodyPr/>
          <a:lstStyle/>
          <a:p>
            <a:fld id="{E9B71B1B-91C8-4FBA-B5FD-CA5280F7F13C}" type="slidenum">
              <a:rPr lang="pl-PL" altLang="pl-PL"/>
              <a:pPr/>
              <a:t>2</a:t>
            </a:fld>
            <a:endParaRPr lang="pl-PL" altLang="pl-PL"/>
          </a:p>
        </p:txBody>
      </p:sp>
    </p:spTree>
    <p:extLst>
      <p:ext uri="{BB962C8B-B14F-4D97-AF65-F5344CB8AC3E}">
        <p14:creationId xmlns:p14="http://schemas.microsoft.com/office/powerpoint/2010/main" val="41744899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a:cs typeface="Calibri"/>
            </a:endParaRPr>
          </a:p>
          <a:p>
            <a:endParaRPr lang="en-US">
              <a:cs typeface="Calibri"/>
            </a:endParaRPr>
          </a:p>
        </p:txBody>
      </p:sp>
      <p:sp>
        <p:nvSpPr>
          <p:cNvPr id="4" name="Symbol zastępczy numeru slajdu 3"/>
          <p:cNvSpPr>
            <a:spLocks noGrp="1"/>
          </p:cNvSpPr>
          <p:nvPr>
            <p:ph type="sldNum" sz="quarter" idx="5"/>
          </p:nvPr>
        </p:nvSpPr>
        <p:spPr/>
        <p:txBody>
          <a:bodyPr/>
          <a:lstStyle/>
          <a:p>
            <a:fld id="{E9B71B1B-91C8-4FBA-B5FD-CA5280F7F13C}" type="slidenum">
              <a:rPr lang="pl-PL" altLang="pl-PL"/>
              <a:pPr/>
              <a:t>20</a:t>
            </a:fld>
            <a:endParaRPr lang="pl-PL" altLang="pl-PL"/>
          </a:p>
        </p:txBody>
      </p:sp>
    </p:spTree>
    <p:extLst>
      <p:ext uri="{BB962C8B-B14F-4D97-AF65-F5344CB8AC3E}">
        <p14:creationId xmlns:p14="http://schemas.microsoft.com/office/powerpoint/2010/main" val="19320712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a:cs typeface="Calibri"/>
            </a:endParaRPr>
          </a:p>
          <a:p>
            <a:endParaRPr lang="en-US">
              <a:cs typeface="Calibri"/>
            </a:endParaRPr>
          </a:p>
        </p:txBody>
      </p:sp>
      <p:sp>
        <p:nvSpPr>
          <p:cNvPr id="4" name="Symbol zastępczy numeru slajdu 3"/>
          <p:cNvSpPr>
            <a:spLocks noGrp="1"/>
          </p:cNvSpPr>
          <p:nvPr>
            <p:ph type="sldNum" sz="quarter" idx="5"/>
          </p:nvPr>
        </p:nvSpPr>
        <p:spPr/>
        <p:txBody>
          <a:bodyPr/>
          <a:lstStyle/>
          <a:p>
            <a:fld id="{E9B71B1B-91C8-4FBA-B5FD-CA5280F7F13C}" type="slidenum">
              <a:rPr lang="pl-PL" altLang="pl-PL"/>
              <a:pPr/>
              <a:t>21</a:t>
            </a:fld>
            <a:endParaRPr lang="pl-PL" altLang="pl-PL"/>
          </a:p>
        </p:txBody>
      </p:sp>
    </p:spTree>
    <p:extLst>
      <p:ext uri="{BB962C8B-B14F-4D97-AF65-F5344CB8AC3E}">
        <p14:creationId xmlns:p14="http://schemas.microsoft.com/office/powerpoint/2010/main" val="11162048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a:cs typeface="Calibri"/>
            </a:endParaRPr>
          </a:p>
          <a:p>
            <a:endParaRPr lang="en-US">
              <a:cs typeface="Calibri"/>
            </a:endParaRPr>
          </a:p>
        </p:txBody>
      </p:sp>
      <p:sp>
        <p:nvSpPr>
          <p:cNvPr id="4" name="Symbol zastępczy numeru slajdu 3"/>
          <p:cNvSpPr>
            <a:spLocks noGrp="1"/>
          </p:cNvSpPr>
          <p:nvPr>
            <p:ph type="sldNum" sz="quarter" idx="5"/>
          </p:nvPr>
        </p:nvSpPr>
        <p:spPr/>
        <p:txBody>
          <a:bodyPr/>
          <a:lstStyle/>
          <a:p>
            <a:fld id="{E9B71B1B-91C8-4FBA-B5FD-CA5280F7F13C}" type="slidenum">
              <a:rPr lang="pl-PL" altLang="pl-PL"/>
              <a:pPr/>
              <a:t>22</a:t>
            </a:fld>
            <a:endParaRPr lang="pl-PL" altLang="pl-PL"/>
          </a:p>
        </p:txBody>
      </p:sp>
    </p:spTree>
    <p:extLst>
      <p:ext uri="{BB962C8B-B14F-4D97-AF65-F5344CB8AC3E}">
        <p14:creationId xmlns:p14="http://schemas.microsoft.com/office/powerpoint/2010/main" val="2216815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a:cs typeface="Calibri"/>
            </a:endParaRPr>
          </a:p>
          <a:p>
            <a:endParaRPr lang="en-US">
              <a:cs typeface="Calibri"/>
            </a:endParaRPr>
          </a:p>
        </p:txBody>
      </p:sp>
      <p:sp>
        <p:nvSpPr>
          <p:cNvPr id="4" name="Symbol zastępczy numeru slajdu 3"/>
          <p:cNvSpPr>
            <a:spLocks noGrp="1"/>
          </p:cNvSpPr>
          <p:nvPr>
            <p:ph type="sldNum" sz="quarter" idx="5"/>
          </p:nvPr>
        </p:nvSpPr>
        <p:spPr/>
        <p:txBody>
          <a:bodyPr/>
          <a:lstStyle/>
          <a:p>
            <a:fld id="{E9B71B1B-91C8-4FBA-B5FD-CA5280F7F13C}" type="slidenum">
              <a:rPr lang="pl-PL" altLang="pl-PL"/>
              <a:pPr/>
              <a:t>23</a:t>
            </a:fld>
            <a:endParaRPr lang="pl-PL" altLang="pl-PL"/>
          </a:p>
        </p:txBody>
      </p:sp>
    </p:spTree>
    <p:extLst>
      <p:ext uri="{BB962C8B-B14F-4D97-AF65-F5344CB8AC3E}">
        <p14:creationId xmlns:p14="http://schemas.microsoft.com/office/powerpoint/2010/main" val="11707586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a:cs typeface="Calibri"/>
            </a:endParaRPr>
          </a:p>
          <a:p>
            <a:endParaRPr lang="en-US">
              <a:cs typeface="Calibri"/>
            </a:endParaRPr>
          </a:p>
        </p:txBody>
      </p:sp>
      <p:sp>
        <p:nvSpPr>
          <p:cNvPr id="4" name="Symbol zastępczy numeru slajdu 3"/>
          <p:cNvSpPr>
            <a:spLocks noGrp="1"/>
          </p:cNvSpPr>
          <p:nvPr>
            <p:ph type="sldNum" sz="quarter" idx="5"/>
          </p:nvPr>
        </p:nvSpPr>
        <p:spPr/>
        <p:txBody>
          <a:bodyPr/>
          <a:lstStyle/>
          <a:p>
            <a:fld id="{E9B71B1B-91C8-4FBA-B5FD-CA5280F7F13C}" type="slidenum">
              <a:rPr lang="pl-PL" altLang="pl-PL"/>
              <a:pPr/>
              <a:t>24</a:t>
            </a:fld>
            <a:endParaRPr lang="pl-PL" altLang="pl-PL"/>
          </a:p>
        </p:txBody>
      </p:sp>
    </p:spTree>
    <p:extLst>
      <p:ext uri="{BB962C8B-B14F-4D97-AF65-F5344CB8AC3E}">
        <p14:creationId xmlns:p14="http://schemas.microsoft.com/office/powerpoint/2010/main" val="2446019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a:cs typeface="Calibri"/>
            </a:endParaRPr>
          </a:p>
          <a:p>
            <a:endParaRPr lang="en-US">
              <a:cs typeface="Calibri"/>
            </a:endParaRPr>
          </a:p>
        </p:txBody>
      </p:sp>
      <p:sp>
        <p:nvSpPr>
          <p:cNvPr id="4" name="Symbol zastępczy numeru slajdu 3"/>
          <p:cNvSpPr>
            <a:spLocks noGrp="1"/>
          </p:cNvSpPr>
          <p:nvPr>
            <p:ph type="sldNum" sz="quarter" idx="5"/>
          </p:nvPr>
        </p:nvSpPr>
        <p:spPr/>
        <p:txBody>
          <a:bodyPr/>
          <a:lstStyle/>
          <a:p>
            <a:fld id="{E9B71B1B-91C8-4FBA-B5FD-CA5280F7F13C}" type="slidenum">
              <a:rPr lang="pl-PL" altLang="pl-PL"/>
              <a:pPr/>
              <a:t>3</a:t>
            </a:fld>
            <a:endParaRPr lang="pl-PL" altLang="pl-PL"/>
          </a:p>
        </p:txBody>
      </p:sp>
    </p:spTree>
    <p:extLst>
      <p:ext uri="{BB962C8B-B14F-4D97-AF65-F5344CB8AC3E}">
        <p14:creationId xmlns:p14="http://schemas.microsoft.com/office/powerpoint/2010/main" val="2901994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a:cs typeface="Calibri"/>
            </a:endParaRPr>
          </a:p>
          <a:p>
            <a:endParaRPr lang="en-US">
              <a:cs typeface="Calibri"/>
            </a:endParaRPr>
          </a:p>
        </p:txBody>
      </p:sp>
      <p:sp>
        <p:nvSpPr>
          <p:cNvPr id="4" name="Symbol zastępczy numeru slajdu 3"/>
          <p:cNvSpPr>
            <a:spLocks noGrp="1"/>
          </p:cNvSpPr>
          <p:nvPr>
            <p:ph type="sldNum" sz="quarter" idx="5"/>
          </p:nvPr>
        </p:nvSpPr>
        <p:spPr/>
        <p:txBody>
          <a:bodyPr/>
          <a:lstStyle/>
          <a:p>
            <a:fld id="{E9B71B1B-91C8-4FBA-B5FD-CA5280F7F13C}" type="slidenum">
              <a:rPr lang="pl-PL" altLang="pl-PL"/>
              <a:pPr/>
              <a:t>4</a:t>
            </a:fld>
            <a:endParaRPr lang="pl-PL" altLang="pl-PL"/>
          </a:p>
        </p:txBody>
      </p:sp>
    </p:spTree>
    <p:extLst>
      <p:ext uri="{BB962C8B-B14F-4D97-AF65-F5344CB8AC3E}">
        <p14:creationId xmlns:p14="http://schemas.microsoft.com/office/powerpoint/2010/main" val="27126274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a:cs typeface="Calibri"/>
            </a:endParaRPr>
          </a:p>
          <a:p>
            <a:endParaRPr lang="en-US">
              <a:cs typeface="Calibri"/>
            </a:endParaRPr>
          </a:p>
        </p:txBody>
      </p:sp>
      <p:sp>
        <p:nvSpPr>
          <p:cNvPr id="4" name="Symbol zastępczy numeru slajdu 3"/>
          <p:cNvSpPr>
            <a:spLocks noGrp="1"/>
          </p:cNvSpPr>
          <p:nvPr>
            <p:ph type="sldNum" sz="quarter" idx="5"/>
          </p:nvPr>
        </p:nvSpPr>
        <p:spPr/>
        <p:txBody>
          <a:bodyPr/>
          <a:lstStyle/>
          <a:p>
            <a:fld id="{E9B71B1B-91C8-4FBA-B5FD-CA5280F7F13C}" type="slidenum">
              <a:rPr lang="pl-PL" altLang="pl-PL"/>
              <a:pPr/>
              <a:t>5</a:t>
            </a:fld>
            <a:endParaRPr lang="pl-PL" altLang="pl-PL"/>
          </a:p>
        </p:txBody>
      </p:sp>
    </p:spTree>
    <p:extLst>
      <p:ext uri="{BB962C8B-B14F-4D97-AF65-F5344CB8AC3E}">
        <p14:creationId xmlns:p14="http://schemas.microsoft.com/office/powerpoint/2010/main" val="24093114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a:cs typeface="Calibri"/>
            </a:endParaRPr>
          </a:p>
          <a:p>
            <a:endParaRPr lang="en-US">
              <a:cs typeface="Calibri"/>
            </a:endParaRPr>
          </a:p>
        </p:txBody>
      </p:sp>
      <p:sp>
        <p:nvSpPr>
          <p:cNvPr id="4" name="Symbol zastępczy numeru slajdu 3"/>
          <p:cNvSpPr>
            <a:spLocks noGrp="1"/>
          </p:cNvSpPr>
          <p:nvPr>
            <p:ph type="sldNum" sz="quarter" idx="5"/>
          </p:nvPr>
        </p:nvSpPr>
        <p:spPr/>
        <p:txBody>
          <a:bodyPr/>
          <a:lstStyle/>
          <a:p>
            <a:fld id="{E9B71B1B-91C8-4FBA-B5FD-CA5280F7F13C}" type="slidenum">
              <a:rPr lang="pl-PL" altLang="pl-PL"/>
              <a:pPr/>
              <a:t>6</a:t>
            </a:fld>
            <a:endParaRPr lang="pl-PL" altLang="pl-PL"/>
          </a:p>
        </p:txBody>
      </p:sp>
    </p:spTree>
    <p:extLst>
      <p:ext uri="{BB962C8B-B14F-4D97-AF65-F5344CB8AC3E}">
        <p14:creationId xmlns:p14="http://schemas.microsoft.com/office/powerpoint/2010/main" val="32886914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a:cs typeface="Calibri"/>
            </a:endParaRPr>
          </a:p>
          <a:p>
            <a:endParaRPr lang="en-US">
              <a:cs typeface="Calibri"/>
            </a:endParaRPr>
          </a:p>
        </p:txBody>
      </p:sp>
      <p:sp>
        <p:nvSpPr>
          <p:cNvPr id="4" name="Symbol zastępczy numeru slajdu 3"/>
          <p:cNvSpPr>
            <a:spLocks noGrp="1"/>
          </p:cNvSpPr>
          <p:nvPr>
            <p:ph type="sldNum" sz="quarter" idx="5"/>
          </p:nvPr>
        </p:nvSpPr>
        <p:spPr/>
        <p:txBody>
          <a:bodyPr/>
          <a:lstStyle/>
          <a:p>
            <a:fld id="{E9B71B1B-91C8-4FBA-B5FD-CA5280F7F13C}" type="slidenum">
              <a:rPr lang="pl-PL" altLang="pl-PL"/>
              <a:pPr/>
              <a:t>7</a:t>
            </a:fld>
            <a:endParaRPr lang="pl-PL" altLang="pl-PL"/>
          </a:p>
        </p:txBody>
      </p:sp>
    </p:spTree>
    <p:extLst>
      <p:ext uri="{BB962C8B-B14F-4D97-AF65-F5344CB8AC3E}">
        <p14:creationId xmlns:p14="http://schemas.microsoft.com/office/powerpoint/2010/main" val="317098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a:cs typeface="Calibri"/>
            </a:endParaRPr>
          </a:p>
          <a:p>
            <a:endParaRPr lang="en-US">
              <a:cs typeface="Calibri"/>
            </a:endParaRPr>
          </a:p>
        </p:txBody>
      </p:sp>
      <p:sp>
        <p:nvSpPr>
          <p:cNvPr id="4" name="Symbol zastępczy numeru slajdu 3"/>
          <p:cNvSpPr>
            <a:spLocks noGrp="1"/>
          </p:cNvSpPr>
          <p:nvPr>
            <p:ph type="sldNum" sz="quarter" idx="5"/>
          </p:nvPr>
        </p:nvSpPr>
        <p:spPr/>
        <p:txBody>
          <a:bodyPr/>
          <a:lstStyle/>
          <a:p>
            <a:fld id="{E9B71B1B-91C8-4FBA-B5FD-CA5280F7F13C}" type="slidenum">
              <a:rPr lang="pl-PL" altLang="pl-PL"/>
              <a:pPr/>
              <a:t>8</a:t>
            </a:fld>
            <a:endParaRPr lang="pl-PL" altLang="pl-PL"/>
          </a:p>
        </p:txBody>
      </p:sp>
    </p:spTree>
    <p:extLst>
      <p:ext uri="{BB962C8B-B14F-4D97-AF65-F5344CB8AC3E}">
        <p14:creationId xmlns:p14="http://schemas.microsoft.com/office/powerpoint/2010/main" val="2097624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US">
              <a:cs typeface="Calibri"/>
            </a:endParaRPr>
          </a:p>
          <a:p>
            <a:endParaRPr lang="en-US">
              <a:cs typeface="Calibri"/>
            </a:endParaRPr>
          </a:p>
        </p:txBody>
      </p:sp>
      <p:sp>
        <p:nvSpPr>
          <p:cNvPr id="4" name="Symbol zastępczy numeru slajdu 3"/>
          <p:cNvSpPr>
            <a:spLocks noGrp="1"/>
          </p:cNvSpPr>
          <p:nvPr>
            <p:ph type="sldNum" sz="quarter" idx="5"/>
          </p:nvPr>
        </p:nvSpPr>
        <p:spPr/>
        <p:txBody>
          <a:bodyPr/>
          <a:lstStyle/>
          <a:p>
            <a:fld id="{E9B71B1B-91C8-4FBA-B5FD-CA5280F7F13C}" type="slidenum">
              <a:rPr lang="pl-PL" altLang="pl-PL"/>
              <a:pPr/>
              <a:t>9</a:t>
            </a:fld>
            <a:endParaRPr lang="pl-PL" altLang="pl-PL"/>
          </a:p>
        </p:txBody>
      </p:sp>
    </p:spTree>
    <p:extLst>
      <p:ext uri="{BB962C8B-B14F-4D97-AF65-F5344CB8AC3E}">
        <p14:creationId xmlns:p14="http://schemas.microsoft.com/office/powerpoint/2010/main" val="3622312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1714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50D2C36-D864-41E4-BEC2-056413708AAE}"/>
              </a:ext>
            </a:extLst>
          </p:cNvPr>
          <p:cNvSpPr>
            <a:spLocks noGrp="1"/>
          </p:cNvSpPr>
          <p:nvPr>
            <p:ph type="dt" sz="half" idx="10"/>
          </p:nvPr>
        </p:nvSpPr>
        <p:spPr/>
        <p:txBody>
          <a:bodyPr/>
          <a:lstStyle>
            <a:lvl1pPr>
              <a:defRPr/>
            </a:lvl1pPr>
          </a:lstStyle>
          <a:p>
            <a:pPr>
              <a:defRPr/>
            </a:pPr>
            <a:fld id="{62A38129-3727-4CA7-BD5D-546C65637FC5}" type="datetimeFigureOut">
              <a:rPr lang="pl-PL"/>
              <a:pPr>
                <a:defRPr/>
              </a:pPr>
              <a:t>18.09.2021</a:t>
            </a:fld>
            <a:endParaRPr lang="pl-PL"/>
          </a:p>
        </p:txBody>
      </p:sp>
      <p:sp>
        <p:nvSpPr>
          <p:cNvPr id="5" name="Symbol zastępczy stopki 4">
            <a:extLst>
              <a:ext uri="{FF2B5EF4-FFF2-40B4-BE49-F238E27FC236}">
                <a16:creationId xmlns:a16="http://schemas.microsoft.com/office/drawing/2014/main" id="{AB495B91-C75F-440F-83F7-D001DA9AB93E}"/>
              </a:ext>
            </a:extLst>
          </p:cNvPr>
          <p:cNvSpPr>
            <a:spLocks noGrp="1"/>
          </p:cNvSpPr>
          <p:nvPr>
            <p:ph type="ftr" sz="quarter" idx="11"/>
          </p:nvPr>
        </p:nvSpPr>
        <p:spPr/>
        <p:txBody>
          <a:bodyPr/>
          <a:lstStyle>
            <a:lvl1pPr>
              <a:defRPr/>
            </a:lvl1pPr>
          </a:lstStyle>
          <a:p>
            <a:pPr>
              <a:defRPr/>
            </a:pPr>
            <a:endParaRPr lang="pl-PL"/>
          </a:p>
        </p:txBody>
      </p:sp>
      <p:sp>
        <p:nvSpPr>
          <p:cNvPr id="6" name="Symbol zastępczy numeru slajdu 5">
            <a:extLst>
              <a:ext uri="{FF2B5EF4-FFF2-40B4-BE49-F238E27FC236}">
                <a16:creationId xmlns:a16="http://schemas.microsoft.com/office/drawing/2014/main" id="{4A763CB6-7DAB-4ACB-9A29-96C5BB27F148}"/>
              </a:ext>
            </a:extLst>
          </p:cNvPr>
          <p:cNvSpPr>
            <a:spLocks noGrp="1"/>
          </p:cNvSpPr>
          <p:nvPr>
            <p:ph type="sldNum" sz="quarter" idx="12"/>
          </p:nvPr>
        </p:nvSpPr>
        <p:spPr/>
        <p:txBody>
          <a:bodyPr/>
          <a:lstStyle>
            <a:lvl1pPr>
              <a:defRPr/>
            </a:lvl1pPr>
          </a:lstStyle>
          <a:p>
            <a:fld id="{8EA7F6B2-78AE-4F95-8360-2D2516D31613}" type="slidenum">
              <a:rPr lang="pl-PL" altLang="pl-PL"/>
              <a:pPr/>
              <a:t>‹#›</a:t>
            </a:fld>
            <a:endParaRPr lang="pl-PL" altLang="pl-PL"/>
          </a:p>
        </p:txBody>
      </p:sp>
    </p:spTree>
    <p:extLst>
      <p:ext uri="{BB962C8B-B14F-4D97-AF65-F5344CB8AC3E}">
        <p14:creationId xmlns:p14="http://schemas.microsoft.com/office/powerpoint/2010/main" val="1722442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820192F-C673-46BF-9DE9-D4E15516BC5B}"/>
              </a:ext>
            </a:extLst>
          </p:cNvPr>
          <p:cNvSpPr>
            <a:spLocks noGrp="1"/>
          </p:cNvSpPr>
          <p:nvPr>
            <p:ph type="dt" sz="half" idx="10"/>
          </p:nvPr>
        </p:nvSpPr>
        <p:spPr/>
        <p:txBody>
          <a:bodyPr/>
          <a:lstStyle>
            <a:lvl1pPr>
              <a:defRPr/>
            </a:lvl1pPr>
          </a:lstStyle>
          <a:p>
            <a:pPr>
              <a:defRPr/>
            </a:pPr>
            <a:fld id="{E58C0475-8A74-4ADF-AE32-44D807037D2C}" type="datetimeFigureOut">
              <a:rPr lang="pl-PL"/>
              <a:pPr>
                <a:defRPr/>
              </a:pPr>
              <a:t>18.09.2021</a:t>
            </a:fld>
            <a:endParaRPr lang="pl-PL"/>
          </a:p>
        </p:txBody>
      </p:sp>
      <p:sp>
        <p:nvSpPr>
          <p:cNvPr id="5" name="Symbol zastępczy stopki 4">
            <a:extLst>
              <a:ext uri="{FF2B5EF4-FFF2-40B4-BE49-F238E27FC236}">
                <a16:creationId xmlns:a16="http://schemas.microsoft.com/office/drawing/2014/main" id="{BB968971-EAD0-4E29-8EE2-92290093DB9D}"/>
              </a:ext>
            </a:extLst>
          </p:cNvPr>
          <p:cNvSpPr>
            <a:spLocks noGrp="1"/>
          </p:cNvSpPr>
          <p:nvPr>
            <p:ph type="ftr" sz="quarter" idx="11"/>
          </p:nvPr>
        </p:nvSpPr>
        <p:spPr/>
        <p:txBody>
          <a:bodyPr/>
          <a:lstStyle>
            <a:lvl1pPr>
              <a:defRPr/>
            </a:lvl1pPr>
          </a:lstStyle>
          <a:p>
            <a:pPr>
              <a:defRPr/>
            </a:pPr>
            <a:endParaRPr lang="pl-PL"/>
          </a:p>
        </p:txBody>
      </p:sp>
      <p:sp>
        <p:nvSpPr>
          <p:cNvPr id="6" name="Symbol zastępczy numeru slajdu 5">
            <a:extLst>
              <a:ext uri="{FF2B5EF4-FFF2-40B4-BE49-F238E27FC236}">
                <a16:creationId xmlns:a16="http://schemas.microsoft.com/office/drawing/2014/main" id="{7E620499-837E-4275-AB57-2500EA9A78F4}"/>
              </a:ext>
            </a:extLst>
          </p:cNvPr>
          <p:cNvSpPr>
            <a:spLocks noGrp="1"/>
          </p:cNvSpPr>
          <p:nvPr>
            <p:ph type="sldNum" sz="quarter" idx="12"/>
          </p:nvPr>
        </p:nvSpPr>
        <p:spPr/>
        <p:txBody>
          <a:bodyPr/>
          <a:lstStyle>
            <a:lvl1pPr>
              <a:defRPr/>
            </a:lvl1pPr>
          </a:lstStyle>
          <a:p>
            <a:fld id="{C39B8801-4865-4D3F-AF1B-A0B4EE125752}" type="slidenum">
              <a:rPr lang="pl-PL" altLang="pl-PL"/>
              <a:pPr/>
              <a:t>‹#›</a:t>
            </a:fld>
            <a:endParaRPr lang="pl-PL" altLang="pl-PL"/>
          </a:p>
        </p:txBody>
      </p:sp>
    </p:spTree>
    <p:extLst>
      <p:ext uri="{BB962C8B-B14F-4D97-AF65-F5344CB8AC3E}">
        <p14:creationId xmlns:p14="http://schemas.microsoft.com/office/powerpoint/2010/main" val="3884835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873A4547-2471-4C1E-ADF5-13A8E54C0F2A}"/>
              </a:ext>
            </a:extLst>
          </p:cNvPr>
          <p:cNvSpPr>
            <a:spLocks noGrp="1"/>
          </p:cNvSpPr>
          <p:nvPr>
            <p:ph type="dt" sz="half" idx="10"/>
          </p:nvPr>
        </p:nvSpPr>
        <p:spPr/>
        <p:txBody>
          <a:bodyPr/>
          <a:lstStyle>
            <a:lvl1pPr>
              <a:defRPr/>
            </a:lvl1pPr>
          </a:lstStyle>
          <a:p>
            <a:pPr>
              <a:defRPr/>
            </a:pPr>
            <a:fld id="{4DEEC1F3-7E3A-482B-A721-479A7F77CE06}" type="datetimeFigureOut">
              <a:rPr lang="pl-PL"/>
              <a:pPr>
                <a:defRPr/>
              </a:pPr>
              <a:t>18.09.2021</a:t>
            </a:fld>
            <a:endParaRPr lang="pl-PL"/>
          </a:p>
        </p:txBody>
      </p:sp>
      <p:sp>
        <p:nvSpPr>
          <p:cNvPr id="5" name="Symbol zastępczy stopki 4">
            <a:extLst>
              <a:ext uri="{FF2B5EF4-FFF2-40B4-BE49-F238E27FC236}">
                <a16:creationId xmlns:a16="http://schemas.microsoft.com/office/drawing/2014/main" id="{F2DB3ED1-AB94-46BD-84E9-6AFA1522F468}"/>
              </a:ext>
            </a:extLst>
          </p:cNvPr>
          <p:cNvSpPr>
            <a:spLocks noGrp="1"/>
          </p:cNvSpPr>
          <p:nvPr>
            <p:ph type="ftr" sz="quarter" idx="11"/>
          </p:nvPr>
        </p:nvSpPr>
        <p:spPr/>
        <p:txBody>
          <a:bodyPr/>
          <a:lstStyle>
            <a:lvl1pPr>
              <a:defRPr/>
            </a:lvl1pPr>
          </a:lstStyle>
          <a:p>
            <a:pPr>
              <a:defRPr/>
            </a:pPr>
            <a:endParaRPr lang="pl-PL"/>
          </a:p>
        </p:txBody>
      </p:sp>
      <p:sp>
        <p:nvSpPr>
          <p:cNvPr id="6" name="Symbol zastępczy numeru slajdu 5">
            <a:extLst>
              <a:ext uri="{FF2B5EF4-FFF2-40B4-BE49-F238E27FC236}">
                <a16:creationId xmlns:a16="http://schemas.microsoft.com/office/drawing/2014/main" id="{74342476-DFC5-4719-A8F9-76F35C999F74}"/>
              </a:ext>
            </a:extLst>
          </p:cNvPr>
          <p:cNvSpPr>
            <a:spLocks noGrp="1"/>
          </p:cNvSpPr>
          <p:nvPr>
            <p:ph type="sldNum" sz="quarter" idx="12"/>
          </p:nvPr>
        </p:nvSpPr>
        <p:spPr/>
        <p:txBody>
          <a:bodyPr/>
          <a:lstStyle>
            <a:lvl1pPr>
              <a:defRPr/>
            </a:lvl1pPr>
          </a:lstStyle>
          <a:p>
            <a:fld id="{D61CB7C3-E6BD-47AD-8942-8A0ECEBED436}" type="slidenum">
              <a:rPr lang="pl-PL" altLang="pl-PL"/>
              <a:pPr/>
              <a:t>‹#›</a:t>
            </a:fld>
            <a:endParaRPr lang="pl-PL" altLang="pl-PL"/>
          </a:p>
        </p:txBody>
      </p:sp>
    </p:spTree>
    <p:extLst>
      <p:ext uri="{BB962C8B-B14F-4D97-AF65-F5344CB8AC3E}">
        <p14:creationId xmlns:p14="http://schemas.microsoft.com/office/powerpoint/2010/main" val="2213820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6BFCA4E7-0BD5-42D6-B34B-7596C075362B}"/>
              </a:ext>
            </a:extLst>
          </p:cNvPr>
          <p:cNvSpPr>
            <a:spLocks noGrp="1"/>
          </p:cNvSpPr>
          <p:nvPr>
            <p:ph type="dt" sz="half" idx="10"/>
          </p:nvPr>
        </p:nvSpPr>
        <p:spPr/>
        <p:txBody>
          <a:bodyPr/>
          <a:lstStyle>
            <a:lvl1pPr>
              <a:defRPr/>
            </a:lvl1pPr>
          </a:lstStyle>
          <a:p>
            <a:pPr>
              <a:defRPr/>
            </a:pPr>
            <a:fld id="{44C82AF8-C92C-4ABB-8790-31DB1508FDE0}" type="datetimeFigureOut">
              <a:rPr lang="pl-PL"/>
              <a:pPr>
                <a:defRPr/>
              </a:pPr>
              <a:t>18.09.2021</a:t>
            </a:fld>
            <a:endParaRPr lang="pl-PL"/>
          </a:p>
        </p:txBody>
      </p:sp>
      <p:sp>
        <p:nvSpPr>
          <p:cNvPr id="5" name="Symbol zastępczy stopki 4">
            <a:extLst>
              <a:ext uri="{FF2B5EF4-FFF2-40B4-BE49-F238E27FC236}">
                <a16:creationId xmlns:a16="http://schemas.microsoft.com/office/drawing/2014/main" id="{ABD08FB6-9D87-4F84-B409-5A67A77E8167}"/>
              </a:ext>
            </a:extLst>
          </p:cNvPr>
          <p:cNvSpPr>
            <a:spLocks noGrp="1"/>
          </p:cNvSpPr>
          <p:nvPr>
            <p:ph type="ftr" sz="quarter" idx="11"/>
          </p:nvPr>
        </p:nvSpPr>
        <p:spPr/>
        <p:txBody>
          <a:bodyPr/>
          <a:lstStyle>
            <a:lvl1pPr>
              <a:defRPr/>
            </a:lvl1pPr>
          </a:lstStyle>
          <a:p>
            <a:pPr>
              <a:defRPr/>
            </a:pPr>
            <a:endParaRPr lang="pl-PL"/>
          </a:p>
        </p:txBody>
      </p:sp>
      <p:sp>
        <p:nvSpPr>
          <p:cNvPr id="6" name="Symbol zastępczy numeru slajdu 5">
            <a:extLst>
              <a:ext uri="{FF2B5EF4-FFF2-40B4-BE49-F238E27FC236}">
                <a16:creationId xmlns:a16="http://schemas.microsoft.com/office/drawing/2014/main" id="{21504D51-081B-4D27-8BE4-78D55B617E2E}"/>
              </a:ext>
            </a:extLst>
          </p:cNvPr>
          <p:cNvSpPr>
            <a:spLocks noGrp="1"/>
          </p:cNvSpPr>
          <p:nvPr>
            <p:ph type="sldNum" sz="quarter" idx="12"/>
          </p:nvPr>
        </p:nvSpPr>
        <p:spPr/>
        <p:txBody>
          <a:bodyPr/>
          <a:lstStyle>
            <a:lvl1pPr>
              <a:defRPr/>
            </a:lvl1pPr>
          </a:lstStyle>
          <a:p>
            <a:fld id="{0D826EFA-C61A-4038-B6C1-D0A9A2FDBF79}" type="slidenum">
              <a:rPr lang="pl-PL" altLang="pl-PL"/>
              <a:pPr/>
              <a:t>‹#›</a:t>
            </a:fld>
            <a:endParaRPr lang="pl-PL" altLang="pl-PL"/>
          </a:p>
        </p:txBody>
      </p:sp>
    </p:spTree>
    <p:extLst>
      <p:ext uri="{BB962C8B-B14F-4D97-AF65-F5344CB8AC3E}">
        <p14:creationId xmlns:p14="http://schemas.microsoft.com/office/powerpoint/2010/main" val="3690788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3">
            <a:extLst>
              <a:ext uri="{FF2B5EF4-FFF2-40B4-BE49-F238E27FC236}">
                <a16:creationId xmlns:a16="http://schemas.microsoft.com/office/drawing/2014/main" id="{F7C73E98-2202-4C21-A723-6FA338ECDBB8}"/>
              </a:ext>
            </a:extLst>
          </p:cNvPr>
          <p:cNvSpPr>
            <a:spLocks noGrp="1"/>
          </p:cNvSpPr>
          <p:nvPr>
            <p:ph type="dt" sz="half" idx="10"/>
          </p:nvPr>
        </p:nvSpPr>
        <p:spPr/>
        <p:txBody>
          <a:bodyPr/>
          <a:lstStyle>
            <a:lvl1pPr>
              <a:defRPr/>
            </a:lvl1pPr>
          </a:lstStyle>
          <a:p>
            <a:pPr>
              <a:defRPr/>
            </a:pPr>
            <a:fld id="{4EB3EBBE-38D5-454F-AE27-530411275FA0}" type="datetimeFigureOut">
              <a:rPr lang="pl-PL"/>
              <a:pPr>
                <a:defRPr/>
              </a:pPr>
              <a:t>18.09.2021</a:t>
            </a:fld>
            <a:endParaRPr lang="pl-PL"/>
          </a:p>
        </p:txBody>
      </p:sp>
      <p:sp>
        <p:nvSpPr>
          <p:cNvPr id="6" name="Symbol zastępczy stopki 4">
            <a:extLst>
              <a:ext uri="{FF2B5EF4-FFF2-40B4-BE49-F238E27FC236}">
                <a16:creationId xmlns:a16="http://schemas.microsoft.com/office/drawing/2014/main" id="{27306B27-5767-4783-9F30-1052A48906D6}"/>
              </a:ext>
            </a:extLst>
          </p:cNvPr>
          <p:cNvSpPr>
            <a:spLocks noGrp="1"/>
          </p:cNvSpPr>
          <p:nvPr>
            <p:ph type="ftr" sz="quarter" idx="11"/>
          </p:nvPr>
        </p:nvSpPr>
        <p:spPr/>
        <p:txBody>
          <a:bodyPr/>
          <a:lstStyle>
            <a:lvl1pPr>
              <a:defRPr/>
            </a:lvl1pPr>
          </a:lstStyle>
          <a:p>
            <a:pPr>
              <a:defRPr/>
            </a:pPr>
            <a:endParaRPr lang="pl-PL"/>
          </a:p>
        </p:txBody>
      </p:sp>
      <p:sp>
        <p:nvSpPr>
          <p:cNvPr id="7" name="Symbol zastępczy numeru slajdu 5">
            <a:extLst>
              <a:ext uri="{FF2B5EF4-FFF2-40B4-BE49-F238E27FC236}">
                <a16:creationId xmlns:a16="http://schemas.microsoft.com/office/drawing/2014/main" id="{B2CA24DF-7CA0-41F3-91CC-ED82915AE3B9}"/>
              </a:ext>
            </a:extLst>
          </p:cNvPr>
          <p:cNvSpPr>
            <a:spLocks noGrp="1"/>
          </p:cNvSpPr>
          <p:nvPr>
            <p:ph type="sldNum" sz="quarter" idx="12"/>
          </p:nvPr>
        </p:nvSpPr>
        <p:spPr/>
        <p:txBody>
          <a:bodyPr/>
          <a:lstStyle>
            <a:lvl1pPr>
              <a:defRPr/>
            </a:lvl1pPr>
          </a:lstStyle>
          <a:p>
            <a:fld id="{A56F9CDB-122E-49F1-BF62-EC21D77EA02C}" type="slidenum">
              <a:rPr lang="pl-PL" altLang="pl-PL"/>
              <a:pPr/>
              <a:t>‹#›</a:t>
            </a:fld>
            <a:endParaRPr lang="pl-PL" altLang="pl-PL"/>
          </a:p>
        </p:txBody>
      </p:sp>
    </p:spTree>
    <p:extLst>
      <p:ext uri="{BB962C8B-B14F-4D97-AF65-F5344CB8AC3E}">
        <p14:creationId xmlns:p14="http://schemas.microsoft.com/office/powerpoint/2010/main" val="1256281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3">
            <a:extLst>
              <a:ext uri="{FF2B5EF4-FFF2-40B4-BE49-F238E27FC236}">
                <a16:creationId xmlns:a16="http://schemas.microsoft.com/office/drawing/2014/main" id="{8E3DF284-A200-4B42-A82D-713966F6AD00}"/>
              </a:ext>
            </a:extLst>
          </p:cNvPr>
          <p:cNvSpPr>
            <a:spLocks noGrp="1"/>
          </p:cNvSpPr>
          <p:nvPr>
            <p:ph type="dt" sz="half" idx="10"/>
          </p:nvPr>
        </p:nvSpPr>
        <p:spPr/>
        <p:txBody>
          <a:bodyPr/>
          <a:lstStyle>
            <a:lvl1pPr>
              <a:defRPr/>
            </a:lvl1pPr>
          </a:lstStyle>
          <a:p>
            <a:pPr>
              <a:defRPr/>
            </a:pPr>
            <a:fld id="{09C06B09-6C13-4A8E-AF9E-7C60307D230F}" type="datetimeFigureOut">
              <a:rPr lang="pl-PL"/>
              <a:pPr>
                <a:defRPr/>
              </a:pPr>
              <a:t>18.09.2021</a:t>
            </a:fld>
            <a:endParaRPr lang="pl-PL"/>
          </a:p>
        </p:txBody>
      </p:sp>
      <p:sp>
        <p:nvSpPr>
          <p:cNvPr id="8" name="Symbol zastępczy stopki 4">
            <a:extLst>
              <a:ext uri="{FF2B5EF4-FFF2-40B4-BE49-F238E27FC236}">
                <a16:creationId xmlns:a16="http://schemas.microsoft.com/office/drawing/2014/main" id="{2FDF146A-31F1-4759-BCAF-05E12109C4BE}"/>
              </a:ext>
            </a:extLst>
          </p:cNvPr>
          <p:cNvSpPr>
            <a:spLocks noGrp="1"/>
          </p:cNvSpPr>
          <p:nvPr>
            <p:ph type="ftr" sz="quarter" idx="11"/>
          </p:nvPr>
        </p:nvSpPr>
        <p:spPr/>
        <p:txBody>
          <a:bodyPr/>
          <a:lstStyle>
            <a:lvl1pPr>
              <a:defRPr/>
            </a:lvl1pPr>
          </a:lstStyle>
          <a:p>
            <a:pPr>
              <a:defRPr/>
            </a:pPr>
            <a:endParaRPr lang="pl-PL"/>
          </a:p>
        </p:txBody>
      </p:sp>
      <p:sp>
        <p:nvSpPr>
          <p:cNvPr id="9" name="Symbol zastępczy numeru slajdu 5">
            <a:extLst>
              <a:ext uri="{FF2B5EF4-FFF2-40B4-BE49-F238E27FC236}">
                <a16:creationId xmlns:a16="http://schemas.microsoft.com/office/drawing/2014/main" id="{4737E1CD-A306-41F9-9BD4-783669A37DCC}"/>
              </a:ext>
            </a:extLst>
          </p:cNvPr>
          <p:cNvSpPr>
            <a:spLocks noGrp="1"/>
          </p:cNvSpPr>
          <p:nvPr>
            <p:ph type="sldNum" sz="quarter" idx="12"/>
          </p:nvPr>
        </p:nvSpPr>
        <p:spPr/>
        <p:txBody>
          <a:bodyPr/>
          <a:lstStyle>
            <a:lvl1pPr>
              <a:defRPr/>
            </a:lvl1pPr>
          </a:lstStyle>
          <a:p>
            <a:fld id="{DFD5907B-04B6-4FF8-94C2-6AA067D90E16}" type="slidenum">
              <a:rPr lang="pl-PL" altLang="pl-PL"/>
              <a:pPr/>
              <a:t>‹#›</a:t>
            </a:fld>
            <a:endParaRPr lang="pl-PL" altLang="pl-PL"/>
          </a:p>
        </p:txBody>
      </p:sp>
    </p:spTree>
    <p:extLst>
      <p:ext uri="{BB962C8B-B14F-4D97-AF65-F5344CB8AC3E}">
        <p14:creationId xmlns:p14="http://schemas.microsoft.com/office/powerpoint/2010/main" val="1217919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3">
            <a:extLst>
              <a:ext uri="{FF2B5EF4-FFF2-40B4-BE49-F238E27FC236}">
                <a16:creationId xmlns:a16="http://schemas.microsoft.com/office/drawing/2014/main" id="{71D27516-B16E-4BC9-B813-8DFA85B2DC68}"/>
              </a:ext>
            </a:extLst>
          </p:cNvPr>
          <p:cNvSpPr>
            <a:spLocks noGrp="1"/>
          </p:cNvSpPr>
          <p:nvPr>
            <p:ph type="dt" sz="half" idx="10"/>
          </p:nvPr>
        </p:nvSpPr>
        <p:spPr/>
        <p:txBody>
          <a:bodyPr/>
          <a:lstStyle>
            <a:lvl1pPr>
              <a:defRPr/>
            </a:lvl1pPr>
          </a:lstStyle>
          <a:p>
            <a:pPr>
              <a:defRPr/>
            </a:pPr>
            <a:fld id="{E14BBB43-EFD4-4DA3-A131-B2D3B186A4DE}" type="datetimeFigureOut">
              <a:rPr lang="pl-PL"/>
              <a:pPr>
                <a:defRPr/>
              </a:pPr>
              <a:t>18.09.2021</a:t>
            </a:fld>
            <a:endParaRPr lang="pl-PL"/>
          </a:p>
        </p:txBody>
      </p:sp>
      <p:sp>
        <p:nvSpPr>
          <p:cNvPr id="4" name="Symbol zastępczy stopki 4">
            <a:extLst>
              <a:ext uri="{FF2B5EF4-FFF2-40B4-BE49-F238E27FC236}">
                <a16:creationId xmlns:a16="http://schemas.microsoft.com/office/drawing/2014/main" id="{05783130-AB17-4758-8C15-93A978615E5B}"/>
              </a:ext>
            </a:extLst>
          </p:cNvPr>
          <p:cNvSpPr>
            <a:spLocks noGrp="1"/>
          </p:cNvSpPr>
          <p:nvPr>
            <p:ph type="ftr" sz="quarter" idx="11"/>
          </p:nvPr>
        </p:nvSpPr>
        <p:spPr/>
        <p:txBody>
          <a:bodyPr/>
          <a:lstStyle>
            <a:lvl1pPr>
              <a:defRPr/>
            </a:lvl1pPr>
          </a:lstStyle>
          <a:p>
            <a:pPr>
              <a:defRPr/>
            </a:pPr>
            <a:endParaRPr lang="pl-PL"/>
          </a:p>
        </p:txBody>
      </p:sp>
      <p:sp>
        <p:nvSpPr>
          <p:cNvPr id="5" name="Symbol zastępczy numeru slajdu 5">
            <a:extLst>
              <a:ext uri="{FF2B5EF4-FFF2-40B4-BE49-F238E27FC236}">
                <a16:creationId xmlns:a16="http://schemas.microsoft.com/office/drawing/2014/main" id="{87FF09B9-9C84-4502-89F0-D6358D86B0A9}"/>
              </a:ext>
            </a:extLst>
          </p:cNvPr>
          <p:cNvSpPr>
            <a:spLocks noGrp="1"/>
          </p:cNvSpPr>
          <p:nvPr>
            <p:ph type="sldNum" sz="quarter" idx="12"/>
          </p:nvPr>
        </p:nvSpPr>
        <p:spPr/>
        <p:txBody>
          <a:bodyPr/>
          <a:lstStyle>
            <a:lvl1pPr>
              <a:defRPr/>
            </a:lvl1pPr>
          </a:lstStyle>
          <a:p>
            <a:fld id="{1505469A-FFC5-4E9A-B429-066D5F9D5CC9}" type="slidenum">
              <a:rPr lang="pl-PL" altLang="pl-PL"/>
              <a:pPr/>
              <a:t>‹#›</a:t>
            </a:fld>
            <a:endParaRPr lang="pl-PL" altLang="pl-PL"/>
          </a:p>
        </p:txBody>
      </p:sp>
    </p:spTree>
    <p:extLst>
      <p:ext uri="{BB962C8B-B14F-4D97-AF65-F5344CB8AC3E}">
        <p14:creationId xmlns:p14="http://schemas.microsoft.com/office/powerpoint/2010/main" val="4109193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a:extLst>
              <a:ext uri="{FF2B5EF4-FFF2-40B4-BE49-F238E27FC236}">
                <a16:creationId xmlns:a16="http://schemas.microsoft.com/office/drawing/2014/main" id="{5DC5AA1E-12EB-46E1-997E-BABDCCED86A0}"/>
              </a:ext>
            </a:extLst>
          </p:cNvPr>
          <p:cNvSpPr>
            <a:spLocks noGrp="1"/>
          </p:cNvSpPr>
          <p:nvPr>
            <p:ph type="dt" sz="half" idx="10"/>
          </p:nvPr>
        </p:nvSpPr>
        <p:spPr/>
        <p:txBody>
          <a:bodyPr/>
          <a:lstStyle>
            <a:lvl1pPr>
              <a:defRPr/>
            </a:lvl1pPr>
          </a:lstStyle>
          <a:p>
            <a:pPr>
              <a:defRPr/>
            </a:pPr>
            <a:fld id="{A724A5CA-6E22-4F83-86ED-1D96EE787987}" type="datetimeFigureOut">
              <a:rPr lang="pl-PL"/>
              <a:pPr>
                <a:defRPr/>
              </a:pPr>
              <a:t>18.09.2021</a:t>
            </a:fld>
            <a:endParaRPr lang="pl-PL"/>
          </a:p>
        </p:txBody>
      </p:sp>
      <p:sp>
        <p:nvSpPr>
          <p:cNvPr id="3" name="Symbol zastępczy stopki 4">
            <a:extLst>
              <a:ext uri="{FF2B5EF4-FFF2-40B4-BE49-F238E27FC236}">
                <a16:creationId xmlns:a16="http://schemas.microsoft.com/office/drawing/2014/main" id="{6C4CD309-2FAA-4DDB-AA9F-65AF6BEFCFC5}"/>
              </a:ext>
            </a:extLst>
          </p:cNvPr>
          <p:cNvSpPr>
            <a:spLocks noGrp="1"/>
          </p:cNvSpPr>
          <p:nvPr>
            <p:ph type="ftr" sz="quarter" idx="11"/>
          </p:nvPr>
        </p:nvSpPr>
        <p:spPr/>
        <p:txBody>
          <a:bodyPr/>
          <a:lstStyle>
            <a:lvl1pPr>
              <a:defRPr/>
            </a:lvl1pPr>
          </a:lstStyle>
          <a:p>
            <a:pPr>
              <a:defRPr/>
            </a:pPr>
            <a:endParaRPr lang="pl-PL"/>
          </a:p>
        </p:txBody>
      </p:sp>
      <p:sp>
        <p:nvSpPr>
          <p:cNvPr id="4" name="Symbol zastępczy numeru slajdu 5">
            <a:extLst>
              <a:ext uri="{FF2B5EF4-FFF2-40B4-BE49-F238E27FC236}">
                <a16:creationId xmlns:a16="http://schemas.microsoft.com/office/drawing/2014/main" id="{52ECDF6F-C877-47D8-874E-896CE35CF3A1}"/>
              </a:ext>
            </a:extLst>
          </p:cNvPr>
          <p:cNvSpPr>
            <a:spLocks noGrp="1"/>
          </p:cNvSpPr>
          <p:nvPr>
            <p:ph type="sldNum" sz="quarter" idx="12"/>
          </p:nvPr>
        </p:nvSpPr>
        <p:spPr/>
        <p:txBody>
          <a:bodyPr/>
          <a:lstStyle>
            <a:lvl1pPr>
              <a:defRPr/>
            </a:lvl1pPr>
          </a:lstStyle>
          <a:p>
            <a:fld id="{5EE2DFF6-33EA-49D6-B2AC-19871FBA8D52}" type="slidenum">
              <a:rPr lang="pl-PL" altLang="pl-PL"/>
              <a:pPr/>
              <a:t>‹#›</a:t>
            </a:fld>
            <a:endParaRPr lang="pl-PL" altLang="pl-PL"/>
          </a:p>
        </p:txBody>
      </p:sp>
    </p:spTree>
    <p:extLst>
      <p:ext uri="{BB962C8B-B14F-4D97-AF65-F5344CB8AC3E}">
        <p14:creationId xmlns:p14="http://schemas.microsoft.com/office/powerpoint/2010/main" val="1308626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3">
            <a:extLst>
              <a:ext uri="{FF2B5EF4-FFF2-40B4-BE49-F238E27FC236}">
                <a16:creationId xmlns:a16="http://schemas.microsoft.com/office/drawing/2014/main" id="{1D148EB1-D11F-4494-B4C1-62243FFAC12B}"/>
              </a:ext>
            </a:extLst>
          </p:cNvPr>
          <p:cNvSpPr>
            <a:spLocks noGrp="1"/>
          </p:cNvSpPr>
          <p:nvPr>
            <p:ph type="dt" sz="half" idx="10"/>
          </p:nvPr>
        </p:nvSpPr>
        <p:spPr/>
        <p:txBody>
          <a:bodyPr/>
          <a:lstStyle>
            <a:lvl1pPr>
              <a:defRPr/>
            </a:lvl1pPr>
          </a:lstStyle>
          <a:p>
            <a:pPr>
              <a:defRPr/>
            </a:pPr>
            <a:fld id="{AA7B278D-933D-4398-B965-1BAFB42E6ADA}" type="datetimeFigureOut">
              <a:rPr lang="pl-PL"/>
              <a:pPr>
                <a:defRPr/>
              </a:pPr>
              <a:t>18.09.2021</a:t>
            </a:fld>
            <a:endParaRPr lang="pl-PL"/>
          </a:p>
        </p:txBody>
      </p:sp>
      <p:sp>
        <p:nvSpPr>
          <p:cNvPr id="6" name="Symbol zastępczy stopki 4">
            <a:extLst>
              <a:ext uri="{FF2B5EF4-FFF2-40B4-BE49-F238E27FC236}">
                <a16:creationId xmlns:a16="http://schemas.microsoft.com/office/drawing/2014/main" id="{6D58B04A-485C-415D-A582-851806DE2FA4}"/>
              </a:ext>
            </a:extLst>
          </p:cNvPr>
          <p:cNvSpPr>
            <a:spLocks noGrp="1"/>
          </p:cNvSpPr>
          <p:nvPr>
            <p:ph type="ftr" sz="quarter" idx="11"/>
          </p:nvPr>
        </p:nvSpPr>
        <p:spPr/>
        <p:txBody>
          <a:bodyPr/>
          <a:lstStyle>
            <a:lvl1pPr>
              <a:defRPr/>
            </a:lvl1pPr>
          </a:lstStyle>
          <a:p>
            <a:pPr>
              <a:defRPr/>
            </a:pPr>
            <a:endParaRPr lang="pl-PL"/>
          </a:p>
        </p:txBody>
      </p:sp>
      <p:sp>
        <p:nvSpPr>
          <p:cNvPr id="7" name="Symbol zastępczy numeru slajdu 5">
            <a:extLst>
              <a:ext uri="{FF2B5EF4-FFF2-40B4-BE49-F238E27FC236}">
                <a16:creationId xmlns:a16="http://schemas.microsoft.com/office/drawing/2014/main" id="{288845F0-7D1E-4E35-8AFF-D81D48BA051E}"/>
              </a:ext>
            </a:extLst>
          </p:cNvPr>
          <p:cNvSpPr>
            <a:spLocks noGrp="1"/>
          </p:cNvSpPr>
          <p:nvPr>
            <p:ph type="sldNum" sz="quarter" idx="12"/>
          </p:nvPr>
        </p:nvSpPr>
        <p:spPr/>
        <p:txBody>
          <a:bodyPr/>
          <a:lstStyle>
            <a:lvl1pPr>
              <a:defRPr/>
            </a:lvl1pPr>
          </a:lstStyle>
          <a:p>
            <a:fld id="{69C50F09-6916-4371-BF02-0E22B7C7CE01}" type="slidenum">
              <a:rPr lang="pl-PL" altLang="pl-PL"/>
              <a:pPr/>
              <a:t>‹#›</a:t>
            </a:fld>
            <a:endParaRPr lang="pl-PL" altLang="pl-PL"/>
          </a:p>
        </p:txBody>
      </p:sp>
    </p:spTree>
    <p:extLst>
      <p:ext uri="{BB962C8B-B14F-4D97-AF65-F5344CB8AC3E}">
        <p14:creationId xmlns:p14="http://schemas.microsoft.com/office/powerpoint/2010/main" val="3675738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3">
            <a:extLst>
              <a:ext uri="{FF2B5EF4-FFF2-40B4-BE49-F238E27FC236}">
                <a16:creationId xmlns:a16="http://schemas.microsoft.com/office/drawing/2014/main" id="{3C7D1A8D-151C-4062-822A-745DB7DF48E2}"/>
              </a:ext>
            </a:extLst>
          </p:cNvPr>
          <p:cNvSpPr>
            <a:spLocks noGrp="1"/>
          </p:cNvSpPr>
          <p:nvPr>
            <p:ph type="dt" sz="half" idx="10"/>
          </p:nvPr>
        </p:nvSpPr>
        <p:spPr/>
        <p:txBody>
          <a:bodyPr/>
          <a:lstStyle>
            <a:lvl1pPr>
              <a:defRPr/>
            </a:lvl1pPr>
          </a:lstStyle>
          <a:p>
            <a:pPr>
              <a:defRPr/>
            </a:pPr>
            <a:fld id="{52C278DF-045C-449C-A7AC-2B75DC4FF328}" type="datetimeFigureOut">
              <a:rPr lang="pl-PL"/>
              <a:pPr>
                <a:defRPr/>
              </a:pPr>
              <a:t>18.09.2021</a:t>
            </a:fld>
            <a:endParaRPr lang="pl-PL"/>
          </a:p>
        </p:txBody>
      </p:sp>
      <p:sp>
        <p:nvSpPr>
          <p:cNvPr id="6" name="Symbol zastępczy stopki 4">
            <a:extLst>
              <a:ext uri="{FF2B5EF4-FFF2-40B4-BE49-F238E27FC236}">
                <a16:creationId xmlns:a16="http://schemas.microsoft.com/office/drawing/2014/main" id="{675E2E50-6340-4176-B56F-524645EEFAAF}"/>
              </a:ext>
            </a:extLst>
          </p:cNvPr>
          <p:cNvSpPr>
            <a:spLocks noGrp="1"/>
          </p:cNvSpPr>
          <p:nvPr>
            <p:ph type="ftr" sz="quarter" idx="11"/>
          </p:nvPr>
        </p:nvSpPr>
        <p:spPr/>
        <p:txBody>
          <a:bodyPr/>
          <a:lstStyle>
            <a:lvl1pPr>
              <a:defRPr/>
            </a:lvl1pPr>
          </a:lstStyle>
          <a:p>
            <a:pPr>
              <a:defRPr/>
            </a:pPr>
            <a:endParaRPr lang="pl-PL"/>
          </a:p>
        </p:txBody>
      </p:sp>
      <p:sp>
        <p:nvSpPr>
          <p:cNvPr id="7" name="Symbol zastępczy numeru slajdu 5">
            <a:extLst>
              <a:ext uri="{FF2B5EF4-FFF2-40B4-BE49-F238E27FC236}">
                <a16:creationId xmlns:a16="http://schemas.microsoft.com/office/drawing/2014/main" id="{F2E21EB0-7398-49EE-ACDA-13227224CB89}"/>
              </a:ext>
            </a:extLst>
          </p:cNvPr>
          <p:cNvSpPr>
            <a:spLocks noGrp="1"/>
          </p:cNvSpPr>
          <p:nvPr>
            <p:ph type="sldNum" sz="quarter" idx="12"/>
          </p:nvPr>
        </p:nvSpPr>
        <p:spPr/>
        <p:txBody>
          <a:bodyPr/>
          <a:lstStyle>
            <a:lvl1pPr>
              <a:defRPr/>
            </a:lvl1pPr>
          </a:lstStyle>
          <a:p>
            <a:fld id="{83D7F7B9-B223-4F41-A24E-482CED335E32}" type="slidenum">
              <a:rPr lang="pl-PL" altLang="pl-PL"/>
              <a:pPr/>
              <a:t>‹#›</a:t>
            </a:fld>
            <a:endParaRPr lang="pl-PL" altLang="pl-PL"/>
          </a:p>
        </p:txBody>
      </p:sp>
    </p:spTree>
    <p:extLst>
      <p:ext uri="{BB962C8B-B14F-4D97-AF65-F5344CB8AC3E}">
        <p14:creationId xmlns:p14="http://schemas.microsoft.com/office/powerpoint/2010/main" val="2864366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ymbol zastępczy tytułu 1">
            <a:extLst>
              <a:ext uri="{FF2B5EF4-FFF2-40B4-BE49-F238E27FC236}">
                <a16:creationId xmlns:a16="http://schemas.microsoft.com/office/drawing/2014/main" id="{7FE99BE9-3A43-46AC-96BD-1BEEFD82719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a:t>Kliknij, aby edytować styl</a:t>
            </a:r>
          </a:p>
        </p:txBody>
      </p:sp>
      <p:sp>
        <p:nvSpPr>
          <p:cNvPr id="1027" name="Symbol zastępczy tekstu 2">
            <a:extLst>
              <a:ext uri="{FF2B5EF4-FFF2-40B4-BE49-F238E27FC236}">
                <a16:creationId xmlns:a16="http://schemas.microsoft.com/office/drawing/2014/main" id="{B08AEFDA-5020-41E7-ABC5-57D5102094AA}"/>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l-PL" altLang="pl-PL"/>
              <a:t>Edytuj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
        <p:nvSpPr>
          <p:cNvPr id="4" name="Symbol zastępczy daty 3">
            <a:extLst>
              <a:ext uri="{FF2B5EF4-FFF2-40B4-BE49-F238E27FC236}">
                <a16:creationId xmlns:a16="http://schemas.microsoft.com/office/drawing/2014/main" id="{8C2F4A80-68DF-444A-B67D-050A6E63E9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428B7634-422B-4BA2-8E27-D8B691F158DE}" type="datetimeFigureOut">
              <a:rPr lang="pl-PL"/>
              <a:pPr>
                <a:defRPr/>
              </a:pPr>
              <a:t>18.09.2021</a:t>
            </a:fld>
            <a:endParaRPr lang="pl-PL"/>
          </a:p>
        </p:txBody>
      </p:sp>
      <p:sp>
        <p:nvSpPr>
          <p:cNvPr id="5" name="Symbol zastępczy stopki 4">
            <a:extLst>
              <a:ext uri="{FF2B5EF4-FFF2-40B4-BE49-F238E27FC236}">
                <a16:creationId xmlns:a16="http://schemas.microsoft.com/office/drawing/2014/main" id="{2DED1E0B-0F40-42CD-B762-850EF2F48B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pl-PL"/>
          </a:p>
        </p:txBody>
      </p:sp>
      <p:sp>
        <p:nvSpPr>
          <p:cNvPr id="6" name="Symbol zastępczy numeru slajdu 5">
            <a:extLst>
              <a:ext uri="{FF2B5EF4-FFF2-40B4-BE49-F238E27FC236}">
                <a16:creationId xmlns:a16="http://schemas.microsoft.com/office/drawing/2014/main" id="{1D5D7453-0A7D-4ECA-B2E4-541EA7CDEC47}"/>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CFE5B5B4-E6A2-4044-8EFA-416E8DE560C7}" type="slidenum">
              <a:rPr lang="pl-PL" altLang="pl-PL"/>
              <a:pPr/>
              <a:t>‹#›</a:t>
            </a:fld>
            <a:endParaRPr lang="pl-PL" altLang="pl-PL"/>
          </a:p>
        </p:txBody>
      </p:sp>
    </p:spTree>
  </p:cSld>
  <p:clrMap bg1="lt1" tx1="dk1" bg2="lt2" tx2="dk2" accent1="accent1" accent2="accent2" accent3="accent3" accent4="accent4" accent5="accent5" accent6="accent6" hlink="hlink" folHlink="folHlink"/>
  <p:sldLayoutIdLst>
    <p:sldLayoutId id="2147483720"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descr="C:\Users\User\Desktop\wydzial.jpg">
            <a:extLst>
              <a:ext uri="{FF2B5EF4-FFF2-40B4-BE49-F238E27FC236}">
                <a16:creationId xmlns:a16="http://schemas.microsoft.com/office/drawing/2014/main" id="{AB624F4E-A224-4775-BFED-0EB2EE0691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7686" y="0"/>
            <a:ext cx="1344945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Dowolny kształt: kształt 37">
            <a:extLst>
              <a:ext uri="{FF2B5EF4-FFF2-40B4-BE49-F238E27FC236}">
                <a16:creationId xmlns:a16="http://schemas.microsoft.com/office/drawing/2014/main" id="{C7192938-9551-4FA4-8691-895FC0D3FB40}"/>
              </a:ext>
            </a:extLst>
          </p:cNvPr>
          <p:cNvSpPr/>
          <p:nvPr/>
        </p:nvSpPr>
        <p:spPr>
          <a:xfrm>
            <a:off x="0" y="0"/>
            <a:ext cx="9386888" cy="6858000"/>
          </a:xfrm>
          <a:custGeom>
            <a:avLst/>
            <a:gdLst>
              <a:gd name="connsiteX0" fmla="*/ 0 w 9712287"/>
              <a:gd name="connsiteY0" fmla="*/ 0 h 6858000"/>
              <a:gd name="connsiteX1" fmla="*/ 6216502 w 9712287"/>
              <a:gd name="connsiteY1" fmla="*/ 0 h 6858000"/>
              <a:gd name="connsiteX2" fmla="*/ 9712287 w 9712287"/>
              <a:gd name="connsiteY2" fmla="*/ 0 h 6858000"/>
              <a:gd name="connsiteX3" fmla="*/ 9661604 w 9712287"/>
              <a:gd name="connsiteY3" fmla="*/ 15733 h 6858000"/>
              <a:gd name="connsiteX4" fmla="*/ 9484240 w 9712287"/>
              <a:gd name="connsiteY4" fmla="*/ 283312 h 6858000"/>
              <a:gd name="connsiteX5" fmla="*/ 9484240 w 9712287"/>
              <a:gd name="connsiteY5" fmla="*/ 563312 h 6858000"/>
              <a:gd name="connsiteX6" fmla="*/ 9484241 w 9712287"/>
              <a:gd name="connsiteY6" fmla="*/ 563317 h 6858000"/>
              <a:gd name="connsiteX7" fmla="*/ 9484241 w 9712287"/>
              <a:gd name="connsiteY7" fmla="*/ 6167118 h 6858000"/>
              <a:gd name="connsiteX8" fmla="*/ 9484241 w 9712287"/>
              <a:gd name="connsiteY8" fmla="*/ 6457506 h 6858000"/>
              <a:gd name="connsiteX9" fmla="*/ 9484241 w 9712287"/>
              <a:gd name="connsiteY9" fmla="*/ 6688088 h 6858000"/>
              <a:gd name="connsiteX10" fmla="*/ 9314329 w 9712287"/>
              <a:gd name="connsiteY10" fmla="*/ 6858000 h 6858000"/>
              <a:gd name="connsiteX11" fmla="*/ 9085940 w 9712287"/>
              <a:gd name="connsiteY11" fmla="*/ 6858000 h 6858000"/>
              <a:gd name="connsiteX12" fmla="*/ 5974012 w 9712287"/>
              <a:gd name="connsiteY12" fmla="*/ 6858000 h 6858000"/>
              <a:gd name="connsiteX13" fmla="*/ 0 w 9712287"/>
              <a:gd name="connsiteY1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712287" h="6858000">
                <a:moveTo>
                  <a:pt x="0" y="0"/>
                </a:moveTo>
                <a:lnTo>
                  <a:pt x="6216502" y="0"/>
                </a:lnTo>
                <a:lnTo>
                  <a:pt x="9712287" y="0"/>
                </a:lnTo>
                <a:lnTo>
                  <a:pt x="9661604" y="15733"/>
                </a:lnTo>
                <a:cubicBezTo>
                  <a:pt x="9557375" y="59818"/>
                  <a:pt x="9484240" y="163025"/>
                  <a:pt x="9484240" y="283312"/>
                </a:cubicBezTo>
                <a:lnTo>
                  <a:pt x="9484240" y="563312"/>
                </a:lnTo>
                <a:lnTo>
                  <a:pt x="9484241" y="563317"/>
                </a:lnTo>
                <a:lnTo>
                  <a:pt x="9484241" y="6167118"/>
                </a:lnTo>
                <a:lnTo>
                  <a:pt x="9484241" y="6457506"/>
                </a:lnTo>
                <a:lnTo>
                  <a:pt x="9484241" y="6688088"/>
                </a:lnTo>
                <a:cubicBezTo>
                  <a:pt x="9484241" y="6781928"/>
                  <a:pt x="9408169" y="6858000"/>
                  <a:pt x="9314329" y="6858000"/>
                </a:cubicBezTo>
                <a:lnTo>
                  <a:pt x="9085940" y="6858000"/>
                </a:lnTo>
                <a:lnTo>
                  <a:pt x="5974012" y="6858000"/>
                </a:lnTo>
                <a:lnTo>
                  <a:pt x="0" y="6858000"/>
                </a:lnTo>
                <a:close/>
              </a:path>
            </a:pathLst>
          </a:custGeom>
          <a:solidFill>
            <a:srgbClr val="48006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l-PL"/>
          </a:p>
        </p:txBody>
      </p:sp>
      <p:sp>
        <p:nvSpPr>
          <p:cNvPr id="3076" name="Tytuł 1">
            <a:extLst>
              <a:ext uri="{FF2B5EF4-FFF2-40B4-BE49-F238E27FC236}">
                <a16:creationId xmlns:a16="http://schemas.microsoft.com/office/drawing/2014/main" id="{8E95A562-38D0-4E17-920E-F65283B06E2D}"/>
              </a:ext>
            </a:extLst>
          </p:cNvPr>
          <p:cNvSpPr>
            <a:spLocks/>
          </p:cNvSpPr>
          <p:nvPr/>
        </p:nvSpPr>
        <p:spPr bwMode="auto">
          <a:xfrm>
            <a:off x="4316413" y="3889375"/>
            <a:ext cx="4879975" cy="144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ct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sz="2200" dirty="0">
                <a:solidFill>
                  <a:schemeClr val="bg1"/>
                </a:solidFill>
                <a:latin typeface="Calibri"/>
                <a:cs typeface="Calibri"/>
              </a:rPr>
              <a:t>prof. dr hab. Ewa Kucharska Stasiak</a:t>
            </a:r>
            <a:endParaRPr lang="pl-PL" altLang="pl-PL" sz="2200" dirty="0">
              <a:solidFill>
                <a:schemeClr val="bg1"/>
              </a:solidFill>
            </a:endParaRPr>
          </a:p>
          <a:p>
            <a:pPr eaLnBrk="1" hangingPunct="1"/>
            <a:r>
              <a:rPr lang="pl-PL" altLang="pl-PL" sz="2200" dirty="0">
                <a:solidFill>
                  <a:schemeClr val="bg1"/>
                </a:solidFill>
                <a:latin typeface="Calibri"/>
                <a:cs typeface="Calibri"/>
              </a:rPr>
              <a:t>mgr Piotr Jarecki</a:t>
            </a:r>
            <a:endParaRPr lang="pl-PL" altLang="pl-PL" sz="3200" dirty="0">
              <a:solidFill>
                <a:schemeClr val="bg1"/>
              </a:solidFill>
            </a:endParaRPr>
          </a:p>
        </p:txBody>
      </p:sp>
      <p:grpSp>
        <p:nvGrpSpPr>
          <p:cNvPr id="3077" name="Grupa 8">
            <a:extLst>
              <a:ext uri="{FF2B5EF4-FFF2-40B4-BE49-F238E27FC236}">
                <a16:creationId xmlns:a16="http://schemas.microsoft.com/office/drawing/2014/main" id="{D0C6DB7B-0264-4DBC-A9D9-F013BDAF1823}"/>
              </a:ext>
            </a:extLst>
          </p:cNvPr>
          <p:cNvGrpSpPr>
            <a:grpSpLocks/>
          </p:cNvGrpSpPr>
          <p:nvPr/>
        </p:nvGrpSpPr>
        <p:grpSpPr bwMode="auto">
          <a:xfrm>
            <a:off x="133350" y="5794376"/>
            <a:ext cx="8726488" cy="914979"/>
            <a:chOff x="133350" y="5624513"/>
            <a:chExt cx="8726488" cy="914400"/>
          </a:xfrm>
        </p:grpSpPr>
        <p:pic>
          <p:nvPicPr>
            <p:cNvPr id="3079" name="Grafika 11">
              <a:extLst>
                <a:ext uri="{FF2B5EF4-FFF2-40B4-BE49-F238E27FC236}">
                  <a16:creationId xmlns:a16="http://schemas.microsoft.com/office/drawing/2014/main" id="{DD738CD2-7BD4-45C5-B002-80BAECEBE24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33350" y="5719763"/>
              <a:ext cx="4530725"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Grafika 11">
              <a:extLst>
                <a:ext uri="{FF2B5EF4-FFF2-40B4-BE49-F238E27FC236}">
                  <a16:creationId xmlns:a16="http://schemas.microsoft.com/office/drawing/2014/main" id="{1A471E62-FE57-4E71-84AE-3056C80C668F}"/>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096250" y="5624513"/>
              <a:ext cx="763588"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8" name="Tytuł 1">
            <a:extLst>
              <a:ext uri="{FF2B5EF4-FFF2-40B4-BE49-F238E27FC236}">
                <a16:creationId xmlns:a16="http://schemas.microsoft.com/office/drawing/2014/main" id="{E3F86CB4-4A9F-43E9-87DE-B9696B48B470}"/>
              </a:ext>
            </a:extLst>
          </p:cNvPr>
          <p:cNvSpPr>
            <a:spLocks/>
          </p:cNvSpPr>
          <p:nvPr/>
        </p:nvSpPr>
        <p:spPr bwMode="auto">
          <a:xfrm>
            <a:off x="0" y="985838"/>
            <a:ext cx="9144000" cy="294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ct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pl-PL" altLang="pl-PL" sz="4000" b="1" dirty="0">
                <a:solidFill>
                  <a:schemeClr val="bg1"/>
                </a:solidFill>
                <a:latin typeface="Century Gothic" panose="020B0502020202020204" pitchFamily="34" charset="0"/>
              </a:rPr>
              <a:t>Wartość rynkowa jako próba obiektywizacji </a:t>
            </a:r>
            <a:r>
              <a:rPr lang="pl-PL" altLang="pl-PL" sz="4000" b="1" dirty="0" err="1">
                <a:solidFill>
                  <a:schemeClr val="bg1"/>
                </a:solidFill>
                <a:latin typeface="Century Gothic" panose="020B0502020202020204" pitchFamily="34" charset="0"/>
              </a:rPr>
              <a:t>zachowań</a:t>
            </a:r>
            <a:r>
              <a:rPr lang="pl-PL" altLang="pl-PL" sz="4000" b="1" dirty="0">
                <a:solidFill>
                  <a:schemeClr val="bg1"/>
                </a:solidFill>
                <a:latin typeface="Century Gothic" panose="020B0502020202020204" pitchFamily="34" charset="0"/>
              </a:rPr>
              <a:t> uczestników rynku nieruchomości</a:t>
            </a:r>
            <a:endParaRPr lang="pl-PL" altLang="pl-PL" sz="4000" b="1" dirty="0">
              <a:solidFill>
                <a:schemeClr val="bg1"/>
              </a:solidFill>
              <a:latin typeface="Century Gothic" panose="020B0502020202020204" pitchFamily="34" charset="0"/>
            </a:endParaRPr>
          </a:p>
          <a:p>
            <a:pPr algn="ctr" eaLnBrk="1" hangingPunct="1"/>
            <a:endParaRPr lang="pl-PL" altLang="pl-PL" sz="4000" b="1" dirty="0">
              <a:solidFill>
                <a:schemeClr val="bg1"/>
              </a:solidFill>
              <a:latin typeface="Century Gothic"/>
            </a:endParaRPr>
          </a:p>
          <a:p>
            <a:pPr algn="ctr" eaLnBrk="1" hangingPunct="1"/>
            <a:r>
              <a:rPr lang="pl-PL" altLang="pl-PL" sz="2400" b="1" dirty="0">
                <a:solidFill>
                  <a:schemeClr val="bg1"/>
                </a:solidFill>
                <a:latin typeface="Century Gothic"/>
              </a:rPr>
              <a:t>Uniwersytet Łódzki</a:t>
            </a:r>
          </a:p>
          <a:p>
            <a:pPr algn="ctr" eaLnBrk="1" hangingPunct="1"/>
            <a:r>
              <a:rPr lang="pl-PL" altLang="pl-PL" sz="2400" b="1" dirty="0">
                <a:solidFill>
                  <a:schemeClr val="bg1"/>
                </a:solidFill>
                <a:latin typeface="Century Gothic"/>
              </a:rPr>
              <a:t>Wydział Ekonomiczno-Socjologiczny</a:t>
            </a:r>
            <a:endParaRPr lang="pl-PL" dirty="0">
              <a:solidFill>
                <a:schemeClr val="bg1"/>
              </a:solidFill>
            </a:endParaRPr>
          </a:p>
          <a:p>
            <a:pPr algn="ctr" eaLnBrk="1" hangingPunct="1"/>
            <a:r>
              <a:rPr lang="pl-PL" sz="2400" b="1" dirty="0">
                <a:solidFill>
                  <a:schemeClr val="bg1"/>
                </a:solidFill>
                <a:latin typeface="Century Gothic"/>
              </a:rPr>
              <a:t>Katedra Inwestycji i Nieruchomości</a:t>
            </a:r>
            <a:endParaRPr lang="pl-PL" dirty="0">
              <a:solidFill>
                <a:schemeClr val="bg1"/>
              </a:solidFill>
            </a:endParaRPr>
          </a:p>
        </p:txBody>
      </p:sp>
      <p:sp>
        <p:nvSpPr>
          <p:cNvPr id="2" name="pole tekstowe 1">
            <a:extLst>
              <a:ext uri="{FF2B5EF4-FFF2-40B4-BE49-F238E27FC236}">
                <a16:creationId xmlns:a16="http://schemas.microsoft.com/office/drawing/2014/main" id="{6B2CD306-D8B2-4758-85FF-C59E7C78F582}"/>
              </a:ext>
            </a:extLst>
          </p:cNvPr>
          <p:cNvSpPr txBox="1"/>
          <p:nvPr/>
        </p:nvSpPr>
        <p:spPr>
          <a:xfrm>
            <a:off x="5614277" y="6273439"/>
            <a:ext cx="3752193" cy="369332"/>
          </a:xfrm>
          <a:prstGeom prst="rect">
            <a:avLst/>
          </a:prstGeom>
          <a:noFill/>
        </p:spPr>
        <p:txBody>
          <a:bodyPr wrap="square" rtlCol="0">
            <a:spAutoFit/>
          </a:bodyPr>
          <a:lstStyle/>
          <a:p>
            <a:r>
              <a:rPr lang="pl-PL" dirty="0">
                <a:solidFill>
                  <a:schemeClr val="bg1"/>
                </a:solidFill>
              </a:rPr>
              <a:t>Kraków 19-21.09.2021</a:t>
            </a:r>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le tekstowe 3">
            <a:extLst>
              <a:ext uri="{FF2B5EF4-FFF2-40B4-BE49-F238E27FC236}">
                <a16:creationId xmlns:a16="http://schemas.microsoft.com/office/drawing/2014/main" id="{C444477F-4A8C-48C7-8AAE-7CB334567607}"/>
              </a:ext>
            </a:extLst>
          </p:cNvPr>
          <p:cNvSpPr txBox="1">
            <a:spLocks noChangeArrowheads="1"/>
          </p:cNvSpPr>
          <p:nvPr/>
        </p:nvSpPr>
        <p:spPr bwMode="auto">
          <a:xfrm>
            <a:off x="120650" y="6138863"/>
            <a:ext cx="576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pl-PL" altLang="pl-PL" sz="2400">
                <a:solidFill>
                  <a:schemeClr val="bg1"/>
                </a:solidFill>
              </a:rPr>
              <a:t>11</a:t>
            </a:r>
          </a:p>
        </p:txBody>
      </p:sp>
      <p:sp>
        <p:nvSpPr>
          <p:cNvPr id="6147" name="Tytuł 1">
            <a:extLst>
              <a:ext uri="{FF2B5EF4-FFF2-40B4-BE49-F238E27FC236}">
                <a16:creationId xmlns:a16="http://schemas.microsoft.com/office/drawing/2014/main" id="{F180A2B7-9F6A-40F7-B3C6-EA99C89A7D0A}"/>
              </a:ext>
            </a:extLst>
          </p:cNvPr>
          <p:cNvSpPr>
            <a:spLocks/>
          </p:cNvSpPr>
          <p:nvPr/>
        </p:nvSpPr>
        <p:spPr bwMode="auto">
          <a:xfrm>
            <a:off x="901041" y="342333"/>
            <a:ext cx="9820425" cy="5038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t"/>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lnSpc>
                <a:spcPct val="120000"/>
              </a:lnSpc>
              <a:spcAft>
                <a:spcPts val="1800"/>
              </a:spcAft>
            </a:pPr>
            <a:r>
              <a:rPr lang="pl-PL" altLang="pl-PL" sz="2400" dirty="0">
                <a:solidFill>
                  <a:srgbClr val="660066"/>
                </a:solidFill>
                <a:latin typeface="+mn-lt"/>
                <a:cs typeface="Calibri"/>
              </a:rPr>
              <a:t>Wartość rynkowa nieruchomości</a:t>
            </a:r>
          </a:p>
          <a:p>
            <a:pPr marL="0" indent="0" algn="just">
              <a:buNone/>
            </a:pPr>
            <a:r>
              <a:rPr lang="pl-PL" sz="2000" dirty="0"/>
              <a:t>Zwyciężyła interpretacja wartości rynkowej jako najbardziej prawdopodobnej ceny, rozumianej jako tendencja wiodąca, co oznacza, że w definicji zostało odwzorowane ryzyko.</a:t>
            </a:r>
          </a:p>
          <a:p>
            <a:pPr marL="0" indent="0" algn="just">
              <a:buNone/>
            </a:pPr>
            <a:endParaRPr lang="pl-PL" sz="2000" dirty="0"/>
          </a:p>
          <a:p>
            <a:pPr marL="0" indent="0" algn="just">
              <a:buNone/>
            </a:pPr>
            <a:r>
              <a:rPr lang="pl-PL" sz="2000" dirty="0"/>
              <a:t>Znajduje to potwierdzenie w interpretacji „szacunkowej ceny”:	</a:t>
            </a:r>
          </a:p>
          <a:p>
            <a:pPr marL="0" indent="0" algn="just">
              <a:buNone/>
            </a:pPr>
            <a:endParaRPr lang="pl-PL" sz="2000" dirty="0"/>
          </a:p>
          <a:p>
            <a:pPr marL="0" indent="0" algn="just">
              <a:buNone/>
            </a:pPr>
            <a:r>
              <a:rPr lang="pl-PL" sz="2000" dirty="0"/>
              <a:t>to najbardziej prawdopodobna cena osiągalna na rynku. „</a:t>
            </a:r>
            <a:r>
              <a:rPr lang="pl-PL" sz="2000" i="1" dirty="0"/>
              <a:t>Jest to najlepsza cena rozsądnie osiągalna przez sprzedającego i najkorzystniejsza cena rozsądnie osiągalna przez kupującego”.</a:t>
            </a:r>
          </a:p>
          <a:p>
            <a:pPr marL="0" indent="0" algn="just">
              <a:buNone/>
            </a:pPr>
            <a:endParaRPr lang="pl-PL" sz="2000" dirty="0"/>
          </a:p>
          <a:p>
            <a:pPr marL="0" indent="0" algn="just">
              <a:buNone/>
            </a:pPr>
            <a:r>
              <a:rPr lang="pl-PL" sz="2000" dirty="0"/>
              <a:t>Dojście do wartości rynkowej wymaga oczyszczenia danych rynkowych z transakcji, w których z dużym prawdopodobieństwem nie zostały </a:t>
            </a:r>
            <a:r>
              <a:rPr lang="pl-PL" sz="2000" dirty="0" smtClean="0"/>
              <a:t>spełnione </a:t>
            </a:r>
            <a:r>
              <a:rPr lang="pl-PL" sz="2000" dirty="0"/>
              <a:t>warunki definicyjne wartości: strony były niezależne, nie działały pod przymusem…. </a:t>
            </a:r>
          </a:p>
          <a:p>
            <a:pPr marL="0" indent="0" algn="just">
              <a:buNone/>
            </a:pPr>
            <a:endParaRPr lang="pl-PL" sz="2000" dirty="0"/>
          </a:p>
          <a:p>
            <a:pPr>
              <a:lnSpc>
                <a:spcPct val="120000"/>
              </a:lnSpc>
              <a:spcAft>
                <a:spcPts val="1800"/>
              </a:spcAft>
            </a:pPr>
            <a:endParaRPr lang="pl-PL" altLang="pl-PL" sz="2000" dirty="0">
              <a:solidFill>
                <a:srgbClr val="000000"/>
              </a:solidFill>
              <a:latin typeface="Century Gothic"/>
              <a:cs typeface="Calibri" panose="020F0502020204030204" pitchFamily="34" charset="0"/>
            </a:endParaRPr>
          </a:p>
          <a:p>
            <a:pPr algn="ctr">
              <a:lnSpc>
                <a:spcPct val="120000"/>
              </a:lnSpc>
              <a:spcAft>
                <a:spcPts val="1800"/>
              </a:spcAft>
            </a:pPr>
            <a:endParaRPr lang="pl-PL" sz="2800" dirty="0">
              <a:solidFill>
                <a:srgbClr val="000000"/>
              </a:solidFill>
              <a:latin typeface="Century Gothic"/>
              <a:cs typeface="Calibri" panose="020F0502020204030204" pitchFamily="34" charset="0"/>
            </a:endParaRPr>
          </a:p>
          <a:p>
            <a:pPr algn="just">
              <a:lnSpc>
                <a:spcPct val="120000"/>
              </a:lnSpc>
              <a:spcAft>
                <a:spcPts val="1800"/>
              </a:spcAft>
            </a:pPr>
            <a:endParaRPr lang="pl-PL" altLang="pl-PL" sz="1200"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p:txBody>
      </p:sp>
      <p:pic>
        <p:nvPicPr>
          <p:cNvPr id="6149" name="Grafika 10">
            <a:extLst>
              <a:ext uri="{FF2B5EF4-FFF2-40B4-BE49-F238E27FC236}">
                <a16:creationId xmlns:a16="http://schemas.microsoft.com/office/drawing/2014/main" id="{177EAA35-2071-4CA9-AE6D-12A2F402CE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64813" y="342900"/>
            <a:ext cx="76358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1" name="Grupa 8">
            <a:extLst>
              <a:ext uri="{FF2B5EF4-FFF2-40B4-BE49-F238E27FC236}">
                <a16:creationId xmlns:a16="http://schemas.microsoft.com/office/drawing/2014/main" id="{276D223C-DCDB-473F-824C-9162F24BE15C}"/>
              </a:ext>
            </a:extLst>
          </p:cNvPr>
          <p:cNvGrpSpPr>
            <a:grpSpLocks/>
          </p:cNvGrpSpPr>
          <p:nvPr/>
        </p:nvGrpSpPr>
        <p:grpSpPr bwMode="auto">
          <a:xfrm>
            <a:off x="3866984" y="5945134"/>
            <a:ext cx="8136377" cy="757490"/>
            <a:chOff x="3905946" y="6068353"/>
            <a:chExt cx="8136693" cy="758007"/>
          </a:xfrm>
        </p:grpSpPr>
        <p:pic>
          <p:nvPicPr>
            <p:cNvPr id="6154" name="Grafika 7">
              <a:extLst>
                <a:ext uri="{FF2B5EF4-FFF2-40B4-BE49-F238E27FC236}">
                  <a16:creationId xmlns:a16="http://schemas.microsoft.com/office/drawing/2014/main" id="{19AF7D6B-CC5F-4ACA-8A61-1F3C2FED065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96251" y="6068353"/>
              <a:ext cx="28463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pole tekstowe 13">
              <a:extLst>
                <a:ext uri="{FF2B5EF4-FFF2-40B4-BE49-F238E27FC236}">
                  <a16:creationId xmlns:a16="http://schemas.microsoft.com/office/drawing/2014/main" id="{ACB392C7-43BF-4A1E-8EA2-500EB916BF6D}"/>
                </a:ext>
              </a:extLst>
            </p:cNvPr>
            <p:cNvSpPr txBox="1">
              <a:spLocks noChangeArrowheads="1"/>
            </p:cNvSpPr>
            <p:nvPr/>
          </p:nvSpPr>
          <p:spPr bwMode="auto">
            <a:xfrm>
              <a:off x="3905946" y="6456776"/>
              <a:ext cx="2713155" cy="369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dirty="0">
                  <a:solidFill>
                    <a:srgbClr val="520068"/>
                  </a:solidFill>
                  <a:latin typeface="Reprise Title" pitchFamily="2" charset="0"/>
                </a:rPr>
                <a:t>Inwestycje i nieruchomości</a:t>
              </a:r>
            </a:p>
          </p:txBody>
        </p:sp>
      </p:grpSp>
    </p:spTree>
    <p:extLst>
      <p:ext uri="{BB962C8B-B14F-4D97-AF65-F5344CB8AC3E}">
        <p14:creationId xmlns:p14="http://schemas.microsoft.com/office/powerpoint/2010/main" val="3784843578"/>
      </p:ext>
    </p:extLst>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le tekstowe 3">
            <a:extLst>
              <a:ext uri="{FF2B5EF4-FFF2-40B4-BE49-F238E27FC236}">
                <a16:creationId xmlns:a16="http://schemas.microsoft.com/office/drawing/2014/main" id="{C444477F-4A8C-48C7-8AAE-7CB334567607}"/>
              </a:ext>
            </a:extLst>
          </p:cNvPr>
          <p:cNvSpPr txBox="1">
            <a:spLocks noChangeArrowheads="1"/>
          </p:cNvSpPr>
          <p:nvPr/>
        </p:nvSpPr>
        <p:spPr bwMode="auto">
          <a:xfrm>
            <a:off x="120650" y="6138863"/>
            <a:ext cx="576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pl-PL" altLang="pl-PL" sz="2400">
                <a:solidFill>
                  <a:schemeClr val="bg1"/>
                </a:solidFill>
              </a:rPr>
              <a:t>11</a:t>
            </a:r>
          </a:p>
        </p:txBody>
      </p:sp>
      <p:sp>
        <p:nvSpPr>
          <p:cNvPr id="6147" name="Tytuł 1">
            <a:extLst>
              <a:ext uri="{FF2B5EF4-FFF2-40B4-BE49-F238E27FC236}">
                <a16:creationId xmlns:a16="http://schemas.microsoft.com/office/drawing/2014/main" id="{F180A2B7-9F6A-40F7-B3C6-EA99C89A7D0A}"/>
              </a:ext>
            </a:extLst>
          </p:cNvPr>
          <p:cNvSpPr>
            <a:spLocks/>
          </p:cNvSpPr>
          <p:nvPr/>
        </p:nvSpPr>
        <p:spPr bwMode="auto">
          <a:xfrm>
            <a:off x="901041" y="342333"/>
            <a:ext cx="9820425" cy="5038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t"/>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lnSpc>
                <a:spcPct val="120000"/>
              </a:lnSpc>
              <a:spcAft>
                <a:spcPts val="1800"/>
              </a:spcAft>
            </a:pPr>
            <a:r>
              <a:rPr lang="pl-PL" altLang="pl-PL" sz="2400" dirty="0">
                <a:solidFill>
                  <a:srgbClr val="660066"/>
                </a:solidFill>
                <a:latin typeface="+mn-lt"/>
                <a:cs typeface="Calibri"/>
              </a:rPr>
              <a:t>Wartość rynkowa nieruchomości</a:t>
            </a:r>
          </a:p>
          <a:p>
            <a:pPr marL="0" indent="0" algn="just">
              <a:buNone/>
            </a:pPr>
            <a:r>
              <a:rPr lang="pl-PL" sz="2000" dirty="0"/>
              <a:t>Strony mogły być powiązane (dlatego ceny były niskie), mogły działać pod przymusem, mogły nie mieć stanowczego zamiaru zawarcia transakcji (nie muszę sprzedać,  jeżeli zgodzę się na sprzedaż, to tylko przy cenie wyższej, niż jest obecnie na rynku), obie strony nie miały odpowiedniej świadomości o stanie rynku, nie został przeprowadzony odpowiedni marketing nieruchomości. </a:t>
            </a:r>
          </a:p>
          <a:p>
            <a:pPr marL="0" indent="0" algn="just">
              <a:buNone/>
            </a:pPr>
            <a:endParaRPr lang="pl-PL" sz="2000" dirty="0"/>
          </a:p>
          <a:p>
            <a:pPr>
              <a:lnSpc>
                <a:spcPct val="120000"/>
              </a:lnSpc>
              <a:spcAft>
                <a:spcPts val="1800"/>
              </a:spcAft>
            </a:pPr>
            <a:endParaRPr lang="pl-PL" altLang="pl-PL" sz="2000" dirty="0">
              <a:solidFill>
                <a:srgbClr val="000000"/>
              </a:solidFill>
              <a:latin typeface="Century Gothic"/>
              <a:cs typeface="Calibri" panose="020F0502020204030204" pitchFamily="34" charset="0"/>
            </a:endParaRPr>
          </a:p>
          <a:p>
            <a:pPr algn="ctr">
              <a:lnSpc>
                <a:spcPct val="120000"/>
              </a:lnSpc>
              <a:spcAft>
                <a:spcPts val="1800"/>
              </a:spcAft>
            </a:pPr>
            <a:endParaRPr lang="pl-PL" sz="2800" dirty="0">
              <a:solidFill>
                <a:srgbClr val="000000"/>
              </a:solidFill>
              <a:latin typeface="Century Gothic"/>
              <a:cs typeface="Calibri" panose="020F0502020204030204" pitchFamily="34" charset="0"/>
            </a:endParaRPr>
          </a:p>
          <a:p>
            <a:pPr algn="just">
              <a:lnSpc>
                <a:spcPct val="120000"/>
              </a:lnSpc>
              <a:spcAft>
                <a:spcPts val="1800"/>
              </a:spcAft>
            </a:pPr>
            <a:endParaRPr lang="pl-PL" altLang="pl-PL" sz="1200"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p:txBody>
      </p:sp>
      <p:pic>
        <p:nvPicPr>
          <p:cNvPr id="6149" name="Grafika 10">
            <a:extLst>
              <a:ext uri="{FF2B5EF4-FFF2-40B4-BE49-F238E27FC236}">
                <a16:creationId xmlns:a16="http://schemas.microsoft.com/office/drawing/2014/main" id="{177EAA35-2071-4CA9-AE6D-12A2F402CE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64813" y="342900"/>
            <a:ext cx="76358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1" name="Grupa 8">
            <a:extLst>
              <a:ext uri="{FF2B5EF4-FFF2-40B4-BE49-F238E27FC236}">
                <a16:creationId xmlns:a16="http://schemas.microsoft.com/office/drawing/2014/main" id="{276D223C-DCDB-473F-824C-9162F24BE15C}"/>
              </a:ext>
            </a:extLst>
          </p:cNvPr>
          <p:cNvGrpSpPr>
            <a:grpSpLocks/>
          </p:cNvGrpSpPr>
          <p:nvPr/>
        </p:nvGrpSpPr>
        <p:grpSpPr bwMode="auto">
          <a:xfrm>
            <a:off x="3866984" y="5945134"/>
            <a:ext cx="8136377" cy="757490"/>
            <a:chOff x="3905946" y="6068353"/>
            <a:chExt cx="8136693" cy="758007"/>
          </a:xfrm>
        </p:grpSpPr>
        <p:pic>
          <p:nvPicPr>
            <p:cNvPr id="6154" name="Grafika 7">
              <a:extLst>
                <a:ext uri="{FF2B5EF4-FFF2-40B4-BE49-F238E27FC236}">
                  <a16:creationId xmlns:a16="http://schemas.microsoft.com/office/drawing/2014/main" id="{19AF7D6B-CC5F-4ACA-8A61-1F3C2FED065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96251" y="6068353"/>
              <a:ext cx="28463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pole tekstowe 13">
              <a:extLst>
                <a:ext uri="{FF2B5EF4-FFF2-40B4-BE49-F238E27FC236}">
                  <a16:creationId xmlns:a16="http://schemas.microsoft.com/office/drawing/2014/main" id="{ACB392C7-43BF-4A1E-8EA2-500EB916BF6D}"/>
                </a:ext>
              </a:extLst>
            </p:cNvPr>
            <p:cNvSpPr txBox="1">
              <a:spLocks noChangeArrowheads="1"/>
            </p:cNvSpPr>
            <p:nvPr/>
          </p:nvSpPr>
          <p:spPr bwMode="auto">
            <a:xfrm>
              <a:off x="3905946" y="6456776"/>
              <a:ext cx="2713155" cy="369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dirty="0">
                  <a:solidFill>
                    <a:srgbClr val="520068"/>
                  </a:solidFill>
                  <a:latin typeface="Reprise Title" pitchFamily="2" charset="0"/>
                </a:rPr>
                <a:t>Inwestycje i nieruchomości</a:t>
              </a:r>
            </a:p>
          </p:txBody>
        </p:sp>
      </p:grpSp>
    </p:spTree>
    <p:extLst>
      <p:ext uri="{BB962C8B-B14F-4D97-AF65-F5344CB8AC3E}">
        <p14:creationId xmlns:p14="http://schemas.microsoft.com/office/powerpoint/2010/main" val="4123506465"/>
      </p:ext>
    </p:extLst>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le tekstowe 3">
            <a:extLst>
              <a:ext uri="{FF2B5EF4-FFF2-40B4-BE49-F238E27FC236}">
                <a16:creationId xmlns:a16="http://schemas.microsoft.com/office/drawing/2014/main" id="{C444477F-4A8C-48C7-8AAE-7CB334567607}"/>
              </a:ext>
            </a:extLst>
          </p:cNvPr>
          <p:cNvSpPr txBox="1">
            <a:spLocks noChangeArrowheads="1"/>
          </p:cNvSpPr>
          <p:nvPr/>
        </p:nvSpPr>
        <p:spPr bwMode="auto">
          <a:xfrm>
            <a:off x="120650" y="6138863"/>
            <a:ext cx="576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pl-PL" altLang="pl-PL" sz="2400">
                <a:solidFill>
                  <a:schemeClr val="bg1"/>
                </a:solidFill>
              </a:rPr>
              <a:t>11</a:t>
            </a:r>
          </a:p>
        </p:txBody>
      </p:sp>
      <p:sp>
        <p:nvSpPr>
          <p:cNvPr id="6147" name="Tytuł 1">
            <a:extLst>
              <a:ext uri="{FF2B5EF4-FFF2-40B4-BE49-F238E27FC236}">
                <a16:creationId xmlns:a16="http://schemas.microsoft.com/office/drawing/2014/main" id="{F180A2B7-9F6A-40F7-B3C6-EA99C89A7D0A}"/>
              </a:ext>
            </a:extLst>
          </p:cNvPr>
          <p:cNvSpPr>
            <a:spLocks/>
          </p:cNvSpPr>
          <p:nvPr/>
        </p:nvSpPr>
        <p:spPr bwMode="auto">
          <a:xfrm>
            <a:off x="901041" y="342333"/>
            <a:ext cx="9820425" cy="5038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t"/>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lnSpc>
                <a:spcPct val="120000"/>
              </a:lnSpc>
              <a:spcAft>
                <a:spcPts val="1800"/>
              </a:spcAft>
            </a:pPr>
            <a:r>
              <a:rPr lang="pl-PL" altLang="pl-PL" sz="2400" dirty="0">
                <a:solidFill>
                  <a:srgbClr val="660066"/>
                </a:solidFill>
                <a:latin typeface="+mn-lt"/>
                <a:cs typeface="Calibri"/>
              </a:rPr>
              <a:t>Czy ta definicja jest </a:t>
            </a:r>
            <a:r>
              <a:rPr lang="pl-PL" altLang="pl-PL" sz="2400" dirty="0" smtClean="0">
                <a:solidFill>
                  <a:srgbClr val="660066"/>
                </a:solidFill>
                <a:latin typeface="+mn-lt"/>
                <a:cs typeface="Calibri"/>
              </a:rPr>
              <a:t>prawidłowa?</a:t>
            </a:r>
            <a:endParaRPr lang="pl-PL" altLang="pl-PL" sz="2400" dirty="0">
              <a:solidFill>
                <a:srgbClr val="660066"/>
              </a:solidFill>
              <a:latin typeface="+mn-lt"/>
              <a:cs typeface="Calibri"/>
            </a:endParaRPr>
          </a:p>
          <a:p>
            <a:pPr marL="457200" indent="-457200" algn="just">
              <a:buAutoNum type="arabicParenBoth"/>
            </a:pPr>
            <a:r>
              <a:rPr lang="pl-PL" sz="2000" dirty="0"/>
              <a:t>Czy odwzorowuje ona warunki zawierania transakcji na rynku nieruchomości,</a:t>
            </a:r>
          </a:p>
          <a:p>
            <a:pPr marL="457200" indent="-457200" algn="just">
              <a:buAutoNum type="arabicParenBoth"/>
            </a:pPr>
            <a:r>
              <a:rPr lang="pl-PL" sz="2000" dirty="0"/>
              <a:t>czy w obliczu różnych potrzeb uczestników rynku powinna być jedna definicja wartości rynkowej (jeden jej rodzaj),</a:t>
            </a:r>
          </a:p>
          <a:p>
            <a:pPr marL="457200" indent="-457200" algn="just">
              <a:buAutoNum type="arabicParenBoth"/>
            </a:pPr>
            <a:r>
              <a:rPr lang="pl-PL" sz="2000" dirty="0"/>
              <a:t> czy zapewnia ona obiektywizację zachowań jego uczestników, czy ładunek subiektywizmu, występujący w procesach wartościowania, szczególnie wartościowania na rynku nieruchomości  nie podważa </a:t>
            </a:r>
            <a:r>
              <a:rPr lang="pl-PL" sz="2000" dirty="0" smtClean="0"/>
              <a:t>jej</a:t>
            </a:r>
            <a:r>
              <a:rPr lang="pl-PL" sz="2000" dirty="0" smtClean="0"/>
              <a:t> </a:t>
            </a:r>
            <a:r>
              <a:rPr lang="pl-PL" sz="2000" dirty="0"/>
              <a:t>obiektywizmu, </a:t>
            </a:r>
          </a:p>
          <a:p>
            <a:pPr marL="457200" indent="-457200" algn="just">
              <a:buAutoNum type="arabicParenBoth"/>
            </a:pPr>
            <a:r>
              <a:rPr lang="pl-PL" sz="2000" dirty="0"/>
              <a:t> czy odpowiada ona  wyzwaniom XXI wieku. </a:t>
            </a:r>
          </a:p>
          <a:p>
            <a:pPr algn="just"/>
            <a:endParaRPr lang="pl-PL" sz="2000" dirty="0"/>
          </a:p>
          <a:p>
            <a:pPr marL="0" indent="0" algn="just">
              <a:buNone/>
            </a:pPr>
            <a:r>
              <a:rPr lang="pl-PL" sz="2000" dirty="0"/>
              <a:t>Niestety, na wszystkie te pytania można sformułować tylko odpowiedź negatywną. </a:t>
            </a:r>
          </a:p>
          <a:p>
            <a:pPr marL="0" indent="0" algn="just">
              <a:buNone/>
            </a:pPr>
            <a:endParaRPr lang="pl-PL" sz="2000" dirty="0"/>
          </a:p>
          <a:p>
            <a:pPr>
              <a:lnSpc>
                <a:spcPct val="120000"/>
              </a:lnSpc>
              <a:spcAft>
                <a:spcPts val="1800"/>
              </a:spcAft>
            </a:pPr>
            <a:endParaRPr lang="pl-PL" altLang="pl-PL" sz="2000" dirty="0">
              <a:solidFill>
                <a:srgbClr val="000000"/>
              </a:solidFill>
              <a:latin typeface="Century Gothic"/>
              <a:cs typeface="Calibri" panose="020F0502020204030204" pitchFamily="34" charset="0"/>
            </a:endParaRPr>
          </a:p>
          <a:p>
            <a:pPr algn="ctr">
              <a:lnSpc>
                <a:spcPct val="120000"/>
              </a:lnSpc>
              <a:spcAft>
                <a:spcPts val="1800"/>
              </a:spcAft>
            </a:pPr>
            <a:endParaRPr lang="pl-PL" sz="2800" dirty="0">
              <a:solidFill>
                <a:srgbClr val="000000"/>
              </a:solidFill>
              <a:latin typeface="Century Gothic"/>
              <a:cs typeface="Calibri" panose="020F0502020204030204" pitchFamily="34" charset="0"/>
            </a:endParaRPr>
          </a:p>
          <a:p>
            <a:pPr algn="just">
              <a:lnSpc>
                <a:spcPct val="120000"/>
              </a:lnSpc>
              <a:spcAft>
                <a:spcPts val="1800"/>
              </a:spcAft>
            </a:pPr>
            <a:endParaRPr lang="pl-PL" altLang="pl-PL" sz="1200"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p:txBody>
      </p:sp>
      <p:pic>
        <p:nvPicPr>
          <p:cNvPr id="6149" name="Grafika 10">
            <a:extLst>
              <a:ext uri="{FF2B5EF4-FFF2-40B4-BE49-F238E27FC236}">
                <a16:creationId xmlns:a16="http://schemas.microsoft.com/office/drawing/2014/main" id="{177EAA35-2071-4CA9-AE6D-12A2F402CE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64813" y="342900"/>
            <a:ext cx="76358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1" name="Grupa 8">
            <a:extLst>
              <a:ext uri="{FF2B5EF4-FFF2-40B4-BE49-F238E27FC236}">
                <a16:creationId xmlns:a16="http://schemas.microsoft.com/office/drawing/2014/main" id="{276D223C-DCDB-473F-824C-9162F24BE15C}"/>
              </a:ext>
            </a:extLst>
          </p:cNvPr>
          <p:cNvGrpSpPr>
            <a:grpSpLocks/>
          </p:cNvGrpSpPr>
          <p:nvPr/>
        </p:nvGrpSpPr>
        <p:grpSpPr bwMode="auto">
          <a:xfrm>
            <a:off x="3866984" y="5945134"/>
            <a:ext cx="8136377" cy="757490"/>
            <a:chOff x="3905946" y="6068353"/>
            <a:chExt cx="8136693" cy="758007"/>
          </a:xfrm>
        </p:grpSpPr>
        <p:pic>
          <p:nvPicPr>
            <p:cNvPr id="6154" name="Grafika 7">
              <a:extLst>
                <a:ext uri="{FF2B5EF4-FFF2-40B4-BE49-F238E27FC236}">
                  <a16:creationId xmlns:a16="http://schemas.microsoft.com/office/drawing/2014/main" id="{19AF7D6B-CC5F-4ACA-8A61-1F3C2FED065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96251" y="6068353"/>
              <a:ext cx="28463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pole tekstowe 13">
              <a:extLst>
                <a:ext uri="{FF2B5EF4-FFF2-40B4-BE49-F238E27FC236}">
                  <a16:creationId xmlns:a16="http://schemas.microsoft.com/office/drawing/2014/main" id="{ACB392C7-43BF-4A1E-8EA2-500EB916BF6D}"/>
                </a:ext>
              </a:extLst>
            </p:cNvPr>
            <p:cNvSpPr txBox="1">
              <a:spLocks noChangeArrowheads="1"/>
            </p:cNvSpPr>
            <p:nvPr/>
          </p:nvSpPr>
          <p:spPr bwMode="auto">
            <a:xfrm>
              <a:off x="3905946" y="6456776"/>
              <a:ext cx="2713155" cy="369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dirty="0">
                  <a:solidFill>
                    <a:srgbClr val="520068"/>
                  </a:solidFill>
                  <a:latin typeface="Reprise Title" pitchFamily="2" charset="0"/>
                </a:rPr>
                <a:t>Inwestycje i nieruchomości</a:t>
              </a:r>
            </a:p>
          </p:txBody>
        </p:sp>
      </p:grpSp>
    </p:spTree>
    <p:extLst>
      <p:ext uri="{BB962C8B-B14F-4D97-AF65-F5344CB8AC3E}">
        <p14:creationId xmlns:p14="http://schemas.microsoft.com/office/powerpoint/2010/main" val="4006651181"/>
      </p:ext>
    </p:extLst>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le tekstowe 3">
            <a:extLst>
              <a:ext uri="{FF2B5EF4-FFF2-40B4-BE49-F238E27FC236}">
                <a16:creationId xmlns:a16="http://schemas.microsoft.com/office/drawing/2014/main" id="{C444477F-4A8C-48C7-8AAE-7CB334567607}"/>
              </a:ext>
            </a:extLst>
          </p:cNvPr>
          <p:cNvSpPr txBox="1">
            <a:spLocks noChangeArrowheads="1"/>
          </p:cNvSpPr>
          <p:nvPr/>
        </p:nvSpPr>
        <p:spPr bwMode="auto">
          <a:xfrm>
            <a:off x="120650" y="6138863"/>
            <a:ext cx="576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pl-PL" altLang="pl-PL" sz="2400">
                <a:solidFill>
                  <a:schemeClr val="bg1"/>
                </a:solidFill>
              </a:rPr>
              <a:t>11</a:t>
            </a:r>
          </a:p>
        </p:txBody>
      </p:sp>
      <p:sp>
        <p:nvSpPr>
          <p:cNvPr id="6147" name="Tytuł 1">
            <a:extLst>
              <a:ext uri="{FF2B5EF4-FFF2-40B4-BE49-F238E27FC236}">
                <a16:creationId xmlns:a16="http://schemas.microsoft.com/office/drawing/2014/main" id="{F180A2B7-9F6A-40F7-B3C6-EA99C89A7D0A}"/>
              </a:ext>
            </a:extLst>
          </p:cNvPr>
          <p:cNvSpPr>
            <a:spLocks/>
          </p:cNvSpPr>
          <p:nvPr/>
        </p:nvSpPr>
        <p:spPr bwMode="auto">
          <a:xfrm>
            <a:off x="901041" y="342333"/>
            <a:ext cx="9820425" cy="5038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t"/>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lnSpc>
                <a:spcPct val="120000"/>
              </a:lnSpc>
              <a:spcAft>
                <a:spcPts val="1800"/>
              </a:spcAft>
            </a:pPr>
            <a:r>
              <a:rPr lang="pl-PL" altLang="pl-PL" sz="2400" dirty="0">
                <a:solidFill>
                  <a:srgbClr val="660066"/>
                </a:solidFill>
                <a:latin typeface="+mn-lt"/>
                <a:cs typeface="Calibri"/>
              </a:rPr>
              <a:t>Wartość rynkowa nie odwzorowuje warunków zawierania transakcji na rynku nieruchomości</a:t>
            </a:r>
          </a:p>
          <a:p>
            <a:pPr marL="0" indent="0" algn="just">
              <a:buNone/>
            </a:pPr>
            <a:r>
              <a:rPr lang="pl-PL" sz="2000" dirty="0"/>
              <a:t>Koncepcja wartości bazuje na modelu </a:t>
            </a:r>
            <a:r>
              <a:rPr lang="pl-PL" sz="2000" i="1" dirty="0"/>
              <a:t>homo oeconomicus</a:t>
            </a:r>
            <a:r>
              <a:rPr lang="pl-PL" sz="2000" dirty="0"/>
              <a:t> i zakłada, m. in. że:</a:t>
            </a:r>
          </a:p>
          <a:p>
            <a:pPr marL="342900" indent="-342900" algn="just">
              <a:buFont typeface="Arial" panose="020B0604020202020204" pitchFamily="34" charset="0"/>
              <a:buChar char="•"/>
            </a:pPr>
            <a:r>
              <a:rPr lang="pl-PL" sz="2000" dirty="0"/>
              <a:t>jednostki są racjonalne,</a:t>
            </a:r>
          </a:p>
          <a:p>
            <a:pPr marL="342900" indent="-342900" algn="just">
              <a:buFont typeface="Arial" panose="020B0604020202020204" pitchFamily="34" charset="0"/>
              <a:buChar char="•"/>
            </a:pPr>
            <a:r>
              <a:rPr lang="pl-PL" sz="2000" dirty="0"/>
              <a:t>działają na podstawie pełnej i doskonałej informacji,</a:t>
            </a:r>
          </a:p>
          <a:p>
            <a:pPr marL="342900" indent="-342900" algn="just">
              <a:buFont typeface="Arial" panose="020B0604020202020204" pitchFamily="34" charset="0"/>
              <a:buChar char="•"/>
            </a:pPr>
            <a:r>
              <a:rPr lang="pl-PL" sz="2000" dirty="0"/>
              <a:t>celem decydentów jest maksymalizacja oczekiwanej użyteczności (w przypadku konsumentów) lub maksymalizacja zysku (w przypadku firm),</a:t>
            </a:r>
          </a:p>
          <a:p>
            <a:pPr marL="342900" indent="-342900" algn="just">
              <a:buFont typeface="Arial" panose="020B0604020202020204" pitchFamily="34" charset="0"/>
              <a:buChar char="•"/>
            </a:pPr>
            <a:r>
              <a:rPr lang="pl-PL" sz="2000" dirty="0"/>
              <a:t>działają w wąsko pojętym własnym interesie, tzn. bez uwzględniania użyteczności innych podmiotów.</a:t>
            </a:r>
          </a:p>
          <a:p>
            <a:pPr marL="0" indent="0" algn="just">
              <a:buNone/>
            </a:pPr>
            <a:endParaRPr lang="pl-PL" sz="2000" dirty="0"/>
          </a:p>
          <a:p>
            <a:pPr>
              <a:lnSpc>
                <a:spcPct val="120000"/>
              </a:lnSpc>
              <a:spcAft>
                <a:spcPts val="1800"/>
              </a:spcAft>
            </a:pPr>
            <a:endParaRPr lang="pl-PL" altLang="pl-PL" sz="2000" dirty="0">
              <a:solidFill>
                <a:srgbClr val="000000"/>
              </a:solidFill>
              <a:latin typeface="Century Gothic"/>
              <a:cs typeface="Calibri" panose="020F0502020204030204" pitchFamily="34" charset="0"/>
            </a:endParaRPr>
          </a:p>
          <a:p>
            <a:pPr algn="ctr">
              <a:lnSpc>
                <a:spcPct val="120000"/>
              </a:lnSpc>
              <a:spcAft>
                <a:spcPts val="1800"/>
              </a:spcAft>
            </a:pPr>
            <a:endParaRPr lang="pl-PL" sz="2800" dirty="0">
              <a:solidFill>
                <a:srgbClr val="000000"/>
              </a:solidFill>
              <a:latin typeface="Century Gothic"/>
              <a:cs typeface="Calibri" panose="020F0502020204030204" pitchFamily="34" charset="0"/>
            </a:endParaRPr>
          </a:p>
          <a:p>
            <a:pPr algn="just">
              <a:lnSpc>
                <a:spcPct val="120000"/>
              </a:lnSpc>
              <a:spcAft>
                <a:spcPts val="1800"/>
              </a:spcAft>
            </a:pPr>
            <a:endParaRPr lang="pl-PL" altLang="pl-PL" sz="1200"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p:txBody>
      </p:sp>
      <p:pic>
        <p:nvPicPr>
          <p:cNvPr id="6149" name="Grafika 10">
            <a:extLst>
              <a:ext uri="{FF2B5EF4-FFF2-40B4-BE49-F238E27FC236}">
                <a16:creationId xmlns:a16="http://schemas.microsoft.com/office/drawing/2014/main" id="{177EAA35-2071-4CA9-AE6D-12A2F402CE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64813" y="342900"/>
            <a:ext cx="76358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1" name="Grupa 8">
            <a:extLst>
              <a:ext uri="{FF2B5EF4-FFF2-40B4-BE49-F238E27FC236}">
                <a16:creationId xmlns:a16="http://schemas.microsoft.com/office/drawing/2014/main" id="{276D223C-DCDB-473F-824C-9162F24BE15C}"/>
              </a:ext>
            </a:extLst>
          </p:cNvPr>
          <p:cNvGrpSpPr>
            <a:grpSpLocks/>
          </p:cNvGrpSpPr>
          <p:nvPr/>
        </p:nvGrpSpPr>
        <p:grpSpPr bwMode="auto">
          <a:xfrm>
            <a:off x="3866984" y="5945134"/>
            <a:ext cx="8136377" cy="757490"/>
            <a:chOff x="3905946" y="6068353"/>
            <a:chExt cx="8136693" cy="758007"/>
          </a:xfrm>
        </p:grpSpPr>
        <p:pic>
          <p:nvPicPr>
            <p:cNvPr id="6154" name="Grafika 7">
              <a:extLst>
                <a:ext uri="{FF2B5EF4-FFF2-40B4-BE49-F238E27FC236}">
                  <a16:creationId xmlns:a16="http://schemas.microsoft.com/office/drawing/2014/main" id="{19AF7D6B-CC5F-4ACA-8A61-1F3C2FED065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96251" y="6068353"/>
              <a:ext cx="28463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pole tekstowe 13">
              <a:extLst>
                <a:ext uri="{FF2B5EF4-FFF2-40B4-BE49-F238E27FC236}">
                  <a16:creationId xmlns:a16="http://schemas.microsoft.com/office/drawing/2014/main" id="{ACB392C7-43BF-4A1E-8EA2-500EB916BF6D}"/>
                </a:ext>
              </a:extLst>
            </p:cNvPr>
            <p:cNvSpPr txBox="1">
              <a:spLocks noChangeArrowheads="1"/>
            </p:cNvSpPr>
            <p:nvPr/>
          </p:nvSpPr>
          <p:spPr bwMode="auto">
            <a:xfrm>
              <a:off x="3905946" y="6456776"/>
              <a:ext cx="2713155" cy="369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dirty="0">
                  <a:solidFill>
                    <a:srgbClr val="520068"/>
                  </a:solidFill>
                  <a:latin typeface="Reprise Title" pitchFamily="2" charset="0"/>
                </a:rPr>
                <a:t>Inwestycje i nieruchomości</a:t>
              </a:r>
            </a:p>
          </p:txBody>
        </p:sp>
      </p:grpSp>
    </p:spTree>
    <p:extLst>
      <p:ext uri="{BB962C8B-B14F-4D97-AF65-F5344CB8AC3E}">
        <p14:creationId xmlns:p14="http://schemas.microsoft.com/office/powerpoint/2010/main" val="196153836"/>
      </p:ext>
    </p:extLst>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le tekstowe 3">
            <a:extLst>
              <a:ext uri="{FF2B5EF4-FFF2-40B4-BE49-F238E27FC236}">
                <a16:creationId xmlns:a16="http://schemas.microsoft.com/office/drawing/2014/main" id="{C444477F-4A8C-48C7-8AAE-7CB334567607}"/>
              </a:ext>
            </a:extLst>
          </p:cNvPr>
          <p:cNvSpPr txBox="1">
            <a:spLocks noChangeArrowheads="1"/>
          </p:cNvSpPr>
          <p:nvPr/>
        </p:nvSpPr>
        <p:spPr bwMode="auto">
          <a:xfrm>
            <a:off x="120650" y="6138863"/>
            <a:ext cx="576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pl-PL" altLang="pl-PL" sz="2400">
                <a:solidFill>
                  <a:schemeClr val="bg1"/>
                </a:solidFill>
              </a:rPr>
              <a:t>11</a:t>
            </a:r>
          </a:p>
        </p:txBody>
      </p:sp>
      <p:sp>
        <p:nvSpPr>
          <p:cNvPr id="6147" name="Tytuł 1">
            <a:extLst>
              <a:ext uri="{FF2B5EF4-FFF2-40B4-BE49-F238E27FC236}">
                <a16:creationId xmlns:a16="http://schemas.microsoft.com/office/drawing/2014/main" id="{F180A2B7-9F6A-40F7-B3C6-EA99C89A7D0A}"/>
              </a:ext>
            </a:extLst>
          </p:cNvPr>
          <p:cNvSpPr>
            <a:spLocks/>
          </p:cNvSpPr>
          <p:nvPr/>
        </p:nvSpPr>
        <p:spPr bwMode="auto">
          <a:xfrm>
            <a:off x="901041" y="342333"/>
            <a:ext cx="9820425" cy="5038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t"/>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lnSpc>
                <a:spcPct val="120000"/>
              </a:lnSpc>
              <a:spcAft>
                <a:spcPts val="1800"/>
              </a:spcAft>
            </a:pPr>
            <a:r>
              <a:rPr lang="pl-PL" altLang="pl-PL" sz="2400" dirty="0">
                <a:solidFill>
                  <a:srgbClr val="660066"/>
                </a:solidFill>
                <a:latin typeface="+mn-lt"/>
                <a:cs typeface="Calibri"/>
              </a:rPr>
              <a:t>Wartość rynkowa nie odwzorowuje warunków zawierania transakcji na rynku nieruchomości</a:t>
            </a:r>
          </a:p>
          <a:p>
            <a:pPr algn="just"/>
            <a:r>
              <a:rPr lang="pl-PL" sz="2000" dirty="0"/>
              <a:t>Ze względu na brak dostępu do pełnej informacji oraz niemożność jej nieograniczonego przetwarzania </a:t>
            </a:r>
            <a:r>
              <a:rPr lang="pl-PL" sz="2000" dirty="0" smtClean="0"/>
              <a:t>na </a:t>
            </a:r>
            <a:r>
              <a:rPr lang="pl-PL" sz="2000" dirty="0"/>
              <a:t>każdym rynku jednostki nie mogą maksymalizować użyteczności. Mogą osiągać jedynie jej satysfakcjonujący poziom. Koncepcja </a:t>
            </a:r>
            <a:r>
              <a:rPr lang="pl-PL" sz="2000" dirty="0" smtClean="0"/>
              <a:t>wartości nie </a:t>
            </a:r>
            <a:r>
              <a:rPr lang="pl-PL" sz="2000" dirty="0"/>
              <a:t>opisuje zatem rzeczywistych ich zachowań.</a:t>
            </a:r>
          </a:p>
          <a:p>
            <a:pPr marL="0" indent="0" algn="just">
              <a:buNone/>
            </a:pPr>
            <a:endParaRPr lang="pl-PL" sz="2000" dirty="0"/>
          </a:p>
          <a:p>
            <a:pPr>
              <a:lnSpc>
                <a:spcPct val="120000"/>
              </a:lnSpc>
              <a:spcAft>
                <a:spcPts val="1800"/>
              </a:spcAft>
            </a:pPr>
            <a:endParaRPr lang="pl-PL" altLang="pl-PL" sz="2000" dirty="0">
              <a:solidFill>
                <a:srgbClr val="000000"/>
              </a:solidFill>
              <a:latin typeface="Century Gothic"/>
              <a:cs typeface="Calibri" panose="020F0502020204030204" pitchFamily="34" charset="0"/>
            </a:endParaRPr>
          </a:p>
          <a:p>
            <a:pPr algn="ctr">
              <a:lnSpc>
                <a:spcPct val="120000"/>
              </a:lnSpc>
              <a:spcAft>
                <a:spcPts val="1800"/>
              </a:spcAft>
            </a:pPr>
            <a:endParaRPr lang="pl-PL" sz="2800" dirty="0">
              <a:solidFill>
                <a:srgbClr val="000000"/>
              </a:solidFill>
              <a:latin typeface="Century Gothic"/>
              <a:cs typeface="Calibri" panose="020F0502020204030204" pitchFamily="34" charset="0"/>
            </a:endParaRPr>
          </a:p>
          <a:p>
            <a:pPr algn="just">
              <a:lnSpc>
                <a:spcPct val="120000"/>
              </a:lnSpc>
              <a:spcAft>
                <a:spcPts val="1800"/>
              </a:spcAft>
            </a:pPr>
            <a:endParaRPr lang="pl-PL" altLang="pl-PL" sz="1200"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p:txBody>
      </p:sp>
      <p:pic>
        <p:nvPicPr>
          <p:cNvPr id="6149" name="Grafika 10">
            <a:extLst>
              <a:ext uri="{FF2B5EF4-FFF2-40B4-BE49-F238E27FC236}">
                <a16:creationId xmlns:a16="http://schemas.microsoft.com/office/drawing/2014/main" id="{177EAA35-2071-4CA9-AE6D-12A2F402CE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64813" y="342900"/>
            <a:ext cx="76358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1" name="Grupa 8">
            <a:extLst>
              <a:ext uri="{FF2B5EF4-FFF2-40B4-BE49-F238E27FC236}">
                <a16:creationId xmlns:a16="http://schemas.microsoft.com/office/drawing/2014/main" id="{276D223C-DCDB-473F-824C-9162F24BE15C}"/>
              </a:ext>
            </a:extLst>
          </p:cNvPr>
          <p:cNvGrpSpPr>
            <a:grpSpLocks/>
          </p:cNvGrpSpPr>
          <p:nvPr/>
        </p:nvGrpSpPr>
        <p:grpSpPr bwMode="auto">
          <a:xfrm>
            <a:off x="3866984" y="5945134"/>
            <a:ext cx="8136377" cy="757490"/>
            <a:chOff x="3905946" y="6068353"/>
            <a:chExt cx="8136693" cy="758007"/>
          </a:xfrm>
        </p:grpSpPr>
        <p:pic>
          <p:nvPicPr>
            <p:cNvPr id="6154" name="Grafika 7">
              <a:extLst>
                <a:ext uri="{FF2B5EF4-FFF2-40B4-BE49-F238E27FC236}">
                  <a16:creationId xmlns:a16="http://schemas.microsoft.com/office/drawing/2014/main" id="{19AF7D6B-CC5F-4ACA-8A61-1F3C2FED065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96251" y="6068353"/>
              <a:ext cx="28463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pole tekstowe 13">
              <a:extLst>
                <a:ext uri="{FF2B5EF4-FFF2-40B4-BE49-F238E27FC236}">
                  <a16:creationId xmlns:a16="http://schemas.microsoft.com/office/drawing/2014/main" id="{ACB392C7-43BF-4A1E-8EA2-500EB916BF6D}"/>
                </a:ext>
              </a:extLst>
            </p:cNvPr>
            <p:cNvSpPr txBox="1">
              <a:spLocks noChangeArrowheads="1"/>
            </p:cNvSpPr>
            <p:nvPr/>
          </p:nvSpPr>
          <p:spPr bwMode="auto">
            <a:xfrm>
              <a:off x="3905946" y="6456776"/>
              <a:ext cx="2713155" cy="369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dirty="0">
                  <a:solidFill>
                    <a:srgbClr val="520068"/>
                  </a:solidFill>
                  <a:latin typeface="Reprise Title" pitchFamily="2" charset="0"/>
                </a:rPr>
                <a:t>Inwestycje i nieruchomości</a:t>
              </a:r>
            </a:p>
          </p:txBody>
        </p:sp>
      </p:grpSp>
    </p:spTree>
    <p:extLst>
      <p:ext uri="{BB962C8B-B14F-4D97-AF65-F5344CB8AC3E}">
        <p14:creationId xmlns:p14="http://schemas.microsoft.com/office/powerpoint/2010/main" val="2086709589"/>
      </p:ext>
    </p:extLst>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le tekstowe 3">
            <a:extLst>
              <a:ext uri="{FF2B5EF4-FFF2-40B4-BE49-F238E27FC236}">
                <a16:creationId xmlns:a16="http://schemas.microsoft.com/office/drawing/2014/main" id="{C444477F-4A8C-48C7-8AAE-7CB334567607}"/>
              </a:ext>
            </a:extLst>
          </p:cNvPr>
          <p:cNvSpPr txBox="1">
            <a:spLocks noChangeArrowheads="1"/>
          </p:cNvSpPr>
          <p:nvPr/>
        </p:nvSpPr>
        <p:spPr bwMode="auto">
          <a:xfrm>
            <a:off x="120650" y="6138863"/>
            <a:ext cx="576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pl-PL" altLang="pl-PL" sz="2400">
                <a:solidFill>
                  <a:schemeClr val="bg1"/>
                </a:solidFill>
              </a:rPr>
              <a:t>11</a:t>
            </a:r>
          </a:p>
        </p:txBody>
      </p:sp>
      <p:sp>
        <p:nvSpPr>
          <p:cNvPr id="6147" name="Tytuł 1">
            <a:extLst>
              <a:ext uri="{FF2B5EF4-FFF2-40B4-BE49-F238E27FC236}">
                <a16:creationId xmlns:a16="http://schemas.microsoft.com/office/drawing/2014/main" id="{F180A2B7-9F6A-40F7-B3C6-EA99C89A7D0A}"/>
              </a:ext>
            </a:extLst>
          </p:cNvPr>
          <p:cNvSpPr>
            <a:spLocks/>
          </p:cNvSpPr>
          <p:nvPr/>
        </p:nvSpPr>
        <p:spPr bwMode="auto">
          <a:xfrm>
            <a:off x="901041" y="342333"/>
            <a:ext cx="9820425" cy="5038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t"/>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lnSpc>
                <a:spcPct val="120000"/>
              </a:lnSpc>
              <a:spcAft>
                <a:spcPts val="1800"/>
              </a:spcAft>
            </a:pPr>
            <a:r>
              <a:rPr lang="pl-PL" altLang="pl-PL" sz="2400" dirty="0">
                <a:solidFill>
                  <a:srgbClr val="660066"/>
                </a:solidFill>
                <a:latin typeface="+mn-lt"/>
                <a:cs typeface="Calibri"/>
              </a:rPr>
              <a:t>Nie powinno być jednej wartości rynkowej. Koncepcja wartości powinna odwzorowywać specyficzne potrzeby odbiorcy</a:t>
            </a:r>
          </a:p>
          <a:p>
            <a:pPr marL="0" indent="0" algn="just">
              <a:buNone/>
            </a:pPr>
            <a:r>
              <a:rPr lang="pl-PL" sz="2000" dirty="0"/>
              <a:t>Próba indywidualizowania koncepcji wartości dla potrzeb odbiorcy ma już swoją historię. Nie chodzi tutaj o wyróżnienie wartości inwestycyjnej, odwzorowującej z założenia oczekiwania konkretnego uczestnika rynku. Nie chodzi tutaj również o to, że w procesie wyceny ta sama nieruchomość wyceniana w tym samym czasie, ale dla różnych celów uzyska różne poziomy wartości rynkowej. Chodzi o </a:t>
            </a:r>
            <a:r>
              <a:rPr lang="pl-PL" sz="2000" dirty="0" smtClean="0"/>
              <a:t>cel wyceny i </a:t>
            </a:r>
            <a:r>
              <a:rPr lang="pl-PL" sz="2000" dirty="0"/>
              <a:t>odbiorcę wyceny. Wycena sporządzana jest dla różnych celów i dla różnych odbiorców. </a:t>
            </a:r>
            <a:r>
              <a:rPr lang="pl-PL" sz="2000" dirty="0" smtClean="0"/>
              <a:t>Innej koncepcji wartości wymaga </a:t>
            </a:r>
            <a:r>
              <a:rPr lang="pl-PL" sz="2000" dirty="0"/>
              <a:t>definicja wartości nieruchomości sporządzana dla potrzeb zabezpieczenia wierzytelności, innych dla potrzeb </a:t>
            </a:r>
            <a:r>
              <a:rPr lang="pl-PL" sz="2000" dirty="0" smtClean="0"/>
              <a:t>sprzedaży, innych dla </a:t>
            </a:r>
            <a:r>
              <a:rPr lang="pl-PL" sz="2000" dirty="0"/>
              <a:t>potrzeb naliczania odszkodowań</a:t>
            </a:r>
            <a:r>
              <a:rPr lang="pl-PL" sz="2400" dirty="0"/>
              <a:t>.</a:t>
            </a:r>
          </a:p>
          <a:p>
            <a:pPr marL="0" indent="0" algn="just">
              <a:buNone/>
            </a:pPr>
            <a:endParaRPr lang="pl-PL" sz="2000" dirty="0"/>
          </a:p>
          <a:p>
            <a:pPr>
              <a:lnSpc>
                <a:spcPct val="120000"/>
              </a:lnSpc>
              <a:spcAft>
                <a:spcPts val="1800"/>
              </a:spcAft>
            </a:pPr>
            <a:endParaRPr lang="pl-PL" altLang="pl-PL" sz="2000" dirty="0">
              <a:solidFill>
                <a:srgbClr val="000000"/>
              </a:solidFill>
              <a:latin typeface="Century Gothic"/>
              <a:cs typeface="Calibri" panose="020F0502020204030204" pitchFamily="34" charset="0"/>
            </a:endParaRPr>
          </a:p>
          <a:p>
            <a:pPr algn="ctr">
              <a:lnSpc>
                <a:spcPct val="120000"/>
              </a:lnSpc>
              <a:spcAft>
                <a:spcPts val="1800"/>
              </a:spcAft>
            </a:pPr>
            <a:endParaRPr lang="pl-PL" sz="2800" dirty="0">
              <a:solidFill>
                <a:srgbClr val="000000"/>
              </a:solidFill>
              <a:latin typeface="Century Gothic"/>
              <a:cs typeface="Calibri" panose="020F0502020204030204" pitchFamily="34" charset="0"/>
            </a:endParaRPr>
          </a:p>
          <a:p>
            <a:pPr algn="just">
              <a:lnSpc>
                <a:spcPct val="120000"/>
              </a:lnSpc>
              <a:spcAft>
                <a:spcPts val="1800"/>
              </a:spcAft>
            </a:pPr>
            <a:endParaRPr lang="pl-PL" altLang="pl-PL" sz="1200"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p:txBody>
      </p:sp>
      <p:pic>
        <p:nvPicPr>
          <p:cNvPr id="6149" name="Grafika 10">
            <a:extLst>
              <a:ext uri="{FF2B5EF4-FFF2-40B4-BE49-F238E27FC236}">
                <a16:creationId xmlns:a16="http://schemas.microsoft.com/office/drawing/2014/main" id="{177EAA35-2071-4CA9-AE6D-12A2F402CE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64813" y="342900"/>
            <a:ext cx="76358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1" name="Grupa 8">
            <a:extLst>
              <a:ext uri="{FF2B5EF4-FFF2-40B4-BE49-F238E27FC236}">
                <a16:creationId xmlns:a16="http://schemas.microsoft.com/office/drawing/2014/main" id="{276D223C-DCDB-473F-824C-9162F24BE15C}"/>
              </a:ext>
            </a:extLst>
          </p:cNvPr>
          <p:cNvGrpSpPr>
            <a:grpSpLocks/>
          </p:cNvGrpSpPr>
          <p:nvPr/>
        </p:nvGrpSpPr>
        <p:grpSpPr bwMode="auto">
          <a:xfrm>
            <a:off x="3866984" y="5945134"/>
            <a:ext cx="8136377" cy="757490"/>
            <a:chOff x="3905946" y="6068353"/>
            <a:chExt cx="8136693" cy="758007"/>
          </a:xfrm>
        </p:grpSpPr>
        <p:pic>
          <p:nvPicPr>
            <p:cNvPr id="6154" name="Grafika 7">
              <a:extLst>
                <a:ext uri="{FF2B5EF4-FFF2-40B4-BE49-F238E27FC236}">
                  <a16:creationId xmlns:a16="http://schemas.microsoft.com/office/drawing/2014/main" id="{19AF7D6B-CC5F-4ACA-8A61-1F3C2FED065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96251" y="6068353"/>
              <a:ext cx="28463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pole tekstowe 13">
              <a:extLst>
                <a:ext uri="{FF2B5EF4-FFF2-40B4-BE49-F238E27FC236}">
                  <a16:creationId xmlns:a16="http://schemas.microsoft.com/office/drawing/2014/main" id="{ACB392C7-43BF-4A1E-8EA2-500EB916BF6D}"/>
                </a:ext>
              </a:extLst>
            </p:cNvPr>
            <p:cNvSpPr txBox="1">
              <a:spLocks noChangeArrowheads="1"/>
            </p:cNvSpPr>
            <p:nvPr/>
          </p:nvSpPr>
          <p:spPr bwMode="auto">
            <a:xfrm>
              <a:off x="3905946" y="6456776"/>
              <a:ext cx="2713155" cy="369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dirty="0">
                  <a:solidFill>
                    <a:srgbClr val="520068"/>
                  </a:solidFill>
                  <a:latin typeface="Reprise Title" pitchFamily="2" charset="0"/>
                </a:rPr>
                <a:t>Inwestycje i nieruchomości</a:t>
              </a:r>
            </a:p>
          </p:txBody>
        </p:sp>
      </p:grpSp>
    </p:spTree>
    <p:extLst>
      <p:ext uri="{BB962C8B-B14F-4D97-AF65-F5344CB8AC3E}">
        <p14:creationId xmlns:p14="http://schemas.microsoft.com/office/powerpoint/2010/main" val="775218000"/>
      </p:ext>
    </p:extLst>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le tekstowe 3">
            <a:extLst>
              <a:ext uri="{FF2B5EF4-FFF2-40B4-BE49-F238E27FC236}">
                <a16:creationId xmlns:a16="http://schemas.microsoft.com/office/drawing/2014/main" id="{C444477F-4A8C-48C7-8AAE-7CB334567607}"/>
              </a:ext>
            </a:extLst>
          </p:cNvPr>
          <p:cNvSpPr txBox="1">
            <a:spLocks noChangeArrowheads="1"/>
          </p:cNvSpPr>
          <p:nvPr/>
        </p:nvSpPr>
        <p:spPr bwMode="auto">
          <a:xfrm>
            <a:off x="120650" y="6138863"/>
            <a:ext cx="576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pl-PL" altLang="pl-PL" sz="2400">
                <a:solidFill>
                  <a:schemeClr val="bg1"/>
                </a:solidFill>
              </a:rPr>
              <a:t>11</a:t>
            </a:r>
          </a:p>
        </p:txBody>
      </p:sp>
      <p:sp>
        <p:nvSpPr>
          <p:cNvPr id="6147" name="Tytuł 1">
            <a:extLst>
              <a:ext uri="{FF2B5EF4-FFF2-40B4-BE49-F238E27FC236}">
                <a16:creationId xmlns:a16="http://schemas.microsoft.com/office/drawing/2014/main" id="{F180A2B7-9F6A-40F7-B3C6-EA99C89A7D0A}"/>
              </a:ext>
            </a:extLst>
          </p:cNvPr>
          <p:cNvSpPr>
            <a:spLocks/>
          </p:cNvSpPr>
          <p:nvPr/>
        </p:nvSpPr>
        <p:spPr bwMode="auto">
          <a:xfrm>
            <a:off x="901041" y="342333"/>
            <a:ext cx="9820425" cy="5038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t"/>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lnSpc>
                <a:spcPct val="120000"/>
              </a:lnSpc>
              <a:spcAft>
                <a:spcPts val="1800"/>
              </a:spcAft>
            </a:pPr>
            <a:r>
              <a:rPr lang="pl-PL" altLang="pl-PL" sz="2400" dirty="0">
                <a:solidFill>
                  <a:srgbClr val="660066"/>
                </a:solidFill>
                <a:latin typeface="+mn-lt"/>
                <a:cs typeface="Calibri"/>
              </a:rPr>
              <a:t>Wartość rynkowa nie zapewnia obiektywizacji zachowań uczestników rynku nieruchomości</a:t>
            </a:r>
          </a:p>
          <a:p>
            <a:pPr marL="0" indent="0" algn="just">
              <a:buNone/>
            </a:pPr>
            <a:r>
              <a:rPr lang="pl-PL" sz="2000" dirty="0" smtClean="0"/>
              <a:t>Możliwości </a:t>
            </a:r>
            <a:r>
              <a:rPr lang="pl-PL" sz="2000" dirty="0"/>
              <a:t>obiektywizacji zachowań uczestników rynku nieruchomości są ograniczone, </a:t>
            </a:r>
            <a:br>
              <a:rPr lang="pl-PL" sz="2000" dirty="0"/>
            </a:br>
            <a:r>
              <a:rPr lang="pl-PL" sz="2000" dirty="0"/>
              <a:t>a wynika to:</a:t>
            </a:r>
          </a:p>
          <a:p>
            <a:pPr marL="0" indent="0" algn="just">
              <a:buNone/>
            </a:pPr>
            <a:r>
              <a:rPr lang="pl-PL" sz="2000" dirty="0"/>
              <a:t>1) ze specyfiki procesu wartościowania. Rzeczoznawcy majątkowi działają w bardzo bogatym środowisku informacyjnymi, znajdują się pod wpływem emocji oraz otoczenia (wpływ klienta) przez co są podatni na heurystyki i błędy myślenia (np. heurystyka zakotwiczenia). To wszystko sprawia, że normatywny model wyceny nieruchomości nie jest i nie może być </a:t>
            </a:r>
            <a:br>
              <a:rPr lang="pl-PL" sz="2000" dirty="0"/>
            </a:br>
            <a:r>
              <a:rPr lang="pl-PL" sz="2000" dirty="0"/>
              <a:t>w pełni przestrzegany.</a:t>
            </a:r>
          </a:p>
          <a:p>
            <a:pPr marL="0" indent="0" algn="just">
              <a:buNone/>
            </a:pPr>
            <a:r>
              <a:rPr lang="pl-PL" sz="2000" dirty="0"/>
              <a:t>2) z cech nieruchomości, szczególnie niejednolitości oraz różnorodności, </a:t>
            </a:r>
          </a:p>
          <a:p>
            <a:pPr marL="0" indent="0" algn="just">
              <a:buNone/>
            </a:pPr>
            <a:r>
              <a:rPr lang="pl-PL" sz="2000" dirty="0"/>
              <a:t>3) z cech rynku nieruchomości, czyli głównie jego niedoskonałości, niskiej efektywności oraz małej płynności. </a:t>
            </a:r>
          </a:p>
          <a:p>
            <a:pPr marL="0" indent="0" algn="just">
              <a:buNone/>
            </a:pPr>
            <a:endParaRPr lang="pl-PL" sz="2000" dirty="0"/>
          </a:p>
          <a:p>
            <a:pPr>
              <a:lnSpc>
                <a:spcPct val="120000"/>
              </a:lnSpc>
              <a:spcAft>
                <a:spcPts val="1800"/>
              </a:spcAft>
            </a:pPr>
            <a:endParaRPr lang="pl-PL" altLang="pl-PL" sz="2000" dirty="0">
              <a:solidFill>
                <a:srgbClr val="000000"/>
              </a:solidFill>
              <a:latin typeface="Century Gothic"/>
              <a:cs typeface="Calibri" panose="020F0502020204030204" pitchFamily="34" charset="0"/>
            </a:endParaRPr>
          </a:p>
          <a:p>
            <a:pPr algn="ctr">
              <a:lnSpc>
                <a:spcPct val="120000"/>
              </a:lnSpc>
              <a:spcAft>
                <a:spcPts val="1800"/>
              </a:spcAft>
            </a:pPr>
            <a:endParaRPr lang="pl-PL" sz="2800" dirty="0">
              <a:solidFill>
                <a:srgbClr val="000000"/>
              </a:solidFill>
              <a:latin typeface="Century Gothic"/>
              <a:cs typeface="Calibri" panose="020F0502020204030204" pitchFamily="34" charset="0"/>
            </a:endParaRPr>
          </a:p>
          <a:p>
            <a:pPr algn="just">
              <a:lnSpc>
                <a:spcPct val="120000"/>
              </a:lnSpc>
              <a:spcAft>
                <a:spcPts val="1800"/>
              </a:spcAft>
            </a:pPr>
            <a:endParaRPr lang="pl-PL" altLang="pl-PL" sz="1200"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p:txBody>
      </p:sp>
      <p:pic>
        <p:nvPicPr>
          <p:cNvPr id="6149" name="Grafika 10">
            <a:extLst>
              <a:ext uri="{FF2B5EF4-FFF2-40B4-BE49-F238E27FC236}">
                <a16:creationId xmlns:a16="http://schemas.microsoft.com/office/drawing/2014/main" id="{177EAA35-2071-4CA9-AE6D-12A2F402CE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64813" y="342900"/>
            <a:ext cx="76358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1" name="Grupa 8">
            <a:extLst>
              <a:ext uri="{FF2B5EF4-FFF2-40B4-BE49-F238E27FC236}">
                <a16:creationId xmlns:a16="http://schemas.microsoft.com/office/drawing/2014/main" id="{276D223C-DCDB-473F-824C-9162F24BE15C}"/>
              </a:ext>
            </a:extLst>
          </p:cNvPr>
          <p:cNvGrpSpPr>
            <a:grpSpLocks/>
          </p:cNvGrpSpPr>
          <p:nvPr/>
        </p:nvGrpSpPr>
        <p:grpSpPr bwMode="auto">
          <a:xfrm>
            <a:off x="3866984" y="5945134"/>
            <a:ext cx="8136377" cy="757490"/>
            <a:chOff x="3905946" y="6068353"/>
            <a:chExt cx="8136693" cy="758007"/>
          </a:xfrm>
        </p:grpSpPr>
        <p:pic>
          <p:nvPicPr>
            <p:cNvPr id="6154" name="Grafika 7">
              <a:extLst>
                <a:ext uri="{FF2B5EF4-FFF2-40B4-BE49-F238E27FC236}">
                  <a16:creationId xmlns:a16="http://schemas.microsoft.com/office/drawing/2014/main" id="{19AF7D6B-CC5F-4ACA-8A61-1F3C2FED065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96251" y="6068353"/>
              <a:ext cx="28463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pole tekstowe 13">
              <a:extLst>
                <a:ext uri="{FF2B5EF4-FFF2-40B4-BE49-F238E27FC236}">
                  <a16:creationId xmlns:a16="http://schemas.microsoft.com/office/drawing/2014/main" id="{ACB392C7-43BF-4A1E-8EA2-500EB916BF6D}"/>
                </a:ext>
              </a:extLst>
            </p:cNvPr>
            <p:cNvSpPr txBox="1">
              <a:spLocks noChangeArrowheads="1"/>
            </p:cNvSpPr>
            <p:nvPr/>
          </p:nvSpPr>
          <p:spPr bwMode="auto">
            <a:xfrm>
              <a:off x="3905946" y="6456776"/>
              <a:ext cx="2713155" cy="369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dirty="0">
                  <a:solidFill>
                    <a:srgbClr val="520068"/>
                  </a:solidFill>
                  <a:latin typeface="Reprise Title" pitchFamily="2" charset="0"/>
                </a:rPr>
                <a:t>Inwestycje i nieruchomości</a:t>
              </a:r>
            </a:p>
          </p:txBody>
        </p:sp>
      </p:grpSp>
    </p:spTree>
    <p:extLst>
      <p:ext uri="{BB962C8B-B14F-4D97-AF65-F5344CB8AC3E}">
        <p14:creationId xmlns:p14="http://schemas.microsoft.com/office/powerpoint/2010/main" val="2966968987"/>
      </p:ext>
    </p:extLst>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le tekstowe 3">
            <a:extLst>
              <a:ext uri="{FF2B5EF4-FFF2-40B4-BE49-F238E27FC236}">
                <a16:creationId xmlns:a16="http://schemas.microsoft.com/office/drawing/2014/main" id="{C444477F-4A8C-48C7-8AAE-7CB334567607}"/>
              </a:ext>
            </a:extLst>
          </p:cNvPr>
          <p:cNvSpPr txBox="1">
            <a:spLocks noChangeArrowheads="1"/>
          </p:cNvSpPr>
          <p:nvPr/>
        </p:nvSpPr>
        <p:spPr bwMode="auto">
          <a:xfrm>
            <a:off x="120650" y="6138863"/>
            <a:ext cx="576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pl-PL" altLang="pl-PL" sz="2400">
                <a:solidFill>
                  <a:schemeClr val="bg1"/>
                </a:solidFill>
              </a:rPr>
              <a:t>11</a:t>
            </a:r>
          </a:p>
        </p:txBody>
      </p:sp>
      <p:sp>
        <p:nvSpPr>
          <p:cNvPr id="6147" name="Tytuł 1">
            <a:extLst>
              <a:ext uri="{FF2B5EF4-FFF2-40B4-BE49-F238E27FC236}">
                <a16:creationId xmlns:a16="http://schemas.microsoft.com/office/drawing/2014/main" id="{F180A2B7-9F6A-40F7-B3C6-EA99C89A7D0A}"/>
              </a:ext>
            </a:extLst>
          </p:cNvPr>
          <p:cNvSpPr>
            <a:spLocks/>
          </p:cNvSpPr>
          <p:nvPr/>
        </p:nvSpPr>
        <p:spPr bwMode="auto">
          <a:xfrm>
            <a:off x="901041" y="342333"/>
            <a:ext cx="9820425" cy="5038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t"/>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lnSpc>
                <a:spcPct val="120000"/>
              </a:lnSpc>
              <a:spcAft>
                <a:spcPts val="1800"/>
              </a:spcAft>
            </a:pPr>
            <a:r>
              <a:rPr lang="pl-PL" altLang="pl-PL" sz="2400" dirty="0">
                <a:solidFill>
                  <a:srgbClr val="660066"/>
                </a:solidFill>
                <a:latin typeface="+mn-lt"/>
                <a:cs typeface="Calibri"/>
              </a:rPr>
              <a:t>Wartość rynkowa nie zapewnia obiektywizacji zachowań uczestników rynku nieruchomości</a:t>
            </a:r>
          </a:p>
          <a:p>
            <a:pPr marL="0" indent="0" algn="just">
              <a:buNone/>
            </a:pPr>
            <a:r>
              <a:rPr lang="pl-PL" sz="2000" dirty="0"/>
              <a:t>Przy określaniu wartości nieruchomości poziom subiektywizmu jest większy niż przy określaniu innych dóbr, co oznacza, że wartość rynkowa nieruchomości stanowi tylko próbę obiektywizacji rynku. Wypowiedź o wartości obarczona jest zatem niepewnością, która na rynku nieruchomości jest wyjątkowo wysoka i wykazuje tendencje wzrostowe na rynkach słabo rozwiniętych i podlegających silnym fluktuacjom. Czym nieruchomość odznacza się bardziej zindywidualizowanymi cechami jako byt fizyczny i byt prawny, im jest mniejsza aktywność rynku, czym mniejsza jego przejrzystość, czym rynek jest mniej dojrzały, tym proces obiektywizacji jest trudniejszy. Czym rynek jest mniej dojrzały, tym większa niepewność wyceny nieruchomości, tym mniejsza dokładność wyceny czyli różnica pomiędzy ceną a wartością.</a:t>
            </a:r>
          </a:p>
          <a:p>
            <a:pPr marL="0" indent="0" algn="just">
              <a:buNone/>
            </a:pPr>
            <a:endParaRPr lang="pl-PL" sz="2000" dirty="0"/>
          </a:p>
          <a:p>
            <a:pPr>
              <a:lnSpc>
                <a:spcPct val="120000"/>
              </a:lnSpc>
              <a:spcAft>
                <a:spcPts val="1800"/>
              </a:spcAft>
            </a:pPr>
            <a:endParaRPr lang="pl-PL" altLang="pl-PL" sz="2000" dirty="0">
              <a:solidFill>
                <a:srgbClr val="000000"/>
              </a:solidFill>
              <a:latin typeface="Century Gothic"/>
              <a:cs typeface="Calibri" panose="020F0502020204030204" pitchFamily="34" charset="0"/>
            </a:endParaRPr>
          </a:p>
          <a:p>
            <a:pPr algn="ctr">
              <a:lnSpc>
                <a:spcPct val="120000"/>
              </a:lnSpc>
              <a:spcAft>
                <a:spcPts val="1800"/>
              </a:spcAft>
            </a:pPr>
            <a:endParaRPr lang="pl-PL" sz="2800" dirty="0">
              <a:solidFill>
                <a:srgbClr val="000000"/>
              </a:solidFill>
              <a:latin typeface="Century Gothic"/>
              <a:cs typeface="Calibri" panose="020F0502020204030204" pitchFamily="34" charset="0"/>
            </a:endParaRPr>
          </a:p>
          <a:p>
            <a:pPr algn="just">
              <a:lnSpc>
                <a:spcPct val="120000"/>
              </a:lnSpc>
              <a:spcAft>
                <a:spcPts val="1800"/>
              </a:spcAft>
            </a:pPr>
            <a:endParaRPr lang="pl-PL" altLang="pl-PL" sz="1200"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p:txBody>
      </p:sp>
      <p:pic>
        <p:nvPicPr>
          <p:cNvPr id="6149" name="Grafika 10">
            <a:extLst>
              <a:ext uri="{FF2B5EF4-FFF2-40B4-BE49-F238E27FC236}">
                <a16:creationId xmlns:a16="http://schemas.microsoft.com/office/drawing/2014/main" id="{177EAA35-2071-4CA9-AE6D-12A2F402CE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64813" y="342900"/>
            <a:ext cx="76358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1" name="Grupa 8">
            <a:extLst>
              <a:ext uri="{FF2B5EF4-FFF2-40B4-BE49-F238E27FC236}">
                <a16:creationId xmlns:a16="http://schemas.microsoft.com/office/drawing/2014/main" id="{276D223C-DCDB-473F-824C-9162F24BE15C}"/>
              </a:ext>
            </a:extLst>
          </p:cNvPr>
          <p:cNvGrpSpPr>
            <a:grpSpLocks/>
          </p:cNvGrpSpPr>
          <p:nvPr/>
        </p:nvGrpSpPr>
        <p:grpSpPr bwMode="auto">
          <a:xfrm>
            <a:off x="3866984" y="5945134"/>
            <a:ext cx="8136377" cy="757490"/>
            <a:chOff x="3905946" y="6068353"/>
            <a:chExt cx="8136693" cy="758007"/>
          </a:xfrm>
        </p:grpSpPr>
        <p:pic>
          <p:nvPicPr>
            <p:cNvPr id="6154" name="Grafika 7">
              <a:extLst>
                <a:ext uri="{FF2B5EF4-FFF2-40B4-BE49-F238E27FC236}">
                  <a16:creationId xmlns:a16="http://schemas.microsoft.com/office/drawing/2014/main" id="{19AF7D6B-CC5F-4ACA-8A61-1F3C2FED065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96251" y="6068353"/>
              <a:ext cx="28463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pole tekstowe 13">
              <a:extLst>
                <a:ext uri="{FF2B5EF4-FFF2-40B4-BE49-F238E27FC236}">
                  <a16:creationId xmlns:a16="http://schemas.microsoft.com/office/drawing/2014/main" id="{ACB392C7-43BF-4A1E-8EA2-500EB916BF6D}"/>
                </a:ext>
              </a:extLst>
            </p:cNvPr>
            <p:cNvSpPr txBox="1">
              <a:spLocks noChangeArrowheads="1"/>
            </p:cNvSpPr>
            <p:nvPr/>
          </p:nvSpPr>
          <p:spPr bwMode="auto">
            <a:xfrm>
              <a:off x="3905946" y="6456776"/>
              <a:ext cx="2713155" cy="369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dirty="0">
                  <a:solidFill>
                    <a:srgbClr val="520068"/>
                  </a:solidFill>
                  <a:latin typeface="Reprise Title" pitchFamily="2" charset="0"/>
                </a:rPr>
                <a:t>Inwestycje i nieruchomości</a:t>
              </a:r>
            </a:p>
          </p:txBody>
        </p:sp>
      </p:grpSp>
    </p:spTree>
    <p:extLst>
      <p:ext uri="{BB962C8B-B14F-4D97-AF65-F5344CB8AC3E}">
        <p14:creationId xmlns:p14="http://schemas.microsoft.com/office/powerpoint/2010/main" val="3741914272"/>
      </p:ext>
    </p:extLst>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le tekstowe 3">
            <a:extLst>
              <a:ext uri="{FF2B5EF4-FFF2-40B4-BE49-F238E27FC236}">
                <a16:creationId xmlns:a16="http://schemas.microsoft.com/office/drawing/2014/main" id="{C444477F-4A8C-48C7-8AAE-7CB334567607}"/>
              </a:ext>
            </a:extLst>
          </p:cNvPr>
          <p:cNvSpPr txBox="1">
            <a:spLocks noChangeArrowheads="1"/>
          </p:cNvSpPr>
          <p:nvPr/>
        </p:nvSpPr>
        <p:spPr bwMode="auto">
          <a:xfrm>
            <a:off x="120650" y="6138863"/>
            <a:ext cx="576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pl-PL" altLang="pl-PL" sz="2400">
                <a:solidFill>
                  <a:schemeClr val="bg1"/>
                </a:solidFill>
              </a:rPr>
              <a:t>11</a:t>
            </a:r>
          </a:p>
        </p:txBody>
      </p:sp>
      <p:sp>
        <p:nvSpPr>
          <p:cNvPr id="6147" name="Tytuł 1">
            <a:extLst>
              <a:ext uri="{FF2B5EF4-FFF2-40B4-BE49-F238E27FC236}">
                <a16:creationId xmlns:a16="http://schemas.microsoft.com/office/drawing/2014/main" id="{F180A2B7-9F6A-40F7-B3C6-EA99C89A7D0A}"/>
              </a:ext>
            </a:extLst>
          </p:cNvPr>
          <p:cNvSpPr>
            <a:spLocks/>
          </p:cNvSpPr>
          <p:nvPr/>
        </p:nvSpPr>
        <p:spPr bwMode="auto">
          <a:xfrm>
            <a:off x="901041" y="342333"/>
            <a:ext cx="9820425" cy="5038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t"/>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lnSpc>
                <a:spcPct val="120000"/>
              </a:lnSpc>
              <a:spcAft>
                <a:spcPts val="1800"/>
              </a:spcAft>
            </a:pPr>
            <a:r>
              <a:rPr lang="pl-PL" altLang="pl-PL" sz="2400" dirty="0">
                <a:solidFill>
                  <a:srgbClr val="660066"/>
                </a:solidFill>
                <a:latin typeface="+mn-lt"/>
                <a:cs typeface="Calibri"/>
              </a:rPr>
              <a:t>Pożądane kierunki redefinicji wartości rynkowej nieruchomości</a:t>
            </a:r>
          </a:p>
          <a:p>
            <a:pPr marL="0" indent="0" algn="just">
              <a:buNone/>
            </a:pPr>
            <a:r>
              <a:rPr lang="pl-PL" sz="2000" dirty="0"/>
              <a:t>Wartość ustalona jest przy założeniu, że aktywa wykorzystane są w sposób najbardziej efektywny. Taka koncepcja wartości nie odpowiada wyzwaniom XXI wieku.  nie uwzględnia, że pojawiły się nowe paradygmaty, czyli nowe zbiory pojęć i teorii tworzących podstawy ekonomii: </a:t>
            </a:r>
            <a:r>
              <a:rPr lang="pl-PL" sz="2000" b="1" dirty="0"/>
              <a:t>idea zrównoważonego rozwoju i idea społecznej odpowiedzialności biznesu</a:t>
            </a:r>
            <a:r>
              <a:rPr lang="pl-PL" sz="2000" dirty="0"/>
              <a:t>.  Okazuje się, że wartość nie może być ustalana tylko na bazie aspektów ekonomicznych </a:t>
            </a:r>
            <a:br>
              <a:rPr lang="pl-PL" sz="2000" dirty="0"/>
            </a:br>
            <a:r>
              <a:rPr lang="pl-PL" sz="2000" dirty="0"/>
              <a:t>a nowe paradygmaty nie mogą być pominięte przy konceptualizacji wartości i poszukiwaniu jej miar.</a:t>
            </a:r>
          </a:p>
          <a:p>
            <a:pPr marL="0" indent="0" algn="just">
              <a:buNone/>
            </a:pPr>
            <a:endParaRPr lang="pl-PL" sz="2000" dirty="0"/>
          </a:p>
          <a:p>
            <a:pPr marL="0" indent="0" algn="just">
              <a:buNone/>
            </a:pPr>
            <a:r>
              <a:rPr lang="pl-PL" sz="2000" dirty="0"/>
              <a:t>Nie dostrzegamy bowiem wtedy tego, że przy okazji generowania zysku, uruchamia się wiele procesów, które wartość niszczą, osłabiając w ten sposób zdolność do podtrzymywania samego procesu </a:t>
            </a:r>
            <a:r>
              <a:rPr lang="pl-PL" sz="2000" dirty="0" smtClean="0"/>
              <a:t>gospodarowania (Hausner).</a:t>
            </a:r>
            <a:endParaRPr lang="pl-PL" sz="2000" dirty="0"/>
          </a:p>
          <a:p>
            <a:pPr marL="0" indent="0" algn="just">
              <a:buNone/>
            </a:pPr>
            <a:endParaRPr lang="pl-PL" sz="2000" dirty="0"/>
          </a:p>
          <a:p>
            <a:pPr>
              <a:lnSpc>
                <a:spcPct val="120000"/>
              </a:lnSpc>
              <a:spcAft>
                <a:spcPts val="1800"/>
              </a:spcAft>
            </a:pPr>
            <a:endParaRPr lang="pl-PL" altLang="pl-PL" sz="2000" dirty="0">
              <a:solidFill>
                <a:srgbClr val="000000"/>
              </a:solidFill>
              <a:latin typeface="Century Gothic"/>
              <a:cs typeface="Calibri" panose="020F0502020204030204" pitchFamily="34" charset="0"/>
            </a:endParaRPr>
          </a:p>
          <a:p>
            <a:pPr algn="ctr">
              <a:lnSpc>
                <a:spcPct val="120000"/>
              </a:lnSpc>
              <a:spcAft>
                <a:spcPts val="1800"/>
              </a:spcAft>
            </a:pPr>
            <a:endParaRPr lang="pl-PL" sz="2800" dirty="0">
              <a:solidFill>
                <a:srgbClr val="000000"/>
              </a:solidFill>
              <a:latin typeface="Century Gothic"/>
              <a:cs typeface="Calibri" panose="020F0502020204030204" pitchFamily="34" charset="0"/>
            </a:endParaRPr>
          </a:p>
          <a:p>
            <a:pPr algn="just">
              <a:lnSpc>
                <a:spcPct val="120000"/>
              </a:lnSpc>
              <a:spcAft>
                <a:spcPts val="1800"/>
              </a:spcAft>
            </a:pPr>
            <a:endParaRPr lang="pl-PL" altLang="pl-PL" sz="1200"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p:txBody>
      </p:sp>
      <p:pic>
        <p:nvPicPr>
          <p:cNvPr id="6149" name="Grafika 10">
            <a:extLst>
              <a:ext uri="{FF2B5EF4-FFF2-40B4-BE49-F238E27FC236}">
                <a16:creationId xmlns:a16="http://schemas.microsoft.com/office/drawing/2014/main" id="{177EAA35-2071-4CA9-AE6D-12A2F402CE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64813" y="342900"/>
            <a:ext cx="76358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1" name="Grupa 8">
            <a:extLst>
              <a:ext uri="{FF2B5EF4-FFF2-40B4-BE49-F238E27FC236}">
                <a16:creationId xmlns:a16="http://schemas.microsoft.com/office/drawing/2014/main" id="{276D223C-DCDB-473F-824C-9162F24BE15C}"/>
              </a:ext>
            </a:extLst>
          </p:cNvPr>
          <p:cNvGrpSpPr>
            <a:grpSpLocks/>
          </p:cNvGrpSpPr>
          <p:nvPr/>
        </p:nvGrpSpPr>
        <p:grpSpPr bwMode="auto">
          <a:xfrm>
            <a:off x="3866984" y="5945134"/>
            <a:ext cx="8136377" cy="757490"/>
            <a:chOff x="3905946" y="6068353"/>
            <a:chExt cx="8136693" cy="758007"/>
          </a:xfrm>
        </p:grpSpPr>
        <p:pic>
          <p:nvPicPr>
            <p:cNvPr id="6154" name="Grafika 7">
              <a:extLst>
                <a:ext uri="{FF2B5EF4-FFF2-40B4-BE49-F238E27FC236}">
                  <a16:creationId xmlns:a16="http://schemas.microsoft.com/office/drawing/2014/main" id="{19AF7D6B-CC5F-4ACA-8A61-1F3C2FED065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96251" y="6068353"/>
              <a:ext cx="28463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pole tekstowe 13">
              <a:extLst>
                <a:ext uri="{FF2B5EF4-FFF2-40B4-BE49-F238E27FC236}">
                  <a16:creationId xmlns:a16="http://schemas.microsoft.com/office/drawing/2014/main" id="{ACB392C7-43BF-4A1E-8EA2-500EB916BF6D}"/>
                </a:ext>
              </a:extLst>
            </p:cNvPr>
            <p:cNvSpPr txBox="1">
              <a:spLocks noChangeArrowheads="1"/>
            </p:cNvSpPr>
            <p:nvPr/>
          </p:nvSpPr>
          <p:spPr bwMode="auto">
            <a:xfrm>
              <a:off x="3905946" y="6456776"/>
              <a:ext cx="2713155" cy="369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dirty="0">
                  <a:solidFill>
                    <a:srgbClr val="520068"/>
                  </a:solidFill>
                  <a:latin typeface="Reprise Title" pitchFamily="2" charset="0"/>
                </a:rPr>
                <a:t>Inwestycje i nieruchomości</a:t>
              </a:r>
            </a:p>
          </p:txBody>
        </p:sp>
      </p:grpSp>
    </p:spTree>
    <p:extLst>
      <p:ext uri="{BB962C8B-B14F-4D97-AF65-F5344CB8AC3E}">
        <p14:creationId xmlns:p14="http://schemas.microsoft.com/office/powerpoint/2010/main" val="90733582"/>
      </p:ext>
    </p:extLst>
  </p:cSld>
  <p:clrMapOvr>
    <a:masterClrMapping/>
  </p:clrMapOvr>
  <p:transition>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le tekstowe 3">
            <a:extLst>
              <a:ext uri="{FF2B5EF4-FFF2-40B4-BE49-F238E27FC236}">
                <a16:creationId xmlns:a16="http://schemas.microsoft.com/office/drawing/2014/main" id="{C444477F-4A8C-48C7-8AAE-7CB334567607}"/>
              </a:ext>
            </a:extLst>
          </p:cNvPr>
          <p:cNvSpPr txBox="1">
            <a:spLocks noChangeArrowheads="1"/>
          </p:cNvSpPr>
          <p:nvPr/>
        </p:nvSpPr>
        <p:spPr bwMode="auto">
          <a:xfrm>
            <a:off x="120650" y="6138863"/>
            <a:ext cx="576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pl-PL" altLang="pl-PL" sz="2400">
                <a:solidFill>
                  <a:schemeClr val="bg1"/>
                </a:solidFill>
              </a:rPr>
              <a:t>11</a:t>
            </a:r>
          </a:p>
        </p:txBody>
      </p:sp>
      <p:sp>
        <p:nvSpPr>
          <p:cNvPr id="6147" name="Tytuł 1">
            <a:extLst>
              <a:ext uri="{FF2B5EF4-FFF2-40B4-BE49-F238E27FC236}">
                <a16:creationId xmlns:a16="http://schemas.microsoft.com/office/drawing/2014/main" id="{F180A2B7-9F6A-40F7-B3C6-EA99C89A7D0A}"/>
              </a:ext>
            </a:extLst>
          </p:cNvPr>
          <p:cNvSpPr>
            <a:spLocks/>
          </p:cNvSpPr>
          <p:nvPr/>
        </p:nvSpPr>
        <p:spPr bwMode="auto">
          <a:xfrm>
            <a:off x="901041" y="342333"/>
            <a:ext cx="9820425" cy="5038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t"/>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lnSpc>
                <a:spcPct val="120000"/>
              </a:lnSpc>
              <a:spcAft>
                <a:spcPts val="1800"/>
              </a:spcAft>
            </a:pPr>
            <a:r>
              <a:rPr lang="pl-PL" altLang="pl-PL" sz="2400" dirty="0">
                <a:solidFill>
                  <a:srgbClr val="660066"/>
                </a:solidFill>
                <a:latin typeface="+mn-lt"/>
                <a:cs typeface="Calibri"/>
              </a:rPr>
              <a:t>Pożądane kierunki redefinicji wartości rynkowej nieruchomości</a:t>
            </a:r>
          </a:p>
          <a:p>
            <a:pPr algn="just"/>
            <a:r>
              <a:rPr lang="pl-PL" sz="2000" dirty="0"/>
              <a:t>Przykładem nowych poszukiwań jest koncepcja wartości społecznej, zaproponowana przez C.E. </a:t>
            </a:r>
            <a:r>
              <a:rPr lang="pl-PL" sz="2000" dirty="0" err="1"/>
              <a:t>Ayresa</a:t>
            </a:r>
            <a:r>
              <a:rPr lang="pl-PL" sz="2000" dirty="0"/>
              <a:t>, który propaguje społeczny wymiar wartości. Innym przykładem poszukiwania nowego spojrzenia na wartość jest idea </a:t>
            </a:r>
            <a:r>
              <a:rPr lang="pl-PL" sz="2000" dirty="0" err="1"/>
              <a:t>Creating</a:t>
            </a:r>
            <a:r>
              <a:rPr lang="pl-PL" sz="2000" dirty="0"/>
              <a:t> </a:t>
            </a:r>
            <a:r>
              <a:rPr lang="pl-PL" sz="2000" dirty="0" err="1"/>
              <a:t>Shared</a:t>
            </a:r>
            <a:r>
              <a:rPr lang="pl-PL" sz="2000" dirty="0"/>
              <a:t> Value. Również i ta koncepcja wartości stanowi próbę wychodzenia poza efekty ekonomiczne, próbując uwzględnić w pomiarze wartości kwestie społeczne z uwzględnieniem efektów zewnętrznych. Tę nową koncepcję wartości uznaje się za niezbędny kierunek poszukiwań, również na obszarze nieruchomości tym bardziej, że dotychczas kwestie społeczne i efekty zewnętrzne wymykały się – jak to podkreśla E. Mączyńska- kryteriom pomiaru wartości. </a:t>
            </a:r>
          </a:p>
          <a:p>
            <a:pPr marL="0" indent="0" algn="just">
              <a:buNone/>
            </a:pPr>
            <a:endParaRPr lang="pl-PL" sz="2000" dirty="0"/>
          </a:p>
          <a:p>
            <a:pPr>
              <a:lnSpc>
                <a:spcPct val="120000"/>
              </a:lnSpc>
              <a:spcAft>
                <a:spcPts val="1800"/>
              </a:spcAft>
            </a:pPr>
            <a:endParaRPr lang="pl-PL" altLang="pl-PL" sz="2000" dirty="0">
              <a:solidFill>
                <a:srgbClr val="000000"/>
              </a:solidFill>
              <a:latin typeface="Century Gothic"/>
              <a:cs typeface="Calibri" panose="020F0502020204030204" pitchFamily="34" charset="0"/>
            </a:endParaRPr>
          </a:p>
          <a:p>
            <a:pPr algn="ctr">
              <a:lnSpc>
                <a:spcPct val="120000"/>
              </a:lnSpc>
              <a:spcAft>
                <a:spcPts val="1800"/>
              </a:spcAft>
            </a:pPr>
            <a:endParaRPr lang="pl-PL" sz="2800" dirty="0">
              <a:solidFill>
                <a:srgbClr val="000000"/>
              </a:solidFill>
              <a:latin typeface="Century Gothic"/>
              <a:cs typeface="Calibri" panose="020F0502020204030204" pitchFamily="34" charset="0"/>
            </a:endParaRPr>
          </a:p>
          <a:p>
            <a:pPr algn="just">
              <a:lnSpc>
                <a:spcPct val="120000"/>
              </a:lnSpc>
              <a:spcAft>
                <a:spcPts val="1800"/>
              </a:spcAft>
            </a:pPr>
            <a:endParaRPr lang="pl-PL" altLang="pl-PL" sz="1200"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p:txBody>
      </p:sp>
      <p:pic>
        <p:nvPicPr>
          <p:cNvPr id="6149" name="Grafika 10">
            <a:extLst>
              <a:ext uri="{FF2B5EF4-FFF2-40B4-BE49-F238E27FC236}">
                <a16:creationId xmlns:a16="http://schemas.microsoft.com/office/drawing/2014/main" id="{177EAA35-2071-4CA9-AE6D-12A2F402CE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64813" y="342900"/>
            <a:ext cx="76358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1" name="Grupa 8">
            <a:extLst>
              <a:ext uri="{FF2B5EF4-FFF2-40B4-BE49-F238E27FC236}">
                <a16:creationId xmlns:a16="http://schemas.microsoft.com/office/drawing/2014/main" id="{276D223C-DCDB-473F-824C-9162F24BE15C}"/>
              </a:ext>
            </a:extLst>
          </p:cNvPr>
          <p:cNvGrpSpPr>
            <a:grpSpLocks/>
          </p:cNvGrpSpPr>
          <p:nvPr/>
        </p:nvGrpSpPr>
        <p:grpSpPr bwMode="auto">
          <a:xfrm>
            <a:off x="3866984" y="5945134"/>
            <a:ext cx="8136377" cy="757490"/>
            <a:chOff x="3905946" y="6068353"/>
            <a:chExt cx="8136693" cy="758007"/>
          </a:xfrm>
        </p:grpSpPr>
        <p:pic>
          <p:nvPicPr>
            <p:cNvPr id="6154" name="Grafika 7">
              <a:extLst>
                <a:ext uri="{FF2B5EF4-FFF2-40B4-BE49-F238E27FC236}">
                  <a16:creationId xmlns:a16="http://schemas.microsoft.com/office/drawing/2014/main" id="{19AF7D6B-CC5F-4ACA-8A61-1F3C2FED065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96251" y="6068353"/>
              <a:ext cx="28463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pole tekstowe 13">
              <a:extLst>
                <a:ext uri="{FF2B5EF4-FFF2-40B4-BE49-F238E27FC236}">
                  <a16:creationId xmlns:a16="http://schemas.microsoft.com/office/drawing/2014/main" id="{ACB392C7-43BF-4A1E-8EA2-500EB916BF6D}"/>
                </a:ext>
              </a:extLst>
            </p:cNvPr>
            <p:cNvSpPr txBox="1">
              <a:spLocks noChangeArrowheads="1"/>
            </p:cNvSpPr>
            <p:nvPr/>
          </p:nvSpPr>
          <p:spPr bwMode="auto">
            <a:xfrm>
              <a:off x="3905946" y="6456776"/>
              <a:ext cx="2713155" cy="369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dirty="0">
                  <a:solidFill>
                    <a:srgbClr val="520068"/>
                  </a:solidFill>
                  <a:latin typeface="Reprise Title" pitchFamily="2" charset="0"/>
                </a:rPr>
                <a:t>Inwestycje i nieruchomości</a:t>
              </a:r>
            </a:p>
          </p:txBody>
        </p:sp>
      </p:grpSp>
    </p:spTree>
    <p:extLst>
      <p:ext uri="{BB962C8B-B14F-4D97-AF65-F5344CB8AC3E}">
        <p14:creationId xmlns:p14="http://schemas.microsoft.com/office/powerpoint/2010/main" val="4016822086"/>
      </p:ext>
    </p:extLst>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le tekstowe 3">
            <a:extLst>
              <a:ext uri="{FF2B5EF4-FFF2-40B4-BE49-F238E27FC236}">
                <a16:creationId xmlns:a16="http://schemas.microsoft.com/office/drawing/2014/main" id="{C444477F-4A8C-48C7-8AAE-7CB334567607}"/>
              </a:ext>
            </a:extLst>
          </p:cNvPr>
          <p:cNvSpPr txBox="1">
            <a:spLocks noChangeArrowheads="1"/>
          </p:cNvSpPr>
          <p:nvPr/>
        </p:nvSpPr>
        <p:spPr bwMode="auto">
          <a:xfrm>
            <a:off x="120650" y="6138863"/>
            <a:ext cx="576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pl-PL" altLang="pl-PL" sz="2400">
                <a:solidFill>
                  <a:schemeClr val="bg1"/>
                </a:solidFill>
              </a:rPr>
              <a:t>11</a:t>
            </a:r>
          </a:p>
        </p:txBody>
      </p:sp>
      <p:sp>
        <p:nvSpPr>
          <p:cNvPr id="6147" name="Tytuł 1">
            <a:extLst>
              <a:ext uri="{FF2B5EF4-FFF2-40B4-BE49-F238E27FC236}">
                <a16:creationId xmlns:a16="http://schemas.microsoft.com/office/drawing/2014/main" id="{F180A2B7-9F6A-40F7-B3C6-EA99C89A7D0A}"/>
              </a:ext>
            </a:extLst>
          </p:cNvPr>
          <p:cNvSpPr>
            <a:spLocks/>
          </p:cNvSpPr>
          <p:nvPr/>
        </p:nvSpPr>
        <p:spPr bwMode="auto">
          <a:xfrm>
            <a:off x="901041" y="342333"/>
            <a:ext cx="9820425" cy="5038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t"/>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lnSpc>
                <a:spcPct val="120000"/>
              </a:lnSpc>
              <a:spcAft>
                <a:spcPts val="1800"/>
              </a:spcAft>
            </a:pPr>
            <a:r>
              <a:rPr lang="pl-PL" altLang="pl-PL" sz="2800" dirty="0">
                <a:solidFill>
                  <a:srgbClr val="660066"/>
                </a:solidFill>
                <a:latin typeface="+mn-lt"/>
                <a:cs typeface="Calibri"/>
              </a:rPr>
              <a:t>Wprowadzenie</a:t>
            </a:r>
            <a:endParaRPr lang="pl-PL" altLang="pl-PL" sz="2000" dirty="0">
              <a:solidFill>
                <a:srgbClr val="660066"/>
              </a:solidFill>
              <a:latin typeface="+mn-lt"/>
              <a:cs typeface="Calibri"/>
            </a:endParaRPr>
          </a:p>
          <a:p>
            <a:pPr algn="just">
              <a:lnSpc>
                <a:spcPct val="120000"/>
              </a:lnSpc>
              <a:spcAft>
                <a:spcPts val="1800"/>
              </a:spcAft>
            </a:pPr>
            <a:r>
              <a:rPr lang="pl-PL" sz="2000" b="1" dirty="0"/>
              <a:t>Celem artykułu </a:t>
            </a:r>
            <a:r>
              <a:rPr lang="pl-PL" sz="2000" dirty="0"/>
              <a:t>jest wykazanie, że (1) kategoria wartości, w tym szczególnie wartości nieruchomości była, jest i pozostanie kontrowersyjna na gruncie ekonomii, (2) tworzenie jednej uniwersalnej definicji wartości bez uwzględnienia przedmiotu wymiany i warunków, </a:t>
            </a:r>
            <a:br>
              <a:rPr lang="pl-PL" sz="2000" dirty="0"/>
            </a:br>
            <a:r>
              <a:rPr lang="pl-PL" sz="2000" dirty="0"/>
              <a:t>w jakich ta wymiana następuje i powstaje a także (3) poszukiwanie wartości obiektywizującej rynek nie jest skuteczne</a:t>
            </a:r>
            <a:r>
              <a:rPr lang="pl-PL" sz="2000" dirty="0" smtClean="0"/>
              <a:t>. </a:t>
            </a:r>
            <a:r>
              <a:rPr lang="pl-PL" sz="2000" dirty="0"/>
              <a:t>Wynikiem rozważań jest konstatacja, że wartość rynkowa nie odwzorowuje warunków rynku nieruchomości i stanowi bardzo niedoskonałą próbę obiektywizacji zachowań jego uczestników. Staje się mitem, fikcją. Wymaga ponownej redefinicji</a:t>
            </a:r>
            <a:r>
              <a:rPr lang="pl-PL" sz="2000" dirty="0" smtClean="0"/>
              <a:t>. Nowe paradygmaty ekonomii wymagają, by wyszła ona poza dotychczasowe ujęcie ekonomiczne, by uwzględniała aspekty społeczne.</a:t>
            </a:r>
            <a:endParaRPr lang="pl-PL" sz="2000" dirty="0"/>
          </a:p>
          <a:p>
            <a:pPr>
              <a:lnSpc>
                <a:spcPct val="120000"/>
              </a:lnSpc>
              <a:spcAft>
                <a:spcPts val="1800"/>
              </a:spcAft>
            </a:pPr>
            <a:endParaRPr lang="pl-PL" altLang="pl-PL" sz="2000" dirty="0">
              <a:solidFill>
                <a:srgbClr val="000000"/>
              </a:solidFill>
              <a:latin typeface="Century Gothic"/>
              <a:cs typeface="Calibri" panose="020F0502020204030204" pitchFamily="34" charset="0"/>
            </a:endParaRPr>
          </a:p>
          <a:p>
            <a:pPr algn="ctr">
              <a:lnSpc>
                <a:spcPct val="120000"/>
              </a:lnSpc>
              <a:spcAft>
                <a:spcPts val="1800"/>
              </a:spcAft>
            </a:pPr>
            <a:endParaRPr lang="pl-PL" sz="2800" dirty="0">
              <a:solidFill>
                <a:srgbClr val="000000"/>
              </a:solidFill>
              <a:latin typeface="Century Gothic"/>
              <a:cs typeface="Calibri" panose="020F0502020204030204" pitchFamily="34" charset="0"/>
            </a:endParaRPr>
          </a:p>
          <a:p>
            <a:pPr algn="just">
              <a:lnSpc>
                <a:spcPct val="120000"/>
              </a:lnSpc>
              <a:spcAft>
                <a:spcPts val="1800"/>
              </a:spcAft>
            </a:pPr>
            <a:endParaRPr lang="pl-PL" altLang="pl-PL" sz="1200"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p:txBody>
      </p:sp>
      <p:pic>
        <p:nvPicPr>
          <p:cNvPr id="6149" name="Grafika 10">
            <a:extLst>
              <a:ext uri="{FF2B5EF4-FFF2-40B4-BE49-F238E27FC236}">
                <a16:creationId xmlns:a16="http://schemas.microsoft.com/office/drawing/2014/main" id="{177EAA35-2071-4CA9-AE6D-12A2F402CE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64813" y="342900"/>
            <a:ext cx="76358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1" name="Grupa 8">
            <a:extLst>
              <a:ext uri="{FF2B5EF4-FFF2-40B4-BE49-F238E27FC236}">
                <a16:creationId xmlns:a16="http://schemas.microsoft.com/office/drawing/2014/main" id="{276D223C-DCDB-473F-824C-9162F24BE15C}"/>
              </a:ext>
            </a:extLst>
          </p:cNvPr>
          <p:cNvGrpSpPr>
            <a:grpSpLocks/>
          </p:cNvGrpSpPr>
          <p:nvPr/>
        </p:nvGrpSpPr>
        <p:grpSpPr bwMode="auto">
          <a:xfrm>
            <a:off x="3866984" y="5945134"/>
            <a:ext cx="8136377" cy="757490"/>
            <a:chOff x="3905946" y="6068353"/>
            <a:chExt cx="8136693" cy="758007"/>
          </a:xfrm>
        </p:grpSpPr>
        <p:pic>
          <p:nvPicPr>
            <p:cNvPr id="6154" name="Grafika 7">
              <a:extLst>
                <a:ext uri="{FF2B5EF4-FFF2-40B4-BE49-F238E27FC236}">
                  <a16:creationId xmlns:a16="http://schemas.microsoft.com/office/drawing/2014/main" id="{19AF7D6B-CC5F-4ACA-8A61-1F3C2FED065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96251" y="6068353"/>
              <a:ext cx="28463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pole tekstowe 13">
              <a:extLst>
                <a:ext uri="{FF2B5EF4-FFF2-40B4-BE49-F238E27FC236}">
                  <a16:creationId xmlns:a16="http://schemas.microsoft.com/office/drawing/2014/main" id="{ACB392C7-43BF-4A1E-8EA2-500EB916BF6D}"/>
                </a:ext>
              </a:extLst>
            </p:cNvPr>
            <p:cNvSpPr txBox="1">
              <a:spLocks noChangeArrowheads="1"/>
            </p:cNvSpPr>
            <p:nvPr/>
          </p:nvSpPr>
          <p:spPr bwMode="auto">
            <a:xfrm>
              <a:off x="3905946" y="6456776"/>
              <a:ext cx="2713155" cy="369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dirty="0">
                  <a:solidFill>
                    <a:srgbClr val="520068"/>
                  </a:solidFill>
                  <a:latin typeface="Reprise Title" pitchFamily="2" charset="0"/>
                </a:rPr>
                <a:t>Inwestycje i nieruchomości</a:t>
              </a:r>
            </a:p>
          </p:txBody>
        </p:sp>
      </p:grpSp>
    </p:spTree>
    <p:extLst>
      <p:ext uri="{BB962C8B-B14F-4D97-AF65-F5344CB8AC3E}">
        <p14:creationId xmlns:p14="http://schemas.microsoft.com/office/powerpoint/2010/main" val="297416517"/>
      </p:ext>
    </p:extLst>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le tekstowe 3">
            <a:extLst>
              <a:ext uri="{FF2B5EF4-FFF2-40B4-BE49-F238E27FC236}">
                <a16:creationId xmlns:a16="http://schemas.microsoft.com/office/drawing/2014/main" id="{C444477F-4A8C-48C7-8AAE-7CB334567607}"/>
              </a:ext>
            </a:extLst>
          </p:cNvPr>
          <p:cNvSpPr txBox="1">
            <a:spLocks noChangeArrowheads="1"/>
          </p:cNvSpPr>
          <p:nvPr/>
        </p:nvSpPr>
        <p:spPr bwMode="auto">
          <a:xfrm>
            <a:off x="120650" y="6138863"/>
            <a:ext cx="576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pl-PL" altLang="pl-PL" sz="2400">
                <a:solidFill>
                  <a:schemeClr val="bg1"/>
                </a:solidFill>
              </a:rPr>
              <a:t>11</a:t>
            </a:r>
          </a:p>
        </p:txBody>
      </p:sp>
      <p:sp>
        <p:nvSpPr>
          <p:cNvPr id="6147" name="Tytuł 1">
            <a:extLst>
              <a:ext uri="{FF2B5EF4-FFF2-40B4-BE49-F238E27FC236}">
                <a16:creationId xmlns:a16="http://schemas.microsoft.com/office/drawing/2014/main" id="{F180A2B7-9F6A-40F7-B3C6-EA99C89A7D0A}"/>
              </a:ext>
            </a:extLst>
          </p:cNvPr>
          <p:cNvSpPr>
            <a:spLocks/>
          </p:cNvSpPr>
          <p:nvPr/>
        </p:nvSpPr>
        <p:spPr bwMode="auto">
          <a:xfrm>
            <a:off x="901041" y="342333"/>
            <a:ext cx="9820425" cy="5038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t"/>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lnSpc>
                <a:spcPct val="120000"/>
              </a:lnSpc>
              <a:spcAft>
                <a:spcPts val="1800"/>
              </a:spcAft>
            </a:pPr>
            <a:r>
              <a:rPr lang="pl-PL" altLang="pl-PL" sz="2400" dirty="0">
                <a:solidFill>
                  <a:srgbClr val="660066"/>
                </a:solidFill>
                <a:latin typeface="+mn-lt"/>
                <a:cs typeface="Calibri"/>
              </a:rPr>
              <a:t>Pożądane kierunki redefinicji wartości rynkowej nieruchomości</a:t>
            </a:r>
          </a:p>
          <a:p>
            <a:pPr marL="0" indent="0" algn="just">
              <a:buNone/>
            </a:pPr>
            <a:r>
              <a:rPr lang="pl-PL" sz="2000" dirty="0"/>
              <a:t>Koncepcje wartości  rozważane na gruncie ekonomii:</a:t>
            </a:r>
          </a:p>
          <a:p>
            <a:pPr marL="342900" indent="-342900" algn="just">
              <a:buFont typeface="Arial" panose="020B0604020202020204" pitchFamily="34" charset="0"/>
              <a:buChar char="•"/>
            </a:pPr>
            <a:r>
              <a:rPr lang="pl-PL" sz="2000" dirty="0"/>
              <a:t>koncepcja wartości społecznej, zaproponowana przez C.E. </a:t>
            </a:r>
            <a:r>
              <a:rPr lang="pl-PL" sz="2000" dirty="0" err="1"/>
              <a:t>Ayresa</a:t>
            </a:r>
            <a:r>
              <a:rPr lang="pl-PL" sz="2000" dirty="0"/>
              <a:t>, który propaguje społeczny wymiar wartości. Dotychczasowa wartość zwana produkcyjną, powinna być wygaszana,</a:t>
            </a:r>
          </a:p>
          <a:p>
            <a:pPr marL="342900" indent="-342900" algn="just">
              <a:buFont typeface="Arial" panose="020B0604020202020204" pitchFamily="34" charset="0"/>
              <a:buChar char="•"/>
            </a:pPr>
            <a:r>
              <a:rPr lang="pl-PL" sz="2000" dirty="0"/>
              <a:t>idea </a:t>
            </a:r>
            <a:r>
              <a:rPr lang="pl-PL" sz="2000" dirty="0" err="1"/>
              <a:t>Creating</a:t>
            </a:r>
            <a:r>
              <a:rPr lang="pl-PL" sz="2000" dirty="0"/>
              <a:t> </a:t>
            </a:r>
            <a:r>
              <a:rPr lang="pl-PL" sz="2000" dirty="0" err="1"/>
              <a:t>Shared</a:t>
            </a:r>
            <a:r>
              <a:rPr lang="pl-PL" sz="2000" dirty="0"/>
              <a:t> Value,</a:t>
            </a:r>
          </a:p>
          <a:p>
            <a:pPr marL="342900" indent="-342900" algn="just">
              <a:buFont typeface="Arial" panose="020B0604020202020204" pitchFamily="34" charset="0"/>
              <a:buChar char="•"/>
            </a:pPr>
            <a:r>
              <a:rPr lang="pl-PL" sz="2000" dirty="0"/>
              <a:t>oparcie wartości na całościowym cyklu życia wraz z zależnymi efektami społecznymi (Life Cykle </a:t>
            </a:r>
            <a:r>
              <a:rPr lang="pl-PL" sz="2000" dirty="0" err="1"/>
              <a:t>Cost</a:t>
            </a:r>
            <a:r>
              <a:rPr lang="pl-PL" sz="2000" dirty="0"/>
              <a:t>) . Wartość wyrażona byłaby jako bieżąca  wartość wszystkich kosztów, które nieruchomość będzie generować przez resztę życia wraz z kosztami budowy, funkcjonowania, eksploatacji i zakończenia życia. Zaznacza się jednak, ze tego typu podejście może i tak nie ujmować wszystkich, zewnętrznych zmiennych, które mogą być </a:t>
            </a:r>
            <a:br>
              <a:rPr lang="pl-PL" sz="2000" dirty="0"/>
            </a:br>
            <a:r>
              <a:rPr lang="pl-PL" sz="2000" dirty="0"/>
              <a:t>w to </a:t>
            </a:r>
            <a:r>
              <a:rPr lang="pl-PL" sz="2000" dirty="0" smtClean="0"/>
              <a:t>zaangażowane (ESW 2016). </a:t>
            </a:r>
            <a:endParaRPr lang="pl-PL" sz="2000" dirty="0"/>
          </a:p>
          <a:p>
            <a:pPr marL="0" indent="0" algn="just">
              <a:buNone/>
            </a:pPr>
            <a:endParaRPr lang="pl-PL" sz="2000" dirty="0"/>
          </a:p>
          <a:p>
            <a:pPr>
              <a:lnSpc>
                <a:spcPct val="120000"/>
              </a:lnSpc>
              <a:spcAft>
                <a:spcPts val="1800"/>
              </a:spcAft>
            </a:pPr>
            <a:endParaRPr lang="pl-PL" altLang="pl-PL" sz="2000" dirty="0">
              <a:solidFill>
                <a:srgbClr val="000000"/>
              </a:solidFill>
              <a:latin typeface="Century Gothic"/>
              <a:cs typeface="Calibri" panose="020F0502020204030204" pitchFamily="34" charset="0"/>
            </a:endParaRPr>
          </a:p>
          <a:p>
            <a:pPr algn="ctr">
              <a:lnSpc>
                <a:spcPct val="120000"/>
              </a:lnSpc>
              <a:spcAft>
                <a:spcPts val="1800"/>
              </a:spcAft>
            </a:pPr>
            <a:endParaRPr lang="pl-PL" sz="2800" dirty="0">
              <a:solidFill>
                <a:srgbClr val="000000"/>
              </a:solidFill>
              <a:latin typeface="Century Gothic"/>
              <a:cs typeface="Calibri" panose="020F0502020204030204" pitchFamily="34" charset="0"/>
            </a:endParaRPr>
          </a:p>
          <a:p>
            <a:pPr algn="just">
              <a:lnSpc>
                <a:spcPct val="120000"/>
              </a:lnSpc>
              <a:spcAft>
                <a:spcPts val="1800"/>
              </a:spcAft>
            </a:pPr>
            <a:endParaRPr lang="pl-PL" altLang="pl-PL" sz="1200"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p:txBody>
      </p:sp>
      <p:pic>
        <p:nvPicPr>
          <p:cNvPr id="6149" name="Grafika 10">
            <a:extLst>
              <a:ext uri="{FF2B5EF4-FFF2-40B4-BE49-F238E27FC236}">
                <a16:creationId xmlns:a16="http://schemas.microsoft.com/office/drawing/2014/main" id="{177EAA35-2071-4CA9-AE6D-12A2F402CE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64813" y="342900"/>
            <a:ext cx="76358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1" name="Grupa 8">
            <a:extLst>
              <a:ext uri="{FF2B5EF4-FFF2-40B4-BE49-F238E27FC236}">
                <a16:creationId xmlns:a16="http://schemas.microsoft.com/office/drawing/2014/main" id="{276D223C-DCDB-473F-824C-9162F24BE15C}"/>
              </a:ext>
            </a:extLst>
          </p:cNvPr>
          <p:cNvGrpSpPr>
            <a:grpSpLocks/>
          </p:cNvGrpSpPr>
          <p:nvPr/>
        </p:nvGrpSpPr>
        <p:grpSpPr bwMode="auto">
          <a:xfrm>
            <a:off x="3866984" y="5945134"/>
            <a:ext cx="8136377" cy="757490"/>
            <a:chOff x="3905946" y="6068353"/>
            <a:chExt cx="8136693" cy="758007"/>
          </a:xfrm>
        </p:grpSpPr>
        <p:pic>
          <p:nvPicPr>
            <p:cNvPr id="6154" name="Grafika 7">
              <a:extLst>
                <a:ext uri="{FF2B5EF4-FFF2-40B4-BE49-F238E27FC236}">
                  <a16:creationId xmlns:a16="http://schemas.microsoft.com/office/drawing/2014/main" id="{19AF7D6B-CC5F-4ACA-8A61-1F3C2FED065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96251" y="6068353"/>
              <a:ext cx="28463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pole tekstowe 13">
              <a:extLst>
                <a:ext uri="{FF2B5EF4-FFF2-40B4-BE49-F238E27FC236}">
                  <a16:creationId xmlns:a16="http://schemas.microsoft.com/office/drawing/2014/main" id="{ACB392C7-43BF-4A1E-8EA2-500EB916BF6D}"/>
                </a:ext>
              </a:extLst>
            </p:cNvPr>
            <p:cNvSpPr txBox="1">
              <a:spLocks noChangeArrowheads="1"/>
            </p:cNvSpPr>
            <p:nvPr/>
          </p:nvSpPr>
          <p:spPr bwMode="auto">
            <a:xfrm>
              <a:off x="3905946" y="6456776"/>
              <a:ext cx="2713155" cy="369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dirty="0">
                  <a:solidFill>
                    <a:srgbClr val="520068"/>
                  </a:solidFill>
                  <a:latin typeface="Reprise Title" pitchFamily="2" charset="0"/>
                </a:rPr>
                <a:t>Inwestycje i nieruchomości</a:t>
              </a:r>
            </a:p>
          </p:txBody>
        </p:sp>
      </p:grpSp>
    </p:spTree>
    <p:extLst>
      <p:ext uri="{BB962C8B-B14F-4D97-AF65-F5344CB8AC3E}">
        <p14:creationId xmlns:p14="http://schemas.microsoft.com/office/powerpoint/2010/main" val="492979347"/>
      </p:ext>
    </p:extLst>
  </p:cSld>
  <p:clrMapOvr>
    <a:masterClrMapping/>
  </p:clrMapOvr>
  <p:transition>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le tekstowe 3">
            <a:extLst>
              <a:ext uri="{FF2B5EF4-FFF2-40B4-BE49-F238E27FC236}">
                <a16:creationId xmlns:a16="http://schemas.microsoft.com/office/drawing/2014/main" id="{C444477F-4A8C-48C7-8AAE-7CB334567607}"/>
              </a:ext>
            </a:extLst>
          </p:cNvPr>
          <p:cNvSpPr txBox="1">
            <a:spLocks noChangeArrowheads="1"/>
          </p:cNvSpPr>
          <p:nvPr/>
        </p:nvSpPr>
        <p:spPr bwMode="auto">
          <a:xfrm>
            <a:off x="120650" y="6138863"/>
            <a:ext cx="576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pl-PL" altLang="pl-PL" sz="2400">
                <a:solidFill>
                  <a:schemeClr val="bg1"/>
                </a:solidFill>
              </a:rPr>
              <a:t>11</a:t>
            </a:r>
          </a:p>
        </p:txBody>
      </p:sp>
      <p:sp>
        <p:nvSpPr>
          <p:cNvPr id="6147" name="Tytuł 1">
            <a:extLst>
              <a:ext uri="{FF2B5EF4-FFF2-40B4-BE49-F238E27FC236}">
                <a16:creationId xmlns:a16="http://schemas.microsoft.com/office/drawing/2014/main" id="{F180A2B7-9F6A-40F7-B3C6-EA99C89A7D0A}"/>
              </a:ext>
            </a:extLst>
          </p:cNvPr>
          <p:cNvSpPr>
            <a:spLocks/>
          </p:cNvSpPr>
          <p:nvPr/>
        </p:nvSpPr>
        <p:spPr bwMode="auto">
          <a:xfrm>
            <a:off x="901041" y="342333"/>
            <a:ext cx="9820425" cy="5038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t"/>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lnSpc>
                <a:spcPct val="120000"/>
              </a:lnSpc>
              <a:spcAft>
                <a:spcPts val="1800"/>
              </a:spcAft>
            </a:pPr>
            <a:r>
              <a:rPr lang="pl-PL" altLang="pl-PL" sz="2400" dirty="0">
                <a:solidFill>
                  <a:srgbClr val="660066"/>
                </a:solidFill>
                <a:latin typeface="+mn-lt"/>
                <a:cs typeface="Calibri"/>
              </a:rPr>
              <a:t>Pożądane kierunki redefinicji wartości rynkowej </a:t>
            </a:r>
            <a:r>
              <a:rPr lang="pl-PL" altLang="pl-PL" sz="2400" dirty="0" smtClean="0">
                <a:solidFill>
                  <a:srgbClr val="660066"/>
                </a:solidFill>
                <a:latin typeface="+mn-lt"/>
                <a:cs typeface="Calibri"/>
              </a:rPr>
              <a:t>nieruchomości</a:t>
            </a:r>
          </a:p>
          <a:p>
            <a:pPr algn="ctr">
              <a:lnSpc>
                <a:spcPct val="120000"/>
              </a:lnSpc>
              <a:spcAft>
                <a:spcPts val="1800"/>
              </a:spcAft>
            </a:pPr>
            <a:endParaRPr lang="pl-PL" altLang="pl-PL" sz="2400" dirty="0">
              <a:solidFill>
                <a:srgbClr val="660066"/>
              </a:solidFill>
              <a:latin typeface="+mn-lt"/>
              <a:cs typeface="Calibri"/>
            </a:endParaRPr>
          </a:p>
          <a:p>
            <a:pPr marL="342900" indent="-342900" algn="just">
              <a:buFont typeface="Arial" panose="020B0604020202020204" pitchFamily="34" charset="0"/>
              <a:buChar char="•"/>
            </a:pPr>
            <a:r>
              <a:rPr lang="pl-PL" sz="2000" dirty="0"/>
              <a:t>Rozwijanie koncepcji wartości długotrwałej, istotnej nie tylko na obszarze zabezpieczenia wierzytelności, ale także analiz </a:t>
            </a:r>
            <a:r>
              <a:rPr lang="pl-PL" sz="2000" dirty="0" smtClean="0"/>
              <a:t>rynkowych. Porównanie </a:t>
            </a:r>
            <a:r>
              <a:rPr lang="pl-PL" sz="2000" dirty="0"/>
              <a:t>zmian w poziomie wartości rynkowej z wartością długotrwałą pozwala ocenić, czy nie mamy do czynienia z bańką cenową. </a:t>
            </a:r>
          </a:p>
          <a:p>
            <a:pPr marL="0" indent="0" algn="just">
              <a:buNone/>
            </a:pPr>
            <a:endParaRPr lang="pl-PL" sz="2000" dirty="0"/>
          </a:p>
          <a:p>
            <a:pPr>
              <a:lnSpc>
                <a:spcPct val="120000"/>
              </a:lnSpc>
              <a:spcAft>
                <a:spcPts val="1800"/>
              </a:spcAft>
            </a:pPr>
            <a:endParaRPr lang="pl-PL" altLang="pl-PL" sz="2000" dirty="0">
              <a:solidFill>
                <a:srgbClr val="000000"/>
              </a:solidFill>
              <a:latin typeface="Century Gothic"/>
              <a:cs typeface="Calibri" panose="020F0502020204030204" pitchFamily="34" charset="0"/>
            </a:endParaRPr>
          </a:p>
          <a:p>
            <a:pPr algn="ctr">
              <a:lnSpc>
                <a:spcPct val="120000"/>
              </a:lnSpc>
              <a:spcAft>
                <a:spcPts val="1800"/>
              </a:spcAft>
            </a:pPr>
            <a:endParaRPr lang="pl-PL" sz="2800" dirty="0">
              <a:solidFill>
                <a:srgbClr val="000000"/>
              </a:solidFill>
              <a:latin typeface="Century Gothic"/>
              <a:cs typeface="Calibri" panose="020F0502020204030204" pitchFamily="34" charset="0"/>
            </a:endParaRPr>
          </a:p>
          <a:p>
            <a:pPr algn="just">
              <a:lnSpc>
                <a:spcPct val="120000"/>
              </a:lnSpc>
              <a:spcAft>
                <a:spcPts val="1800"/>
              </a:spcAft>
            </a:pPr>
            <a:endParaRPr lang="pl-PL" altLang="pl-PL" sz="1200"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p:txBody>
      </p:sp>
      <p:pic>
        <p:nvPicPr>
          <p:cNvPr id="6149" name="Grafika 10">
            <a:extLst>
              <a:ext uri="{FF2B5EF4-FFF2-40B4-BE49-F238E27FC236}">
                <a16:creationId xmlns:a16="http://schemas.microsoft.com/office/drawing/2014/main" id="{177EAA35-2071-4CA9-AE6D-12A2F402CE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64813" y="342900"/>
            <a:ext cx="76358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1" name="Grupa 8">
            <a:extLst>
              <a:ext uri="{FF2B5EF4-FFF2-40B4-BE49-F238E27FC236}">
                <a16:creationId xmlns:a16="http://schemas.microsoft.com/office/drawing/2014/main" id="{276D223C-DCDB-473F-824C-9162F24BE15C}"/>
              </a:ext>
            </a:extLst>
          </p:cNvPr>
          <p:cNvGrpSpPr>
            <a:grpSpLocks/>
          </p:cNvGrpSpPr>
          <p:nvPr/>
        </p:nvGrpSpPr>
        <p:grpSpPr bwMode="auto">
          <a:xfrm>
            <a:off x="3866984" y="5945134"/>
            <a:ext cx="8136377" cy="757490"/>
            <a:chOff x="3905946" y="6068353"/>
            <a:chExt cx="8136693" cy="758007"/>
          </a:xfrm>
        </p:grpSpPr>
        <p:pic>
          <p:nvPicPr>
            <p:cNvPr id="6154" name="Grafika 7">
              <a:extLst>
                <a:ext uri="{FF2B5EF4-FFF2-40B4-BE49-F238E27FC236}">
                  <a16:creationId xmlns:a16="http://schemas.microsoft.com/office/drawing/2014/main" id="{19AF7D6B-CC5F-4ACA-8A61-1F3C2FED065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96251" y="6068353"/>
              <a:ext cx="28463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pole tekstowe 13">
              <a:extLst>
                <a:ext uri="{FF2B5EF4-FFF2-40B4-BE49-F238E27FC236}">
                  <a16:creationId xmlns:a16="http://schemas.microsoft.com/office/drawing/2014/main" id="{ACB392C7-43BF-4A1E-8EA2-500EB916BF6D}"/>
                </a:ext>
              </a:extLst>
            </p:cNvPr>
            <p:cNvSpPr txBox="1">
              <a:spLocks noChangeArrowheads="1"/>
            </p:cNvSpPr>
            <p:nvPr/>
          </p:nvSpPr>
          <p:spPr bwMode="auto">
            <a:xfrm>
              <a:off x="3905946" y="6456776"/>
              <a:ext cx="2713155" cy="369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dirty="0">
                  <a:solidFill>
                    <a:srgbClr val="520068"/>
                  </a:solidFill>
                  <a:latin typeface="Reprise Title" pitchFamily="2" charset="0"/>
                </a:rPr>
                <a:t>Inwestycje i nieruchomości</a:t>
              </a:r>
            </a:p>
          </p:txBody>
        </p:sp>
      </p:grpSp>
    </p:spTree>
    <p:extLst>
      <p:ext uri="{BB962C8B-B14F-4D97-AF65-F5344CB8AC3E}">
        <p14:creationId xmlns:p14="http://schemas.microsoft.com/office/powerpoint/2010/main" val="247955303"/>
      </p:ext>
    </p:extLst>
  </p:cSld>
  <p:clrMapOvr>
    <a:masterClrMapping/>
  </p:clrMapOvr>
  <p:transition>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le tekstowe 3">
            <a:extLst>
              <a:ext uri="{FF2B5EF4-FFF2-40B4-BE49-F238E27FC236}">
                <a16:creationId xmlns:a16="http://schemas.microsoft.com/office/drawing/2014/main" id="{C444477F-4A8C-48C7-8AAE-7CB334567607}"/>
              </a:ext>
            </a:extLst>
          </p:cNvPr>
          <p:cNvSpPr txBox="1">
            <a:spLocks noChangeArrowheads="1"/>
          </p:cNvSpPr>
          <p:nvPr/>
        </p:nvSpPr>
        <p:spPr bwMode="auto">
          <a:xfrm>
            <a:off x="120650" y="6138863"/>
            <a:ext cx="576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pl-PL" altLang="pl-PL" sz="2400">
                <a:solidFill>
                  <a:schemeClr val="bg1"/>
                </a:solidFill>
              </a:rPr>
              <a:t>11</a:t>
            </a:r>
          </a:p>
        </p:txBody>
      </p:sp>
      <p:sp>
        <p:nvSpPr>
          <p:cNvPr id="6147" name="Tytuł 1">
            <a:extLst>
              <a:ext uri="{FF2B5EF4-FFF2-40B4-BE49-F238E27FC236}">
                <a16:creationId xmlns:a16="http://schemas.microsoft.com/office/drawing/2014/main" id="{F180A2B7-9F6A-40F7-B3C6-EA99C89A7D0A}"/>
              </a:ext>
            </a:extLst>
          </p:cNvPr>
          <p:cNvSpPr>
            <a:spLocks/>
          </p:cNvSpPr>
          <p:nvPr/>
        </p:nvSpPr>
        <p:spPr bwMode="auto">
          <a:xfrm>
            <a:off x="901041" y="342333"/>
            <a:ext cx="9820425" cy="5038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t"/>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lnSpc>
                <a:spcPct val="120000"/>
              </a:lnSpc>
              <a:spcAft>
                <a:spcPts val="1800"/>
              </a:spcAft>
            </a:pPr>
            <a:r>
              <a:rPr lang="pl-PL" altLang="pl-PL" sz="2400" dirty="0">
                <a:solidFill>
                  <a:srgbClr val="660066"/>
                </a:solidFill>
                <a:latin typeface="+mn-lt"/>
                <a:cs typeface="Calibri"/>
              </a:rPr>
              <a:t>Wnioski</a:t>
            </a:r>
          </a:p>
          <a:p>
            <a:pPr marL="0" indent="0" algn="just">
              <a:buNone/>
            </a:pPr>
            <a:endParaRPr lang="pl-PL" sz="2000" dirty="0" smtClean="0"/>
          </a:p>
          <a:p>
            <a:pPr marL="0" indent="0" algn="just">
              <a:buNone/>
            </a:pPr>
            <a:endParaRPr lang="pl-PL" sz="2000" dirty="0"/>
          </a:p>
          <a:p>
            <a:pPr marL="0" indent="0" algn="just">
              <a:buNone/>
            </a:pPr>
            <a:r>
              <a:rPr lang="pl-PL" sz="2000" dirty="0" smtClean="0"/>
              <a:t>Definicja </a:t>
            </a:r>
            <a:r>
              <a:rPr lang="pl-PL" sz="2000" dirty="0"/>
              <a:t>wartości rynkowej ma charakter umowny. Nie jest stała i niezmienna, ulega i będzie ulegać przekształceniom. Kategoria ta jest cały czas żywa a jej definicja i interpretacja wymaga odwzorowania coraz bardziej złożonej rzeczywistości. Dyskusje wokół wartości nie kończą się. Wydaje się, że po kryzysie 2007-2009 dyskusje te nasilały się, zostały wzbogacone o aspekty </a:t>
            </a:r>
            <a:r>
              <a:rPr lang="pl-PL" sz="2000" dirty="0" smtClean="0"/>
              <a:t>społeczne.</a:t>
            </a:r>
          </a:p>
          <a:p>
            <a:pPr marL="0" indent="0" algn="just">
              <a:buNone/>
            </a:pPr>
            <a:r>
              <a:rPr lang="pl-PL" sz="2000" dirty="0" smtClean="0"/>
              <a:t>Można się spodziewać, że w</a:t>
            </a:r>
            <a:r>
              <a:rPr lang="pl-PL" sz="2000" dirty="0" smtClean="0"/>
              <a:t>artość</a:t>
            </a:r>
            <a:r>
              <a:rPr lang="pl-PL" sz="2000" dirty="0"/>
              <a:t>, w tym wartość nieruchomości  jest i pozostanie złożoną kategorią, przedmiotem dyskusji i polemiki.</a:t>
            </a:r>
          </a:p>
          <a:p>
            <a:pPr marL="0" indent="0" algn="just">
              <a:buNone/>
            </a:pPr>
            <a:endParaRPr lang="pl-PL" sz="2000" dirty="0"/>
          </a:p>
          <a:p>
            <a:pPr>
              <a:lnSpc>
                <a:spcPct val="120000"/>
              </a:lnSpc>
              <a:spcAft>
                <a:spcPts val="1800"/>
              </a:spcAft>
            </a:pPr>
            <a:endParaRPr lang="pl-PL" altLang="pl-PL" sz="2000" dirty="0">
              <a:solidFill>
                <a:srgbClr val="000000"/>
              </a:solidFill>
              <a:latin typeface="Century Gothic"/>
              <a:cs typeface="Calibri" panose="020F0502020204030204" pitchFamily="34" charset="0"/>
            </a:endParaRPr>
          </a:p>
          <a:p>
            <a:pPr algn="ctr">
              <a:lnSpc>
                <a:spcPct val="120000"/>
              </a:lnSpc>
              <a:spcAft>
                <a:spcPts val="1800"/>
              </a:spcAft>
            </a:pPr>
            <a:endParaRPr lang="pl-PL" sz="2800" dirty="0">
              <a:solidFill>
                <a:srgbClr val="000000"/>
              </a:solidFill>
              <a:latin typeface="Century Gothic"/>
              <a:cs typeface="Calibri" panose="020F0502020204030204" pitchFamily="34" charset="0"/>
            </a:endParaRPr>
          </a:p>
          <a:p>
            <a:pPr algn="just">
              <a:lnSpc>
                <a:spcPct val="120000"/>
              </a:lnSpc>
              <a:spcAft>
                <a:spcPts val="1800"/>
              </a:spcAft>
            </a:pPr>
            <a:endParaRPr lang="pl-PL" altLang="pl-PL" sz="1200"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p:txBody>
      </p:sp>
      <p:pic>
        <p:nvPicPr>
          <p:cNvPr id="6149" name="Grafika 10">
            <a:extLst>
              <a:ext uri="{FF2B5EF4-FFF2-40B4-BE49-F238E27FC236}">
                <a16:creationId xmlns:a16="http://schemas.microsoft.com/office/drawing/2014/main" id="{177EAA35-2071-4CA9-AE6D-12A2F402CE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64813" y="342900"/>
            <a:ext cx="76358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1" name="Grupa 8">
            <a:extLst>
              <a:ext uri="{FF2B5EF4-FFF2-40B4-BE49-F238E27FC236}">
                <a16:creationId xmlns:a16="http://schemas.microsoft.com/office/drawing/2014/main" id="{276D223C-DCDB-473F-824C-9162F24BE15C}"/>
              </a:ext>
            </a:extLst>
          </p:cNvPr>
          <p:cNvGrpSpPr>
            <a:grpSpLocks/>
          </p:cNvGrpSpPr>
          <p:nvPr/>
        </p:nvGrpSpPr>
        <p:grpSpPr bwMode="auto">
          <a:xfrm>
            <a:off x="3866984" y="5945134"/>
            <a:ext cx="8136377" cy="757490"/>
            <a:chOff x="3905946" y="6068353"/>
            <a:chExt cx="8136693" cy="758007"/>
          </a:xfrm>
        </p:grpSpPr>
        <p:pic>
          <p:nvPicPr>
            <p:cNvPr id="6154" name="Grafika 7">
              <a:extLst>
                <a:ext uri="{FF2B5EF4-FFF2-40B4-BE49-F238E27FC236}">
                  <a16:creationId xmlns:a16="http://schemas.microsoft.com/office/drawing/2014/main" id="{19AF7D6B-CC5F-4ACA-8A61-1F3C2FED065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96251" y="6068353"/>
              <a:ext cx="28463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pole tekstowe 13">
              <a:extLst>
                <a:ext uri="{FF2B5EF4-FFF2-40B4-BE49-F238E27FC236}">
                  <a16:creationId xmlns:a16="http://schemas.microsoft.com/office/drawing/2014/main" id="{ACB392C7-43BF-4A1E-8EA2-500EB916BF6D}"/>
                </a:ext>
              </a:extLst>
            </p:cNvPr>
            <p:cNvSpPr txBox="1">
              <a:spLocks noChangeArrowheads="1"/>
            </p:cNvSpPr>
            <p:nvPr/>
          </p:nvSpPr>
          <p:spPr bwMode="auto">
            <a:xfrm>
              <a:off x="3905946" y="6456776"/>
              <a:ext cx="2713155" cy="369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dirty="0">
                  <a:solidFill>
                    <a:srgbClr val="520068"/>
                  </a:solidFill>
                  <a:latin typeface="Reprise Title" pitchFamily="2" charset="0"/>
                </a:rPr>
                <a:t>Inwestycje i nieruchomości</a:t>
              </a:r>
            </a:p>
          </p:txBody>
        </p:sp>
      </p:grpSp>
    </p:spTree>
    <p:extLst>
      <p:ext uri="{BB962C8B-B14F-4D97-AF65-F5344CB8AC3E}">
        <p14:creationId xmlns:p14="http://schemas.microsoft.com/office/powerpoint/2010/main" val="3836856930"/>
      </p:ext>
    </p:extLst>
  </p:cSld>
  <p:clrMapOvr>
    <a:masterClrMapping/>
  </p:clrMapOvr>
  <p:transition>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le tekstowe 3">
            <a:extLst>
              <a:ext uri="{FF2B5EF4-FFF2-40B4-BE49-F238E27FC236}">
                <a16:creationId xmlns:a16="http://schemas.microsoft.com/office/drawing/2014/main" id="{C444477F-4A8C-48C7-8AAE-7CB334567607}"/>
              </a:ext>
            </a:extLst>
          </p:cNvPr>
          <p:cNvSpPr txBox="1">
            <a:spLocks noChangeArrowheads="1"/>
          </p:cNvSpPr>
          <p:nvPr/>
        </p:nvSpPr>
        <p:spPr bwMode="auto">
          <a:xfrm>
            <a:off x="120650" y="6138863"/>
            <a:ext cx="576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pl-PL" altLang="pl-PL" sz="2400">
                <a:solidFill>
                  <a:schemeClr val="bg1"/>
                </a:solidFill>
              </a:rPr>
              <a:t>11</a:t>
            </a:r>
          </a:p>
        </p:txBody>
      </p:sp>
      <p:sp>
        <p:nvSpPr>
          <p:cNvPr id="6147" name="Tytuł 1">
            <a:extLst>
              <a:ext uri="{FF2B5EF4-FFF2-40B4-BE49-F238E27FC236}">
                <a16:creationId xmlns:a16="http://schemas.microsoft.com/office/drawing/2014/main" id="{F180A2B7-9F6A-40F7-B3C6-EA99C89A7D0A}"/>
              </a:ext>
            </a:extLst>
          </p:cNvPr>
          <p:cNvSpPr>
            <a:spLocks/>
          </p:cNvSpPr>
          <p:nvPr/>
        </p:nvSpPr>
        <p:spPr bwMode="auto">
          <a:xfrm>
            <a:off x="901041" y="342333"/>
            <a:ext cx="9820425" cy="5038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t"/>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lnSpc>
                <a:spcPct val="120000"/>
              </a:lnSpc>
              <a:spcAft>
                <a:spcPts val="1800"/>
              </a:spcAft>
            </a:pPr>
            <a:r>
              <a:rPr lang="pl-PL" altLang="pl-PL" sz="2400" dirty="0">
                <a:solidFill>
                  <a:srgbClr val="660066"/>
                </a:solidFill>
                <a:latin typeface="+mn-lt"/>
                <a:cs typeface="Calibri"/>
              </a:rPr>
              <a:t>Wnioski</a:t>
            </a:r>
          </a:p>
          <a:p>
            <a:pPr marL="0" indent="0" algn="just">
              <a:buNone/>
            </a:pPr>
            <a:endParaRPr lang="pl-PL" sz="2000" dirty="0" smtClean="0"/>
          </a:p>
          <a:p>
            <a:pPr marL="0" indent="0" algn="just">
              <a:buNone/>
            </a:pPr>
            <a:endParaRPr lang="pl-PL" sz="2000" dirty="0"/>
          </a:p>
          <a:p>
            <a:pPr marL="0" indent="0" algn="just">
              <a:buNone/>
            </a:pPr>
            <a:r>
              <a:rPr lang="pl-PL" sz="2000" dirty="0" smtClean="0"/>
              <a:t>Chociaż </a:t>
            </a:r>
            <a:r>
              <a:rPr lang="pl-PL" sz="2000" dirty="0"/>
              <a:t>rynki potrzebują wartości obiektywizującej zachowania ich uczestników, to wartość zawsze ma elementy subiektywne. Nie ma wartości obiektywnej. Przy określaniu wartości rynkowej nieruchomości poziom subiektywizmu jest większy niż przy określaniu innych dóbr, co oznacza, że wartość rynkowa nieruchomości stanowi tylko próbę obiektywizacji rynku. Z punktu widzenia zarówno teorii wyceny jak i praktyki wartość podana jako jedna liczba jest mitem, fikcją</a:t>
            </a:r>
            <a:r>
              <a:rPr lang="pl-PL" sz="2000" dirty="0" smtClean="0"/>
              <a:t>.</a:t>
            </a:r>
          </a:p>
          <a:p>
            <a:pPr marL="0" indent="0" algn="just">
              <a:buNone/>
            </a:pPr>
            <a:r>
              <a:rPr lang="pl-PL" sz="2000" dirty="0" smtClean="0"/>
              <a:t>Wartość rynkowa wyznaczona jako tendencja wiodąca powinna umożliwiać ocenę ryzyka, np. w postaci odchylenia standardowego. </a:t>
            </a:r>
            <a:endParaRPr lang="pl-PL" sz="2000" dirty="0"/>
          </a:p>
          <a:p>
            <a:pPr marL="0" indent="0" algn="just">
              <a:buNone/>
            </a:pPr>
            <a:endParaRPr lang="pl-PL" sz="2000" dirty="0"/>
          </a:p>
          <a:p>
            <a:pPr>
              <a:lnSpc>
                <a:spcPct val="120000"/>
              </a:lnSpc>
              <a:spcAft>
                <a:spcPts val="1800"/>
              </a:spcAft>
            </a:pPr>
            <a:endParaRPr lang="pl-PL" altLang="pl-PL" sz="2000" dirty="0">
              <a:solidFill>
                <a:srgbClr val="000000"/>
              </a:solidFill>
              <a:latin typeface="Century Gothic"/>
              <a:cs typeface="Calibri" panose="020F0502020204030204" pitchFamily="34" charset="0"/>
            </a:endParaRPr>
          </a:p>
          <a:p>
            <a:pPr algn="ctr">
              <a:lnSpc>
                <a:spcPct val="120000"/>
              </a:lnSpc>
              <a:spcAft>
                <a:spcPts val="1800"/>
              </a:spcAft>
            </a:pPr>
            <a:endParaRPr lang="pl-PL" sz="2800" dirty="0">
              <a:solidFill>
                <a:srgbClr val="000000"/>
              </a:solidFill>
              <a:latin typeface="Century Gothic"/>
              <a:cs typeface="Calibri" panose="020F0502020204030204" pitchFamily="34" charset="0"/>
            </a:endParaRPr>
          </a:p>
          <a:p>
            <a:pPr algn="just">
              <a:lnSpc>
                <a:spcPct val="120000"/>
              </a:lnSpc>
              <a:spcAft>
                <a:spcPts val="1800"/>
              </a:spcAft>
            </a:pPr>
            <a:endParaRPr lang="pl-PL" altLang="pl-PL" sz="1200"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p:txBody>
      </p:sp>
      <p:pic>
        <p:nvPicPr>
          <p:cNvPr id="6149" name="Grafika 10">
            <a:extLst>
              <a:ext uri="{FF2B5EF4-FFF2-40B4-BE49-F238E27FC236}">
                <a16:creationId xmlns:a16="http://schemas.microsoft.com/office/drawing/2014/main" id="{177EAA35-2071-4CA9-AE6D-12A2F402CE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64813" y="342900"/>
            <a:ext cx="76358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1" name="Grupa 8">
            <a:extLst>
              <a:ext uri="{FF2B5EF4-FFF2-40B4-BE49-F238E27FC236}">
                <a16:creationId xmlns:a16="http://schemas.microsoft.com/office/drawing/2014/main" id="{276D223C-DCDB-473F-824C-9162F24BE15C}"/>
              </a:ext>
            </a:extLst>
          </p:cNvPr>
          <p:cNvGrpSpPr>
            <a:grpSpLocks/>
          </p:cNvGrpSpPr>
          <p:nvPr/>
        </p:nvGrpSpPr>
        <p:grpSpPr bwMode="auto">
          <a:xfrm>
            <a:off x="3866984" y="5945134"/>
            <a:ext cx="8136377" cy="757490"/>
            <a:chOff x="3905946" y="6068353"/>
            <a:chExt cx="8136693" cy="758007"/>
          </a:xfrm>
        </p:grpSpPr>
        <p:pic>
          <p:nvPicPr>
            <p:cNvPr id="6154" name="Grafika 7">
              <a:extLst>
                <a:ext uri="{FF2B5EF4-FFF2-40B4-BE49-F238E27FC236}">
                  <a16:creationId xmlns:a16="http://schemas.microsoft.com/office/drawing/2014/main" id="{19AF7D6B-CC5F-4ACA-8A61-1F3C2FED065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96251" y="6068353"/>
              <a:ext cx="28463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pole tekstowe 13">
              <a:extLst>
                <a:ext uri="{FF2B5EF4-FFF2-40B4-BE49-F238E27FC236}">
                  <a16:creationId xmlns:a16="http://schemas.microsoft.com/office/drawing/2014/main" id="{ACB392C7-43BF-4A1E-8EA2-500EB916BF6D}"/>
                </a:ext>
              </a:extLst>
            </p:cNvPr>
            <p:cNvSpPr txBox="1">
              <a:spLocks noChangeArrowheads="1"/>
            </p:cNvSpPr>
            <p:nvPr/>
          </p:nvSpPr>
          <p:spPr bwMode="auto">
            <a:xfrm>
              <a:off x="3905946" y="6456776"/>
              <a:ext cx="2713155" cy="369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dirty="0">
                  <a:solidFill>
                    <a:srgbClr val="520068"/>
                  </a:solidFill>
                  <a:latin typeface="Reprise Title" pitchFamily="2" charset="0"/>
                </a:rPr>
                <a:t>Inwestycje i nieruchomości</a:t>
              </a:r>
            </a:p>
          </p:txBody>
        </p:sp>
      </p:grpSp>
    </p:spTree>
    <p:extLst>
      <p:ext uri="{BB962C8B-B14F-4D97-AF65-F5344CB8AC3E}">
        <p14:creationId xmlns:p14="http://schemas.microsoft.com/office/powerpoint/2010/main" val="3008412910"/>
      </p:ext>
    </p:extLst>
  </p:cSld>
  <p:clrMapOvr>
    <a:masterClrMapping/>
  </p:clrMapOvr>
  <p:transition>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le tekstowe 3">
            <a:extLst>
              <a:ext uri="{FF2B5EF4-FFF2-40B4-BE49-F238E27FC236}">
                <a16:creationId xmlns:a16="http://schemas.microsoft.com/office/drawing/2014/main" id="{C444477F-4A8C-48C7-8AAE-7CB334567607}"/>
              </a:ext>
            </a:extLst>
          </p:cNvPr>
          <p:cNvSpPr txBox="1">
            <a:spLocks noChangeArrowheads="1"/>
          </p:cNvSpPr>
          <p:nvPr/>
        </p:nvSpPr>
        <p:spPr bwMode="auto">
          <a:xfrm>
            <a:off x="120650" y="6138863"/>
            <a:ext cx="576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pl-PL" altLang="pl-PL" sz="2400">
                <a:solidFill>
                  <a:schemeClr val="bg1"/>
                </a:solidFill>
              </a:rPr>
              <a:t>11</a:t>
            </a:r>
          </a:p>
        </p:txBody>
      </p:sp>
      <p:sp>
        <p:nvSpPr>
          <p:cNvPr id="6147" name="Tytuł 1">
            <a:extLst>
              <a:ext uri="{FF2B5EF4-FFF2-40B4-BE49-F238E27FC236}">
                <a16:creationId xmlns:a16="http://schemas.microsoft.com/office/drawing/2014/main" id="{F180A2B7-9F6A-40F7-B3C6-EA99C89A7D0A}"/>
              </a:ext>
            </a:extLst>
          </p:cNvPr>
          <p:cNvSpPr>
            <a:spLocks/>
          </p:cNvSpPr>
          <p:nvPr/>
        </p:nvSpPr>
        <p:spPr bwMode="auto">
          <a:xfrm>
            <a:off x="901041" y="342333"/>
            <a:ext cx="9820425" cy="5038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t"/>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lnSpc>
                <a:spcPct val="120000"/>
              </a:lnSpc>
              <a:spcAft>
                <a:spcPts val="1800"/>
              </a:spcAft>
            </a:pPr>
            <a:r>
              <a:rPr lang="pl-PL" altLang="pl-PL" sz="2400" dirty="0">
                <a:solidFill>
                  <a:srgbClr val="660066"/>
                </a:solidFill>
                <a:latin typeface="+mn-lt"/>
                <a:cs typeface="Calibri"/>
              </a:rPr>
              <a:t>Wnioski</a:t>
            </a:r>
          </a:p>
          <a:p>
            <a:pPr algn="just"/>
            <a:r>
              <a:rPr lang="pl-PL" sz="2000" dirty="0"/>
              <a:t>Pomimo problemów z obiektywizacją wartości, teoria  wyceny nieruchomości nie może z tej kategorii zrezygnować, bowiem na rynku nieruchomości nie może ona  zostać zastąpiona przez teorię ceny.</a:t>
            </a:r>
          </a:p>
          <a:p>
            <a:pPr algn="just"/>
            <a:r>
              <a:rPr lang="pl-PL" sz="2000" dirty="0"/>
              <a:t> </a:t>
            </a:r>
          </a:p>
          <a:p>
            <a:pPr algn="just"/>
            <a:r>
              <a:rPr lang="pl-PL" sz="2000" dirty="0"/>
              <a:t>Definicja wartości rynkowej  powinna odwzorowywać coraz bardziej złożone realia rynku nieruchomości i  w coraz większym stopniu odwzorowywać specyficzne wymogi zróżnicowanych odbiorców. </a:t>
            </a:r>
          </a:p>
          <a:p>
            <a:pPr marL="0" indent="0" algn="just">
              <a:buNone/>
            </a:pPr>
            <a:endParaRPr lang="pl-PL" sz="2000" dirty="0"/>
          </a:p>
          <a:p>
            <a:pPr>
              <a:lnSpc>
                <a:spcPct val="120000"/>
              </a:lnSpc>
              <a:spcAft>
                <a:spcPts val="1800"/>
              </a:spcAft>
            </a:pPr>
            <a:endParaRPr lang="pl-PL" altLang="pl-PL" sz="2000" dirty="0">
              <a:solidFill>
                <a:srgbClr val="000000"/>
              </a:solidFill>
              <a:latin typeface="Century Gothic"/>
              <a:cs typeface="Calibri" panose="020F0502020204030204" pitchFamily="34" charset="0"/>
            </a:endParaRPr>
          </a:p>
          <a:p>
            <a:pPr algn="ctr">
              <a:lnSpc>
                <a:spcPct val="120000"/>
              </a:lnSpc>
              <a:spcAft>
                <a:spcPts val="1800"/>
              </a:spcAft>
            </a:pPr>
            <a:endParaRPr lang="pl-PL" sz="2800" dirty="0">
              <a:solidFill>
                <a:srgbClr val="000000"/>
              </a:solidFill>
              <a:latin typeface="Century Gothic"/>
              <a:cs typeface="Calibri" panose="020F0502020204030204" pitchFamily="34" charset="0"/>
            </a:endParaRPr>
          </a:p>
          <a:p>
            <a:pPr algn="just">
              <a:lnSpc>
                <a:spcPct val="120000"/>
              </a:lnSpc>
              <a:spcAft>
                <a:spcPts val="1800"/>
              </a:spcAft>
            </a:pPr>
            <a:endParaRPr lang="pl-PL" altLang="pl-PL" sz="1200"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p:txBody>
      </p:sp>
      <p:pic>
        <p:nvPicPr>
          <p:cNvPr id="6149" name="Grafika 10">
            <a:extLst>
              <a:ext uri="{FF2B5EF4-FFF2-40B4-BE49-F238E27FC236}">
                <a16:creationId xmlns:a16="http://schemas.microsoft.com/office/drawing/2014/main" id="{177EAA35-2071-4CA9-AE6D-12A2F402CE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64813" y="342900"/>
            <a:ext cx="76358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1" name="Grupa 8">
            <a:extLst>
              <a:ext uri="{FF2B5EF4-FFF2-40B4-BE49-F238E27FC236}">
                <a16:creationId xmlns:a16="http://schemas.microsoft.com/office/drawing/2014/main" id="{276D223C-DCDB-473F-824C-9162F24BE15C}"/>
              </a:ext>
            </a:extLst>
          </p:cNvPr>
          <p:cNvGrpSpPr>
            <a:grpSpLocks/>
          </p:cNvGrpSpPr>
          <p:nvPr/>
        </p:nvGrpSpPr>
        <p:grpSpPr bwMode="auto">
          <a:xfrm>
            <a:off x="3866984" y="5945134"/>
            <a:ext cx="8136377" cy="757490"/>
            <a:chOff x="3905946" y="6068353"/>
            <a:chExt cx="8136693" cy="758007"/>
          </a:xfrm>
        </p:grpSpPr>
        <p:pic>
          <p:nvPicPr>
            <p:cNvPr id="6154" name="Grafika 7">
              <a:extLst>
                <a:ext uri="{FF2B5EF4-FFF2-40B4-BE49-F238E27FC236}">
                  <a16:creationId xmlns:a16="http://schemas.microsoft.com/office/drawing/2014/main" id="{19AF7D6B-CC5F-4ACA-8A61-1F3C2FED065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96251" y="6068353"/>
              <a:ext cx="28463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pole tekstowe 13">
              <a:extLst>
                <a:ext uri="{FF2B5EF4-FFF2-40B4-BE49-F238E27FC236}">
                  <a16:creationId xmlns:a16="http://schemas.microsoft.com/office/drawing/2014/main" id="{ACB392C7-43BF-4A1E-8EA2-500EB916BF6D}"/>
                </a:ext>
              </a:extLst>
            </p:cNvPr>
            <p:cNvSpPr txBox="1">
              <a:spLocks noChangeArrowheads="1"/>
            </p:cNvSpPr>
            <p:nvPr/>
          </p:nvSpPr>
          <p:spPr bwMode="auto">
            <a:xfrm>
              <a:off x="3905946" y="6456776"/>
              <a:ext cx="2713155" cy="369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dirty="0">
                  <a:solidFill>
                    <a:srgbClr val="520068"/>
                  </a:solidFill>
                  <a:latin typeface="Reprise Title" pitchFamily="2" charset="0"/>
                </a:rPr>
                <a:t>Inwestycje i nieruchomości</a:t>
              </a:r>
            </a:p>
          </p:txBody>
        </p:sp>
      </p:grpSp>
    </p:spTree>
    <p:extLst>
      <p:ext uri="{BB962C8B-B14F-4D97-AF65-F5344CB8AC3E}">
        <p14:creationId xmlns:p14="http://schemas.microsoft.com/office/powerpoint/2010/main" val="3915587483"/>
      </p:ext>
    </p:extLst>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le tekstowe 3">
            <a:extLst>
              <a:ext uri="{FF2B5EF4-FFF2-40B4-BE49-F238E27FC236}">
                <a16:creationId xmlns:a16="http://schemas.microsoft.com/office/drawing/2014/main" id="{C444477F-4A8C-48C7-8AAE-7CB334567607}"/>
              </a:ext>
            </a:extLst>
          </p:cNvPr>
          <p:cNvSpPr txBox="1">
            <a:spLocks noChangeArrowheads="1"/>
          </p:cNvSpPr>
          <p:nvPr/>
        </p:nvSpPr>
        <p:spPr bwMode="auto">
          <a:xfrm>
            <a:off x="120650" y="6138863"/>
            <a:ext cx="576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pl-PL" altLang="pl-PL" sz="2400">
                <a:solidFill>
                  <a:schemeClr val="bg1"/>
                </a:solidFill>
              </a:rPr>
              <a:t>11</a:t>
            </a:r>
          </a:p>
        </p:txBody>
      </p:sp>
      <p:sp>
        <p:nvSpPr>
          <p:cNvPr id="6147" name="Tytuł 1">
            <a:extLst>
              <a:ext uri="{FF2B5EF4-FFF2-40B4-BE49-F238E27FC236}">
                <a16:creationId xmlns:a16="http://schemas.microsoft.com/office/drawing/2014/main" id="{F180A2B7-9F6A-40F7-B3C6-EA99C89A7D0A}"/>
              </a:ext>
            </a:extLst>
          </p:cNvPr>
          <p:cNvSpPr>
            <a:spLocks/>
          </p:cNvSpPr>
          <p:nvPr/>
        </p:nvSpPr>
        <p:spPr bwMode="auto">
          <a:xfrm>
            <a:off x="901041" y="342333"/>
            <a:ext cx="9820425" cy="5038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t"/>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lnSpc>
                <a:spcPct val="120000"/>
              </a:lnSpc>
              <a:spcAft>
                <a:spcPts val="1800"/>
              </a:spcAft>
            </a:pPr>
            <a:r>
              <a:rPr lang="pl-PL" altLang="pl-PL" sz="2800" dirty="0">
                <a:solidFill>
                  <a:srgbClr val="660066"/>
                </a:solidFill>
                <a:latin typeface="+mn-lt"/>
                <a:cs typeface="Calibri"/>
              </a:rPr>
              <a:t>Przyczyny trudności definiowana istoty wartości jako kategorii ekonomicznej</a:t>
            </a:r>
            <a:endParaRPr lang="pl-PL" altLang="pl-PL" sz="2000" dirty="0">
              <a:solidFill>
                <a:srgbClr val="660066"/>
              </a:solidFill>
              <a:latin typeface="+mn-lt"/>
              <a:cs typeface="Calibri"/>
            </a:endParaRPr>
          </a:p>
          <a:p>
            <a:pPr algn="just"/>
            <a:r>
              <a:rPr lang="pl-PL" sz="2000" dirty="0"/>
              <a:t>Wartość była, jest i pozostanie kategorią złożoną. Dyskusje o wartości trwają ponad 2000 lat. Jej jednoznaczne zdefiniowanie jest trudne, jeżeli w ogóle możliwe. </a:t>
            </a:r>
          </a:p>
          <a:p>
            <a:pPr algn="just"/>
            <a:r>
              <a:rPr lang="pl-PL" sz="2000" dirty="0"/>
              <a:t>Wartość ekonomiczna wywodzi się z filozofii i łączy w sobie wymiar psychologiczny, społeczny i kulturowy.</a:t>
            </a:r>
          </a:p>
          <a:p>
            <a:pPr algn="just"/>
            <a:r>
              <a:rPr lang="pl-PL" sz="2000" dirty="0"/>
              <a:t>Na drodze do wyjaśnienia natury wartości stoją trzy podstawowe kwestie:</a:t>
            </a:r>
          </a:p>
          <a:p>
            <a:pPr marL="457200" indent="-457200" algn="just">
              <a:buAutoNum type="arabicPeriod"/>
            </a:pPr>
            <a:r>
              <a:rPr lang="pl-PL" sz="2000" dirty="0"/>
              <a:t>właściwości ontologiczne wartości: w jakiej formie istnieje i czy jest rozumiana jako wewnętrzna czy zewnętrzna w stosunku do przedmiotu, z którym jest związana, czy jest względna czy absolutna, </a:t>
            </a:r>
          </a:p>
          <a:p>
            <a:pPr marL="457200" indent="-457200" algn="just">
              <a:buAutoNum type="arabicPeriod"/>
            </a:pPr>
            <a:r>
              <a:rPr lang="pl-PL" sz="2000" dirty="0"/>
              <a:t>jak przejść od indywidualnego doświadczenia lub postrzegania wartości do wartości społecznej lub zbiorowej. Wymaga to ustalenia, co jest sprawiedliwe zarówno dla jednostki, jak i dla społeczeństwa, </a:t>
            </a:r>
          </a:p>
          <a:p>
            <a:pPr marL="457200" indent="-457200" algn="just">
              <a:buAutoNum type="arabicPeriod"/>
            </a:pPr>
            <a:r>
              <a:rPr lang="pl-PL" sz="2000" dirty="0"/>
              <a:t>problem pomiaru wartości.</a:t>
            </a:r>
          </a:p>
          <a:p>
            <a:pPr>
              <a:lnSpc>
                <a:spcPct val="120000"/>
              </a:lnSpc>
              <a:spcAft>
                <a:spcPts val="1800"/>
              </a:spcAft>
            </a:pPr>
            <a:endParaRPr lang="pl-PL" altLang="pl-PL" sz="2000" dirty="0">
              <a:solidFill>
                <a:srgbClr val="000000"/>
              </a:solidFill>
              <a:latin typeface="Century Gothic"/>
              <a:cs typeface="Calibri" panose="020F0502020204030204" pitchFamily="34" charset="0"/>
            </a:endParaRPr>
          </a:p>
          <a:p>
            <a:pPr algn="ctr">
              <a:lnSpc>
                <a:spcPct val="120000"/>
              </a:lnSpc>
              <a:spcAft>
                <a:spcPts val="1800"/>
              </a:spcAft>
            </a:pPr>
            <a:endParaRPr lang="pl-PL" sz="2800" dirty="0">
              <a:solidFill>
                <a:srgbClr val="000000"/>
              </a:solidFill>
              <a:latin typeface="Century Gothic"/>
              <a:cs typeface="Calibri" panose="020F0502020204030204" pitchFamily="34" charset="0"/>
            </a:endParaRPr>
          </a:p>
          <a:p>
            <a:pPr algn="just">
              <a:lnSpc>
                <a:spcPct val="120000"/>
              </a:lnSpc>
              <a:spcAft>
                <a:spcPts val="1800"/>
              </a:spcAft>
            </a:pPr>
            <a:endParaRPr lang="pl-PL" altLang="pl-PL" sz="1200"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p:txBody>
      </p:sp>
      <p:pic>
        <p:nvPicPr>
          <p:cNvPr id="6149" name="Grafika 10">
            <a:extLst>
              <a:ext uri="{FF2B5EF4-FFF2-40B4-BE49-F238E27FC236}">
                <a16:creationId xmlns:a16="http://schemas.microsoft.com/office/drawing/2014/main" id="{177EAA35-2071-4CA9-AE6D-12A2F402CE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64813" y="342900"/>
            <a:ext cx="76358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0" name="Grupa 6">
            <a:extLst>
              <a:ext uri="{FF2B5EF4-FFF2-40B4-BE49-F238E27FC236}">
                <a16:creationId xmlns:a16="http://schemas.microsoft.com/office/drawing/2014/main" id="{0D2B45BE-6C16-4469-B729-7E693DA23704}"/>
              </a:ext>
            </a:extLst>
          </p:cNvPr>
          <p:cNvGrpSpPr>
            <a:grpSpLocks/>
          </p:cNvGrpSpPr>
          <p:nvPr/>
        </p:nvGrpSpPr>
        <p:grpSpPr bwMode="auto">
          <a:xfrm>
            <a:off x="290786" y="5945133"/>
            <a:ext cx="11712575" cy="757238"/>
            <a:chOff x="329609" y="6068353"/>
            <a:chExt cx="11713030" cy="757755"/>
          </a:xfrm>
        </p:grpSpPr>
        <p:grpSp>
          <p:nvGrpSpPr>
            <p:cNvPr id="6151" name="Grupa 8">
              <a:extLst>
                <a:ext uri="{FF2B5EF4-FFF2-40B4-BE49-F238E27FC236}">
                  <a16:creationId xmlns:a16="http://schemas.microsoft.com/office/drawing/2014/main" id="{276D223C-DCDB-473F-824C-9162F24BE15C}"/>
                </a:ext>
              </a:extLst>
            </p:cNvPr>
            <p:cNvGrpSpPr>
              <a:grpSpLocks/>
            </p:cNvGrpSpPr>
            <p:nvPr/>
          </p:nvGrpSpPr>
          <p:grpSpPr bwMode="auto">
            <a:xfrm>
              <a:off x="329609" y="6068353"/>
              <a:ext cx="11713030" cy="757755"/>
              <a:chOff x="329609" y="6068353"/>
              <a:chExt cx="11713030" cy="757755"/>
            </a:xfrm>
          </p:grpSpPr>
          <p:pic>
            <p:nvPicPr>
              <p:cNvPr id="6154" name="Grafika 7">
                <a:extLst>
                  <a:ext uri="{FF2B5EF4-FFF2-40B4-BE49-F238E27FC236}">
                    <a16:creationId xmlns:a16="http://schemas.microsoft.com/office/drawing/2014/main" id="{19AF7D6B-CC5F-4ACA-8A61-1F3C2FED065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96251" y="6068353"/>
                <a:ext cx="28463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5" name="pole tekstowe 11">
                <a:extLst>
                  <a:ext uri="{FF2B5EF4-FFF2-40B4-BE49-F238E27FC236}">
                    <a16:creationId xmlns:a16="http://schemas.microsoft.com/office/drawing/2014/main" id="{194F2CAC-16A6-4D69-80F2-B2708AED9411}"/>
                  </a:ext>
                </a:extLst>
              </p:cNvPr>
              <p:cNvSpPr txBox="1">
                <a:spLocks noChangeArrowheads="1"/>
              </p:cNvSpPr>
              <p:nvPr/>
            </p:nvSpPr>
            <p:spPr bwMode="auto">
              <a:xfrm>
                <a:off x="329609" y="6226505"/>
                <a:ext cx="335059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sz="1200">
                    <a:solidFill>
                      <a:srgbClr val="520068"/>
                    </a:solidFill>
                  </a:rPr>
                  <a:t>kierunek </a:t>
                </a:r>
                <a:r>
                  <a:rPr lang="pl-PL" altLang="pl-PL">
                    <a:solidFill>
                      <a:srgbClr val="520068"/>
                    </a:solidFill>
                    <a:latin typeface="Bauhaus 93" panose="04030905020B02020C02" pitchFamily="82" charset="0"/>
                  </a:rPr>
                  <a:t>Gospodarka Przestrzenna</a:t>
                </a:r>
              </a:p>
            </p:txBody>
          </p:sp>
          <p:sp>
            <p:nvSpPr>
              <p:cNvPr id="6156" name="pole tekstowe 13">
                <a:extLst>
                  <a:ext uri="{FF2B5EF4-FFF2-40B4-BE49-F238E27FC236}">
                    <a16:creationId xmlns:a16="http://schemas.microsoft.com/office/drawing/2014/main" id="{ACB392C7-43BF-4A1E-8EA2-500EB916BF6D}"/>
                  </a:ext>
                </a:extLst>
              </p:cNvPr>
              <p:cNvSpPr txBox="1">
                <a:spLocks noChangeArrowheads="1"/>
              </p:cNvSpPr>
              <p:nvPr/>
            </p:nvSpPr>
            <p:spPr bwMode="auto">
              <a:xfrm>
                <a:off x="3905946" y="6456776"/>
                <a:ext cx="33826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sz="1200">
                    <a:solidFill>
                      <a:srgbClr val="520068"/>
                    </a:solidFill>
                  </a:rPr>
                  <a:t>kierunek</a:t>
                </a:r>
                <a:r>
                  <a:rPr lang="pl-PL" altLang="pl-PL">
                    <a:solidFill>
                      <a:srgbClr val="520068"/>
                    </a:solidFill>
                  </a:rPr>
                  <a:t> </a:t>
                </a:r>
                <a:r>
                  <a:rPr lang="pl-PL" altLang="pl-PL">
                    <a:solidFill>
                      <a:srgbClr val="520068"/>
                    </a:solidFill>
                    <a:latin typeface="Reprise Title" pitchFamily="2" charset="0"/>
                  </a:rPr>
                  <a:t>Inwestycje i nieruchomości</a:t>
                </a:r>
              </a:p>
            </p:txBody>
          </p:sp>
        </p:grpSp>
        <p:cxnSp>
          <p:nvCxnSpPr>
            <p:cNvPr id="9" name="Łącznik prosty 8">
              <a:extLst>
                <a:ext uri="{FF2B5EF4-FFF2-40B4-BE49-F238E27FC236}">
                  <a16:creationId xmlns:a16="http://schemas.microsoft.com/office/drawing/2014/main" id="{EAD76E9E-5914-42FE-879D-DFD849C2D737}"/>
                </a:ext>
              </a:extLst>
            </p:cNvPr>
            <p:cNvCxnSpPr/>
            <p:nvPr/>
          </p:nvCxnSpPr>
          <p:spPr>
            <a:xfrm flipV="1">
              <a:off x="350248" y="6613238"/>
              <a:ext cx="3413258" cy="95315"/>
            </a:xfrm>
            <a:prstGeom prst="line">
              <a:avLst/>
            </a:prstGeom>
            <a:ln>
              <a:solidFill>
                <a:srgbClr val="480068"/>
              </a:solidFill>
            </a:ln>
          </p:spPr>
          <p:style>
            <a:lnRef idx="1">
              <a:schemeClr val="accent1"/>
            </a:lnRef>
            <a:fillRef idx="0">
              <a:schemeClr val="accent1"/>
            </a:fillRef>
            <a:effectRef idx="0">
              <a:schemeClr val="accent1"/>
            </a:effectRef>
            <a:fontRef idx="minor">
              <a:schemeClr val="tx1"/>
            </a:fontRef>
          </p:style>
        </p:cxnSp>
        <p:cxnSp>
          <p:nvCxnSpPr>
            <p:cNvPr id="10" name="Łącznik prosty 9">
              <a:extLst>
                <a:ext uri="{FF2B5EF4-FFF2-40B4-BE49-F238E27FC236}">
                  <a16:creationId xmlns:a16="http://schemas.microsoft.com/office/drawing/2014/main" id="{6FD9BE05-0391-4299-8477-728EC5161748}"/>
                </a:ext>
              </a:extLst>
            </p:cNvPr>
            <p:cNvCxnSpPr/>
            <p:nvPr/>
          </p:nvCxnSpPr>
          <p:spPr>
            <a:xfrm>
              <a:off x="3880985" y="6336824"/>
              <a:ext cx="3700606" cy="95315"/>
            </a:xfrm>
            <a:prstGeom prst="line">
              <a:avLst/>
            </a:prstGeom>
            <a:ln>
              <a:solidFill>
                <a:srgbClr val="480068"/>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38781907"/>
      </p:ext>
    </p:extLst>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le tekstowe 3">
            <a:extLst>
              <a:ext uri="{FF2B5EF4-FFF2-40B4-BE49-F238E27FC236}">
                <a16:creationId xmlns:a16="http://schemas.microsoft.com/office/drawing/2014/main" id="{C444477F-4A8C-48C7-8AAE-7CB334567607}"/>
              </a:ext>
            </a:extLst>
          </p:cNvPr>
          <p:cNvSpPr txBox="1">
            <a:spLocks noChangeArrowheads="1"/>
          </p:cNvSpPr>
          <p:nvPr/>
        </p:nvSpPr>
        <p:spPr bwMode="auto">
          <a:xfrm>
            <a:off x="120650" y="6138863"/>
            <a:ext cx="576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pl-PL" altLang="pl-PL" sz="2400">
                <a:solidFill>
                  <a:schemeClr val="bg1"/>
                </a:solidFill>
              </a:rPr>
              <a:t>11</a:t>
            </a:r>
          </a:p>
        </p:txBody>
      </p:sp>
      <p:sp>
        <p:nvSpPr>
          <p:cNvPr id="6147" name="Tytuł 1">
            <a:extLst>
              <a:ext uri="{FF2B5EF4-FFF2-40B4-BE49-F238E27FC236}">
                <a16:creationId xmlns:a16="http://schemas.microsoft.com/office/drawing/2014/main" id="{F180A2B7-9F6A-40F7-B3C6-EA99C89A7D0A}"/>
              </a:ext>
            </a:extLst>
          </p:cNvPr>
          <p:cNvSpPr>
            <a:spLocks/>
          </p:cNvSpPr>
          <p:nvPr/>
        </p:nvSpPr>
        <p:spPr bwMode="auto">
          <a:xfrm>
            <a:off x="901041" y="342333"/>
            <a:ext cx="9820425" cy="5038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t"/>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lnSpc>
                <a:spcPct val="120000"/>
              </a:lnSpc>
              <a:spcAft>
                <a:spcPts val="1800"/>
              </a:spcAft>
            </a:pPr>
            <a:r>
              <a:rPr lang="pl-PL" altLang="pl-PL" sz="2800" dirty="0">
                <a:solidFill>
                  <a:srgbClr val="660066"/>
                </a:solidFill>
                <a:latin typeface="+mn-lt"/>
                <a:cs typeface="Calibri"/>
              </a:rPr>
              <a:t>Uwagi dotyczące natury wartości</a:t>
            </a:r>
          </a:p>
          <a:p>
            <a:pPr marL="0" indent="0" algn="just">
              <a:buNone/>
            </a:pPr>
            <a:r>
              <a:rPr lang="pl-PL" sz="1900" dirty="0"/>
              <a:t>Wartość nie jest przypisana do rzeczy, nie jest naturalną cechą rzeczy, ani też nie jest ich własnością czy niezależną cechą istniejącą samoistnie. </a:t>
            </a:r>
          </a:p>
          <a:p>
            <a:pPr marL="0" indent="0" algn="just">
              <a:buNone/>
            </a:pPr>
            <a:endParaRPr lang="pl-PL" sz="1900" dirty="0"/>
          </a:p>
          <a:p>
            <a:pPr marL="0" indent="0" algn="just">
              <a:buNone/>
            </a:pPr>
            <a:r>
              <a:rPr lang="pl-PL" sz="1900" dirty="0"/>
              <a:t>Wartość nie jest materialna. Wartość powstaje w umysłach uczestników rynku. Wartość nie istnieje poza ludzką świadomością. </a:t>
            </a:r>
          </a:p>
          <a:p>
            <a:pPr marL="0" indent="0" algn="just">
              <a:buNone/>
            </a:pPr>
            <a:endParaRPr lang="pl-PL" sz="1900" dirty="0"/>
          </a:p>
          <a:p>
            <a:pPr marL="0" indent="0" algn="just">
              <a:buNone/>
            </a:pPr>
            <a:r>
              <a:rPr lang="pl-PL" sz="1900" dirty="0"/>
              <a:t>Dla poziomu wartości ważniejsza jest ocena tych cech przez uczestników rynku niż same te cechy. Przykładowo, linia telefoniczna, która z pewnością stanowi parametr charakteryzujący mieszkanie, nie będzie dzisiaj w ocenach uczestników rynku istotną dla poziomu wartości. </a:t>
            </a:r>
          </a:p>
          <a:p>
            <a:pPr marL="0" indent="0" algn="just">
              <a:buNone/>
            </a:pPr>
            <a:endParaRPr lang="pl-PL" sz="1900" dirty="0"/>
          </a:p>
          <a:p>
            <a:pPr marL="0" indent="0" algn="just">
              <a:buNone/>
            </a:pPr>
            <a:r>
              <a:rPr lang="pl-PL" sz="1900" dirty="0"/>
              <a:t>Wartość wyrażona jest w kategoriach pieniężnych. Ale wartości ekonomiczne nie dają się mierzyć bezpośrednio. Dlatego też ekonomiści przyjęli dogmat, że każdy towar ma wartość, której niedoskonałym odbiciem jest cena. Oznacza to, że ekonomiści uznali, że pośrednimi miarami wartości są ceny, płacone za towary na wolnym rynku. Ceny traktowane są jako jednostki miernicze i zarazem parametry wartości ekonomicznych.</a:t>
            </a:r>
          </a:p>
          <a:p>
            <a:pPr>
              <a:lnSpc>
                <a:spcPct val="120000"/>
              </a:lnSpc>
              <a:spcAft>
                <a:spcPts val="1800"/>
              </a:spcAft>
            </a:pPr>
            <a:endParaRPr lang="pl-PL" altLang="pl-PL" sz="2000" dirty="0">
              <a:solidFill>
                <a:srgbClr val="000000"/>
              </a:solidFill>
              <a:latin typeface="Century Gothic"/>
              <a:cs typeface="Calibri" panose="020F0502020204030204" pitchFamily="34" charset="0"/>
            </a:endParaRPr>
          </a:p>
          <a:p>
            <a:pPr algn="ctr">
              <a:lnSpc>
                <a:spcPct val="120000"/>
              </a:lnSpc>
              <a:spcAft>
                <a:spcPts val="1800"/>
              </a:spcAft>
            </a:pPr>
            <a:endParaRPr lang="pl-PL" sz="2800" dirty="0">
              <a:solidFill>
                <a:srgbClr val="000000"/>
              </a:solidFill>
              <a:latin typeface="Century Gothic"/>
              <a:cs typeface="Calibri" panose="020F0502020204030204" pitchFamily="34" charset="0"/>
            </a:endParaRPr>
          </a:p>
          <a:p>
            <a:pPr algn="just">
              <a:lnSpc>
                <a:spcPct val="120000"/>
              </a:lnSpc>
              <a:spcAft>
                <a:spcPts val="1800"/>
              </a:spcAft>
            </a:pPr>
            <a:endParaRPr lang="pl-PL" altLang="pl-PL" sz="1200"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p:txBody>
      </p:sp>
      <p:pic>
        <p:nvPicPr>
          <p:cNvPr id="6149" name="Grafika 10">
            <a:extLst>
              <a:ext uri="{FF2B5EF4-FFF2-40B4-BE49-F238E27FC236}">
                <a16:creationId xmlns:a16="http://schemas.microsoft.com/office/drawing/2014/main" id="{177EAA35-2071-4CA9-AE6D-12A2F402CE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64813" y="342900"/>
            <a:ext cx="76358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0" name="Grupa 6">
            <a:extLst>
              <a:ext uri="{FF2B5EF4-FFF2-40B4-BE49-F238E27FC236}">
                <a16:creationId xmlns:a16="http://schemas.microsoft.com/office/drawing/2014/main" id="{0D2B45BE-6C16-4469-B729-7E693DA23704}"/>
              </a:ext>
            </a:extLst>
          </p:cNvPr>
          <p:cNvGrpSpPr>
            <a:grpSpLocks/>
          </p:cNvGrpSpPr>
          <p:nvPr/>
        </p:nvGrpSpPr>
        <p:grpSpPr bwMode="auto">
          <a:xfrm>
            <a:off x="290786" y="5945133"/>
            <a:ext cx="11712575" cy="757238"/>
            <a:chOff x="329609" y="6068353"/>
            <a:chExt cx="11713030" cy="757755"/>
          </a:xfrm>
        </p:grpSpPr>
        <p:grpSp>
          <p:nvGrpSpPr>
            <p:cNvPr id="6151" name="Grupa 8">
              <a:extLst>
                <a:ext uri="{FF2B5EF4-FFF2-40B4-BE49-F238E27FC236}">
                  <a16:creationId xmlns:a16="http://schemas.microsoft.com/office/drawing/2014/main" id="{276D223C-DCDB-473F-824C-9162F24BE15C}"/>
                </a:ext>
              </a:extLst>
            </p:cNvPr>
            <p:cNvGrpSpPr>
              <a:grpSpLocks/>
            </p:cNvGrpSpPr>
            <p:nvPr/>
          </p:nvGrpSpPr>
          <p:grpSpPr bwMode="auto">
            <a:xfrm>
              <a:off x="329609" y="6068353"/>
              <a:ext cx="11713030" cy="757755"/>
              <a:chOff x="329609" y="6068353"/>
              <a:chExt cx="11713030" cy="757755"/>
            </a:xfrm>
          </p:grpSpPr>
          <p:pic>
            <p:nvPicPr>
              <p:cNvPr id="6154" name="Grafika 7">
                <a:extLst>
                  <a:ext uri="{FF2B5EF4-FFF2-40B4-BE49-F238E27FC236}">
                    <a16:creationId xmlns:a16="http://schemas.microsoft.com/office/drawing/2014/main" id="{19AF7D6B-CC5F-4ACA-8A61-1F3C2FED065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96251" y="6068353"/>
                <a:ext cx="28463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5" name="pole tekstowe 11">
                <a:extLst>
                  <a:ext uri="{FF2B5EF4-FFF2-40B4-BE49-F238E27FC236}">
                    <a16:creationId xmlns:a16="http://schemas.microsoft.com/office/drawing/2014/main" id="{194F2CAC-16A6-4D69-80F2-B2708AED9411}"/>
                  </a:ext>
                </a:extLst>
              </p:cNvPr>
              <p:cNvSpPr txBox="1">
                <a:spLocks noChangeArrowheads="1"/>
              </p:cNvSpPr>
              <p:nvPr/>
            </p:nvSpPr>
            <p:spPr bwMode="auto">
              <a:xfrm>
                <a:off x="329609" y="6226505"/>
                <a:ext cx="335059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sz="1200">
                    <a:solidFill>
                      <a:srgbClr val="520068"/>
                    </a:solidFill>
                  </a:rPr>
                  <a:t>kierunek </a:t>
                </a:r>
                <a:r>
                  <a:rPr lang="pl-PL" altLang="pl-PL">
                    <a:solidFill>
                      <a:srgbClr val="520068"/>
                    </a:solidFill>
                    <a:latin typeface="Bauhaus 93" panose="04030905020B02020C02" pitchFamily="82" charset="0"/>
                  </a:rPr>
                  <a:t>Gospodarka Przestrzenna</a:t>
                </a:r>
              </a:p>
            </p:txBody>
          </p:sp>
          <p:sp>
            <p:nvSpPr>
              <p:cNvPr id="6156" name="pole tekstowe 13">
                <a:extLst>
                  <a:ext uri="{FF2B5EF4-FFF2-40B4-BE49-F238E27FC236}">
                    <a16:creationId xmlns:a16="http://schemas.microsoft.com/office/drawing/2014/main" id="{ACB392C7-43BF-4A1E-8EA2-500EB916BF6D}"/>
                  </a:ext>
                </a:extLst>
              </p:cNvPr>
              <p:cNvSpPr txBox="1">
                <a:spLocks noChangeArrowheads="1"/>
              </p:cNvSpPr>
              <p:nvPr/>
            </p:nvSpPr>
            <p:spPr bwMode="auto">
              <a:xfrm>
                <a:off x="3905946" y="6456776"/>
                <a:ext cx="33826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sz="1200">
                    <a:solidFill>
                      <a:srgbClr val="520068"/>
                    </a:solidFill>
                  </a:rPr>
                  <a:t>kierunek</a:t>
                </a:r>
                <a:r>
                  <a:rPr lang="pl-PL" altLang="pl-PL">
                    <a:solidFill>
                      <a:srgbClr val="520068"/>
                    </a:solidFill>
                  </a:rPr>
                  <a:t> </a:t>
                </a:r>
                <a:r>
                  <a:rPr lang="pl-PL" altLang="pl-PL">
                    <a:solidFill>
                      <a:srgbClr val="520068"/>
                    </a:solidFill>
                    <a:latin typeface="Reprise Title" pitchFamily="2" charset="0"/>
                  </a:rPr>
                  <a:t>Inwestycje i nieruchomości</a:t>
                </a:r>
              </a:p>
            </p:txBody>
          </p:sp>
        </p:grpSp>
        <p:cxnSp>
          <p:nvCxnSpPr>
            <p:cNvPr id="9" name="Łącznik prosty 8">
              <a:extLst>
                <a:ext uri="{FF2B5EF4-FFF2-40B4-BE49-F238E27FC236}">
                  <a16:creationId xmlns:a16="http://schemas.microsoft.com/office/drawing/2014/main" id="{EAD76E9E-5914-42FE-879D-DFD849C2D737}"/>
                </a:ext>
              </a:extLst>
            </p:cNvPr>
            <p:cNvCxnSpPr/>
            <p:nvPr/>
          </p:nvCxnSpPr>
          <p:spPr>
            <a:xfrm flipV="1">
              <a:off x="350248" y="6613238"/>
              <a:ext cx="3413258" cy="95315"/>
            </a:xfrm>
            <a:prstGeom prst="line">
              <a:avLst/>
            </a:prstGeom>
            <a:ln>
              <a:solidFill>
                <a:srgbClr val="480068"/>
              </a:solidFill>
            </a:ln>
          </p:spPr>
          <p:style>
            <a:lnRef idx="1">
              <a:schemeClr val="accent1"/>
            </a:lnRef>
            <a:fillRef idx="0">
              <a:schemeClr val="accent1"/>
            </a:fillRef>
            <a:effectRef idx="0">
              <a:schemeClr val="accent1"/>
            </a:effectRef>
            <a:fontRef idx="minor">
              <a:schemeClr val="tx1"/>
            </a:fontRef>
          </p:style>
        </p:cxnSp>
        <p:cxnSp>
          <p:nvCxnSpPr>
            <p:cNvPr id="10" name="Łącznik prosty 9">
              <a:extLst>
                <a:ext uri="{FF2B5EF4-FFF2-40B4-BE49-F238E27FC236}">
                  <a16:creationId xmlns:a16="http://schemas.microsoft.com/office/drawing/2014/main" id="{6FD9BE05-0391-4299-8477-728EC5161748}"/>
                </a:ext>
              </a:extLst>
            </p:cNvPr>
            <p:cNvCxnSpPr/>
            <p:nvPr/>
          </p:nvCxnSpPr>
          <p:spPr>
            <a:xfrm>
              <a:off x="3880985" y="6336824"/>
              <a:ext cx="3700606" cy="95315"/>
            </a:xfrm>
            <a:prstGeom prst="line">
              <a:avLst/>
            </a:prstGeom>
            <a:ln>
              <a:solidFill>
                <a:srgbClr val="480068"/>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61741332"/>
      </p:ext>
    </p:extLst>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le tekstowe 3">
            <a:extLst>
              <a:ext uri="{FF2B5EF4-FFF2-40B4-BE49-F238E27FC236}">
                <a16:creationId xmlns:a16="http://schemas.microsoft.com/office/drawing/2014/main" id="{C444477F-4A8C-48C7-8AAE-7CB334567607}"/>
              </a:ext>
            </a:extLst>
          </p:cNvPr>
          <p:cNvSpPr txBox="1">
            <a:spLocks noChangeArrowheads="1"/>
          </p:cNvSpPr>
          <p:nvPr/>
        </p:nvSpPr>
        <p:spPr bwMode="auto">
          <a:xfrm>
            <a:off x="120650" y="6138863"/>
            <a:ext cx="576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pl-PL" altLang="pl-PL" sz="2400">
                <a:solidFill>
                  <a:schemeClr val="bg1"/>
                </a:solidFill>
              </a:rPr>
              <a:t>11</a:t>
            </a:r>
          </a:p>
        </p:txBody>
      </p:sp>
      <p:sp>
        <p:nvSpPr>
          <p:cNvPr id="6147" name="Tytuł 1">
            <a:extLst>
              <a:ext uri="{FF2B5EF4-FFF2-40B4-BE49-F238E27FC236}">
                <a16:creationId xmlns:a16="http://schemas.microsoft.com/office/drawing/2014/main" id="{F180A2B7-9F6A-40F7-B3C6-EA99C89A7D0A}"/>
              </a:ext>
            </a:extLst>
          </p:cNvPr>
          <p:cNvSpPr>
            <a:spLocks/>
          </p:cNvSpPr>
          <p:nvPr/>
        </p:nvSpPr>
        <p:spPr bwMode="auto">
          <a:xfrm>
            <a:off x="901041" y="342333"/>
            <a:ext cx="9820425" cy="5529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t"/>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lnSpc>
                <a:spcPct val="120000"/>
              </a:lnSpc>
              <a:spcAft>
                <a:spcPts val="1800"/>
              </a:spcAft>
            </a:pPr>
            <a:r>
              <a:rPr lang="pl-PL" altLang="pl-PL" sz="2800" dirty="0">
                <a:solidFill>
                  <a:srgbClr val="660066"/>
                </a:solidFill>
                <a:latin typeface="+mn-lt"/>
                <a:cs typeface="Calibri"/>
              </a:rPr>
              <a:t>Uwagi dotyczące natury wartości</a:t>
            </a:r>
          </a:p>
          <a:p>
            <a:pPr marL="0" indent="0" algn="just">
              <a:buNone/>
            </a:pPr>
            <a:r>
              <a:rPr lang="pl-PL" sz="1900" dirty="0"/>
              <a:t>Wartość rynkową tworzą stale zmieniające się wartości subiektywne. Dlatego też stale zmienia się również poziom wartości rynkowej.</a:t>
            </a:r>
          </a:p>
          <a:p>
            <a:pPr marL="0" indent="0" algn="just">
              <a:buNone/>
            </a:pPr>
            <a:endParaRPr lang="pl-PL" sz="1900" dirty="0"/>
          </a:p>
          <a:p>
            <a:pPr marL="0" indent="0" algn="just">
              <a:buNone/>
            </a:pPr>
            <a:r>
              <a:rPr lang="pl-PL" sz="1900" dirty="0"/>
              <a:t>Wartość jest wynikiem interakcji zachodzącej pomiędzy użytecznością dobra, poczuciem braku, chęcią nabycia i efektywną siłą nabywczą.</a:t>
            </a:r>
          </a:p>
          <a:p>
            <a:pPr marL="0" indent="0" algn="just">
              <a:buNone/>
            </a:pPr>
            <a:endParaRPr lang="pl-PL" sz="1900" dirty="0"/>
          </a:p>
          <a:p>
            <a:pPr marL="0" indent="0" algn="just">
              <a:buNone/>
            </a:pPr>
            <a:r>
              <a:rPr lang="pl-PL" sz="1900" dirty="0"/>
              <a:t>Wartość bierze swój początek w przyszłości a nie w przeszłości i nie w teraźniejszości, zależy bowiem od zapotrzebowania na dobro, czyli użyteczności tego dobra (wkład </a:t>
            </a:r>
            <a:r>
              <a:rPr lang="pl-PL" sz="1900" dirty="0" err="1"/>
              <a:t>Jevonsa</a:t>
            </a:r>
            <a:r>
              <a:rPr lang="pl-PL" sz="1900" dirty="0"/>
              <a:t> i Mengera) .</a:t>
            </a:r>
          </a:p>
          <a:p>
            <a:pPr marL="0" indent="0" algn="just">
              <a:buNone/>
            </a:pPr>
            <a:endParaRPr lang="pl-PL" sz="1900" dirty="0"/>
          </a:p>
          <a:p>
            <a:pPr marL="0" indent="0" algn="just">
              <a:buNone/>
            </a:pPr>
            <a:r>
              <a:rPr lang="pl-PL" sz="1900" dirty="0"/>
              <a:t>Wartość ma charakter względny. Mocno podkreślił to J.B. </a:t>
            </a:r>
            <a:r>
              <a:rPr lang="pl-PL" sz="1900" dirty="0" err="1"/>
              <a:t>Say</a:t>
            </a:r>
            <a:r>
              <a:rPr lang="pl-PL" sz="1900" dirty="0"/>
              <a:t> ,stwierdzając: „Wartość rzeczy oznacza wartość innej rzeczy w ogólności, na którą ta rzecz jest wymieniana”,</a:t>
            </a:r>
          </a:p>
          <a:p>
            <a:pPr marL="0" indent="0" algn="just">
              <a:buNone/>
            </a:pPr>
            <a:endParaRPr lang="pl-PL" sz="1900" dirty="0"/>
          </a:p>
          <a:p>
            <a:pPr marL="0" indent="0" algn="just">
              <a:buNone/>
            </a:pPr>
            <a:r>
              <a:rPr lang="pl-PL" sz="1900" dirty="0"/>
              <a:t>Wartość ma charakter chwilowy, podlega ciągłym zmianom [J.S Mill]	</a:t>
            </a:r>
          </a:p>
          <a:p>
            <a:pPr marL="0" indent="0" algn="just">
              <a:buNone/>
            </a:pPr>
            <a:endParaRPr lang="pl-PL" sz="1900" dirty="0"/>
          </a:p>
          <a:p>
            <a:pPr marL="0" indent="0" algn="just">
              <a:buNone/>
            </a:pPr>
            <a:r>
              <a:rPr lang="pl-PL" sz="1900" dirty="0"/>
              <a:t>Poziom wartości zależy od oddziaływania strony popytowej i podażowej. Im krótszy okres, tym większa jest rola popytu, im dłuższy okres, wzrasta rola podaży [wkład A. Marshalla].</a:t>
            </a:r>
          </a:p>
          <a:p>
            <a:pPr>
              <a:lnSpc>
                <a:spcPct val="120000"/>
              </a:lnSpc>
              <a:spcAft>
                <a:spcPts val="1800"/>
              </a:spcAft>
            </a:pPr>
            <a:endParaRPr lang="pl-PL" altLang="pl-PL" sz="2000" dirty="0">
              <a:solidFill>
                <a:srgbClr val="000000"/>
              </a:solidFill>
              <a:latin typeface="Century Gothic"/>
              <a:cs typeface="Calibri" panose="020F0502020204030204" pitchFamily="34" charset="0"/>
            </a:endParaRPr>
          </a:p>
          <a:p>
            <a:pPr algn="ctr">
              <a:lnSpc>
                <a:spcPct val="120000"/>
              </a:lnSpc>
              <a:spcAft>
                <a:spcPts val="1800"/>
              </a:spcAft>
            </a:pPr>
            <a:endParaRPr lang="pl-PL" sz="2800" dirty="0">
              <a:solidFill>
                <a:srgbClr val="000000"/>
              </a:solidFill>
              <a:latin typeface="Century Gothic"/>
              <a:cs typeface="Calibri" panose="020F0502020204030204" pitchFamily="34" charset="0"/>
            </a:endParaRPr>
          </a:p>
          <a:p>
            <a:pPr algn="just">
              <a:lnSpc>
                <a:spcPct val="120000"/>
              </a:lnSpc>
              <a:spcAft>
                <a:spcPts val="1800"/>
              </a:spcAft>
            </a:pPr>
            <a:endParaRPr lang="pl-PL" altLang="pl-PL" sz="1200"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p:txBody>
      </p:sp>
      <p:pic>
        <p:nvPicPr>
          <p:cNvPr id="6149" name="Grafika 10">
            <a:extLst>
              <a:ext uri="{FF2B5EF4-FFF2-40B4-BE49-F238E27FC236}">
                <a16:creationId xmlns:a16="http://schemas.microsoft.com/office/drawing/2014/main" id="{177EAA35-2071-4CA9-AE6D-12A2F402CE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64813" y="342900"/>
            <a:ext cx="76358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1" name="Grupa 8">
            <a:extLst>
              <a:ext uri="{FF2B5EF4-FFF2-40B4-BE49-F238E27FC236}">
                <a16:creationId xmlns:a16="http://schemas.microsoft.com/office/drawing/2014/main" id="{276D223C-DCDB-473F-824C-9162F24BE15C}"/>
              </a:ext>
            </a:extLst>
          </p:cNvPr>
          <p:cNvGrpSpPr>
            <a:grpSpLocks/>
          </p:cNvGrpSpPr>
          <p:nvPr/>
        </p:nvGrpSpPr>
        <p:grpSpPr bwMode="auto">
          <a:xfrm>
            <a:off x="3866984" y="5945134"/>
            <a:ext cx="8136377" cy="757490"/>
            <a:chOff x="3905946" y="6068353"/>
            <a:chExt cx="8136693" cy="758007"/>
          </a:xfrm>
        </p:grpSpPr>
        <p:pic>
          <p:nvPicPr>
            <p:cNvPr id="6154" name="Grafika 7">
              <a:extLst>
                <a:ext uri="{FF2B5EF4-FFF2-40B4-BE49-F238E27FC236}">
                  <a16:creationId xmlns:a16="http://schemas.microsoft.com/office/drawing/2014/main" id="{19AF7D6B-CC5F-4ACA-8A61-1F3C2FED065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96251" y="6068353"/>
              <a:ext cx="28463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pole tekstowe 13">
              <a:extLst>
                <a:ext uri="{FF2B5EF4-FFF2-40B4-BE49-F238E27FC236}">
                  <a16:creationId xmlns:a16="http://schemas.microsoft.com/office/drawing/2014/main" id="{ACB392C7-43BF-4A1E-8EA2-500EB916BF6D}"/>
                </a:ext>
              </a:extLst>
            </p:cNvPr>
            <p:cNvSpPr txBox="1">
              <a:spLocks noChangeArrowheads="1"/>
            </p:cNvSpPr>
            <p:nvPr/>
          </p:nvSpPr>
          <p:spPr bwMode="auto">
            <a:xfrm>
              <a:off x="3905946" y="6456776"/>
              <a:ext cx="2713155" cy="369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dirty="0">
                  <a:solidFill>
                    <a:srgbClr val="520068"/>
                  </a:solidFill>
                  <a:latin typeface="Reprise Title" pitchFamily="2" charset="0"/>
                </a:rPr>
                <a:t>Inwestycje i nieruchomości</a:t>
              </a:r>
            </a:p>
          </p:txBody>
        </p:sp>
      </p:grpSp>
    </p:spTree>
    <p:extLst>
      <p:ext uri="{BB962C8B-B14F-4D97-AF65-F5344CB8AC3E}">
        <p14:creationId xmlns:p14="http://schemas.microsoft.com/office/powerpoint/2010/main" val="4037661684"/>
      </p:ext>
    </p:extLst>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le tekstowe 3">
            <a:extLst>
              <a:ext uri="{FF2B5EF4-FFF2-40B4-BE49-F238E27FC236}">
                <a16:creationId xmlns:a16="http://schemas.microsoft.com/office/drawing/2014/main" id="{C444477F-4A8C-48C7-8AAE-7CB334567607}"/>
              </a:ext>
            </a:extLst>
          </p:cNvPr>
          <p:cNvSpPr txBox="1">
            <a:spLocks noChangeArrowheads="1"/>
          </p:cNvSpPr>
          <p:nvPr/>
        </p:nvSpPr>
        <p:spPr bwMode="auto">
          <a:xfrm>
            <a:off x="120650" y="6138863"/>
            <a:ext cx="576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pl-PL" altLang="pl-PL" sz="2400">
                <a:solidFill>
                  <a:schemeClr val="bg1"/>
                </a:solidFill>
              </a:rPr>
              <a:t>11</a:t>
            </a:r>
          </a:p>
        </p:txBody>
      </p:sp>
      <p:sp>
        <p:nvSpPr>
          <p:cNvPr id="6147" name="Tytuł 1">
            <a:extLst>
              <a:ext uri="{FF2B5EF4-FFF2-40B4-BE49-F238E27FC236}">
                <a16:creationId xmlns:a16="http://schemas.microsoft.com/office/drawing/2014/main" id="{F180A2B7-9F6A-40F7-B3C6-EA99C89A7D0A}"/>
              </a:ext>
            </a:extLst>
          </p:cNvPr>
          <p:cNvSpPr>
            <a:spLocks/>
          </p:cNvSpPr>
          <p:nvPr/>
        </p:nvSpPr>
        <p:spPr bwMode="auto">
          <a:xfrm>
            <a:off x="901041" y="342333"/>
            <a:ext cx="9820425" cy="5038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t"/>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lnSpc>
                <a:spcPct val="120000"/>
              </a:lnSpc>
              <a:spcAft>
                <a:spcPts val="1800"/>
              </a:spcAft>
            </a:pPr>
            <a:r>
              <a:rPr lang="pl-PL" altLang="pl-PL" sz="2800" dirty="0">
                <a:solidFill>
                  <a:srgbClr val="660066"/>
                </a:solidFill>
                <a:latin typeface="+mn-lt"/>
                <a:cs typeface="Calibri"/>
              </a:rPr>
              <a:t>Uwagi dotyczące natury wartości</a:t>
            </a:r>
          </a:p>
          <a:p>
            <a:pPr marL="0" indent="0" algn="just">
              <a:buNone/>
            </a:pPr>
            <a:r>
              <a:rPr lang="pl-PL" sz="2000" dirty="0"/>
              <a:t>Problemy z określaniem wartości spowodowały, że ekonomiści zaczęli odwracać się od tej kategorii. To efekt rozwoju rynków papierów wartościowych, uznawanych za rynki efektywne.</a:t>
            </a:r>
          </a:p>
          <a:p>
            <a:pPr marL="0" indent="0" algn="just">
              <a:buNone/>
            </a:pPr>
            <a:r>
              <a:rPr lang="pl-PL" sz="2000" dirty="0"/>
              <a:t> </a:t>
            </a:r>
          </a:p>
          <a:p>
            <a:pPr marL="342900" indent="-342900" algn="just">
              <a:buFont typeface="Arial" panose="020B0604020202020204" pitchFamily="34" charset="0"/>
              <a:buChar char="•"/>
            </a:pPr>
            <a:r>
              <a:rPr lang="pl-PL" sz="2000" dirty="0"/>
              <a:t>1903 rok </a:t>
            </a:r>
            <a:r>
              <a:rPr lang="pl-PL" sz="2000" dirty="0" err="1"/>
              <a:t>Cassel</a:t>
            </a:r>
            <a:r>
              <a:rPr lang="pl-PL" sz="2000" dirty="0"/>
              <a:t> - teoria wartości jest w naukach ekonomicznych zbędna, powinna zostać zastąpiona przez teorię ceny,</a:t>
            </a:r>
          </a:p>
          <a:p>
            <a:pPr marL="342900" indent="-342900" algn="just">
              <a:buFont typeface="Arial" panose="020B0604020202020204" pitchFamily="34" charset="0"/>
              <a:buChar char="•"/>
            </a:pPr>
            <a:r>
              <a:rPr lang="pl-PL" sz="2000" dirty="0"/>
              <a:t>1974 rok </a:t>
            </a:r>
            <a:r>
              <a:rPr lang="pl-PL" sz="2000" dirty="0" err="1"/>
              <a:t>Wend</a:t>
            </a:r>
            <a:r>
              <a:rPr lang="pl-PL" sz="2000" dirty="0"/>
              <a:t> twierdził, że nie ma potrzeby rozwoju teorii wyceny, lepiej oprzeć się na teorii cen.</a:t>
            </a:r>
          </a:p>
          <a:p>
            <a:pPr>
              <a:lnSpc>
                <a:spcPct val="120000"/>
              </a:lnSpc>
              <a:spcAft>
                <a:spcPts val="1800"/>
              </a:spcAft>
            </a:pPr>
            <a:endParaRPr lang="pl-PL" altLang="pl-PL" sz="2000" dirty="0">
              <a:solidFill>
                <a:srgbClr val="000000"/>
              </a:solidFill>
              <a:latin typeface="Century Gothic"/>
              <a:cs typeface="Calibri" panose="020F0502020204030204" pitchFamily="34" charset="0"/>
            </a:endParaRPr>
          </a:p>
          <a:p>
            <a:pPr algn="ctr">
              <a:lnSpc>
                <a:spcPct val="120000"/>
              </a:lnSpc>
              <a:spcAft>
                <a:spcPts val="1800"/>
              </a:spcAft>
            </a:pPr>
            <a:endParaRPr lang="pl-PL" sz="2800" dirty="0">
              <a:solidFill>
                <a:srgbClr val="000000"/>
              </a:solidFill>
              <a:latin typeface="Century Gothic"/>
              <a:cs typeface="Calibri" panose="020F0502020204030204" pitchFamily="34" charset="0"/>
            </a:endParaRPr>
          </a:p>
          <a:p>
            <a:pPr algn="just">
              <a:lnSpc>
                <a:spcPct val="120000"/>
              </a:lnSpc>
              <a:spcAft>
                <a:spcPts val="1800"/>
              </a:spcAft>
            </a:pPr>
            <a:endParaRPr lang="pl-PL" altLang="pl-PL" sz="1200"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p:txBody>
      </p:sp>
      <p:pic>
        <p:nvPicPr>
          <p:cNvPr id="6149" name="Grafika 10">
            <a:extLst>
              <a:ext uri="{FF2B5EF4-FFF2-40B4-BE49-F238E27FC236}">
                <a16:creationId xmlns:a16="http://schemas.microsoft.com/office/drawing/2014/main" id="{177EAA35-2071-4CA9-AE6D-12A2F402CE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64813" y="342900"/>
            <a:ext cx="76358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1" name="Grupa 8">
            <a:extLst>
              <a:ext uri="{FF2B5EF4-FFF2-40B4-BE49-F238E27FC236}">
                <a16:creationId xmlns:a16="http://schemas.microsoft.com/office/drawing/2014/main" id="{276D223C-DCDB-473F-824C-9162F24BE15C}"/>
              </a:ext>
            </a:extLst>
          </p:cNvPr>
          <p:cNvGrpSpPr>
            <a:grpSpLocks/>
          </p:cNvGrpSpPr>
          <p:nvPr/>
        </p:nvGrpSpPr>
        <p:grpSpPr bwMode="auto">
          <a:xfrm>
            <a:off x="3866984" y="5945134"/>
            <a:ext cx="8136377" cy="757490"/>
            <a:chOff x="3905946" y="6068353"/>
            <a:chExt cx="8136693" cy="758007"/>
          </a:xfrm>
        </p:grpSpPr>
        <p:pic>
          <p:nvPicPr>
            <p:cNvPr id="6154" name="Grafika 7">
              <a:extLst>
                <a:ext uri="{FF2B5EF4-FFF2-40B4-BE49-F238E27FC236}">
                  <a16:creationId xmlns:a16="http://schemas.microsoft.com/office/drawing/2014/main" id="{19AF7D6B-CC5F-4ACA-8A61-1F3C2FED065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96251" y="6068353"/>
              <a:ext cx="28463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pole tekstowe 13">
              <a:extLst>
                <a:ext uri="{FF2B5EF4-FFF2-40B4-BE49-F238E27FC236}">
                  <a16:creationId xmlns:a16="http://schemas.microsoft.com/office/drawing/2014/main" id="{ACB392C7-43BF-4A1E-8EA2-500EB916BF6D}"/>
                </a:ext>
              </a:extLst>
            </p:cNvPr>
            <p:cNvSpPr txBox="1">
              <a:spLocks noChangeArrowheads="1"/>
            </p:cNvSpPr>
            <p:nvPr/>
          </p:nvSpPr>
          <p:spPr bwMode="auto">
            <a:xfrm>
              <a:off x="3905946" y="6456776"/>
              <a:ext cx="2783691" cy="369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dirty="0">
                  <a:solidFill>
                    <a:srgbClr val="520068"/>
                  </a:solidFill>
                  <a:latin typeface="Reprise Title" pitchFamily="2" charset="0"/>
                </a:rPr>
                <a:t>Inwestycje i nieruchomości</a:t>
              </a:r>
            </a:p>
          </p:txBody>
        </p:sp>
      </p:grpSp>
    </p:spTree>
    <p:extLst>
      <p:ext uri="{BB962C8B-B14F-4D97-AF65-F5344CB8AC3E}">
        <p14:creationId xmlns:p14="http://schemas.microsoft.com/office/powerpoint/2010/main" val="4124826369"/>
      </p:ext>
    </p:extLst>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le tekstowe 3">
            <a:extLst>
              <a:ext uri="{FF2B5EF4-FFF2-40B4-BE49-F238E27FC236}">
                <a16:creationId xmlns:a16="http://schemas.microsoft.com/office/drawing/2014/main" id="{C444477F-4A8C-48C7-8AAE-7CB334567607}"/>
              </a:ext>
            </a:extLst>
          </p:cNvPr>
          <p:cNvSpPr txBox="1">
            <a:spLocks noChangeArrowheads="1"/>
          </p:cNvSpPr>
          <p:nvPr/>
        </p:nvSpPr>
        <p:spPr bwMode="auto">
          <a:xfrm>
            <a:off x="120650" y="6138863"/>
            <a:ext cx="576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pl-PL" altLang="pl-PL" sz="2400">
                <a:solidFill>
                  <a:schemeClr val="bg1"/>
                </a:solidFill>
              </a:rPr>
              <a:t>11</a:t>
            </a:r>
          </a:p>
        </p:txBody>
      </p:sp>
      <p:sp>
        <p:nvSpPr>
          <p:cNvPr id="6147" name="Tytuł 1">
            <a:extLst>
              <a:ext uri="{FF2B5EF4-FFF2-40B4-BE49-F238E27FC236}">
                <a16:creationId xmlns:a16="http://schemas.microsoft.com/office/drawing/2014/main" id="{F180A2B7-9F6A-40F7-B3C6-EA99C89A7D0A}"/>
              </a:ext>
            </a:extLst>
          </p:cNvPr>
          <p:cNvSpPr>
            <a:spLocks/>
          </p:cNvSpPr>
          <p:nvPr/>
        </p:nvSpPr>
        <p:spPr bwMode="auto">
          <a:xfrm>
            <a:off x="901041" y="342333"/>
            <a:ext cx="9820425" cy="5038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t"/>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lnSpc>
                <a:spcPct val="120000"/>
              </a:lnSpc>
              <a:spcAft>
                <a:spcPts val="1800"/>
              </a:spcAft>
            </a:pPr>
            <a:r>
              <a:rPr lang="pl-PL" altLang="pl-PL" sz="2400" dirty="0">
                <a:solidFill>
                  <a:srgbClr val="660066"/>
                </a:solidFill>
                <a:latin typeface="+mn-lt"/>
                <a:cs typeface="Calibri"/>
              </a:rPr>
              <a:t>Wartość rynkowa nieruchomości</a:t>
            </a:r>
          </a:p>
          <a:p>
            <a:pPr algn="just"/>
            <a:r>
              <a:rPr lang="pl-PL" sz="2000" dirty="0"/>
              <a:t>Rynek nieruchomości nie spełnia wymogów rynku efektywnego. Ceny nie odwzorowują szybko i w pełni zachodzących na nim zmian, nie można zastąpić rozważań o wartości rozważaniami o cenach. Każda sprzedawana nieruchomość jest inna, uczestnicy rynku nie znają ceny przedmiotowej nieruchomości, dopóki ona nie będzie sprzedana. Wymaga ona indywidualnego określenia wartości dla stron, biorących udział w transakcji. Dlatego też ten rynek jest skazany na posługiwanie się kategorią </a:t>
            </a:r>
            <a:r>
              <a:rPr lang="pl-PL" sz="2000" dirty="0" smtClean="0"/>
              <a:t>wartości.</a:t>
            </a:r>
            <a:endParaRPr lang="pl-PL" sz="2000" dirty="0"/>
          </a:p>
          <a:p>
            <a:pPr>
              <a:lnSpc>
                <a:spcPct val="120000"/>
              </a:lnSpc>
              <a:spcAft>
                <a:spcPts val="1800"/>
              </a:spcAft>
            </a:pPr>
            <a:endParaRPr lang="pl-PL" altLang="pl-PL" sz="2000" dirty="0">
              <a:solidFill>
                <a:srgbClr val="000000"/>
              </a:solidFill>
              <a:latin typeface="Century Gothic"/>
              <a:cs typeface="Calibri" panose="020F0502020204030204" pitchFamily="34" charset="0"/>
            </a:endParaRPr>
          </a:p>
          <a:p>
            <a:pPr algn="ctr">
              <a:lnSpc>
                <a:spcPct val="120000"/>
              </a:lnSpc>
              <a:spcAft>
                <a:spcPts val="1800"/>
              </a:spcAft>
            </a:pPr>
            <a:endParaRPr lang="pl-PL" sz="2800" dirty="0">
              <a:solidFill>
                <a:srgbClr val="000000"/>
              </a:solidFill>
              <a:latin typeface="Century Gothic"/>
              <a:cs typeface="Calibri" panose="020F0502020204030204" pitchFamily="34" charset="0"/>
            </a:endParaRPr>
          </a:p>
          <a:p>
            <a:pPr algn="just">
              <a:lnSpc>
                <a:spcPct val="120000"/>
              </a:lnSpc>
              <a:spcAft>
                <a:spcPts val="1800"/>
              </a:spcAft>
            </a:pPr>
            <a:endParaRPr lang="pl-PL" altLang="pl-PL" sz="1200"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p:txBody>
      </p:sp>
      <p:pic>
        <p:nvPicPr>
          <p:cNvPr id="6149" name="Grafika 10">
            <a:extLst>
              <a:ext uri="{FF2B5EF4-FFF2-40B4-BE49-F238E27FC236}">
                <a16:creationId xmlns:a16="http://schemas.microsoft.com/office/drawing/2014/main" id="{177EAA35-2071-4CA9-AE6D-12A2F402CE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64813" y="342900"/>
            <a:ext cx="76358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1" name="Grupa 8">
            <a:extLst>
              <a:ext uri="{FF2B5EF4-FFF2-40B4-BE49-F238E27FC236}">
                <a16:creationId xmlns:a16="http://schemas.microsoft.com/office/drawing/2014/main" id="{276D223C-DCDB-473F-824C-9162F24BE15C}"/>
              </a:ext>
            </a:extLst>
          </p:cNvPr>
          <p:cNvGrpSpPr>
            <a:grpSpLocks/>
          </p:cNvGrpSpPr>
          <p:nvPr/>
        </p:nvGrpSpPr>
        <p:grpSpPr bwMode="auto">
          <a:xfrm>
            <a:off x="3866984" y="5945133"/>
            <a:ext cx="8136377" cy="757238"/>
            <a:chOff x="3905946" y="6068353"/>
            <a:chExt cx="8136693" cy="757755"/>
          </a:xfrm>
        </p:grpSpPr>
        <p:pic>
          <p:nvPicPr>
            <p:cNvPr id="6154" name="Grafika 7">
              <a:extLst>
                <a:ext uri="{FF2B5EF4-FFF2-40B4-BE49-F238E27FC236}">
                  <a16:creationId xmlns:a16="http://schemas.microsoft.com/office/drawing/2014/main" id="{19AF7D6B-CC5F-4ACA-8A61-1F3C2FED065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96251" y="6068353"/>
              <a:ext cx="28463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pole tekstowe 13">
              <a:extLst>
                <a:ext uri="{FF2B5EF4-FFF2-40B4-BE49-F238E27FC236}">
                  <a16:creationId xmlns:a16="http://schemas.microsoft.com/office/drawing/2014/main" id="{ACB392C7-43BF-4A1E-8EA2-500EB916BF6D}"/>
                </a:ext>
              </a:extLst>
            </p:cNvPr>
            <p:cNvSpPr txBox="1">
              <a:spLocks noChangeArrowheads="1"/>
            </p:cNvSpPr>
            <p:nvPr/>
          </p:nvSpPr>
          <p:spPr bwMode="auto">
            <a:xfrm>
              <a:off x="3905946" y="6456776"/>
              <a:ext cx="33826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sz="1200">
                  <a:solidFill>
                    <a:srgbClr val="520068"/>
                  </a:solidFill>
                </a:rPr>
                <a:t>kierunek</a:t>
              </a:r>
              <a:r>
                <a:rPr lang="pl-PL" altLang="pl-PL">
                  <a:solidFill>
                    <a:srgbClr val="520068"/>
                  </a:solidFill>
                </a:rPr>
                <a:t> </a:t>
              </a:r>
              <a:r>
                <a:rPr lang="pl-PL" altLang="pl-PL">
                  <a:solidFill>
                    <a:srgbClr val="520068"/>
                  </a:solidFill>
                  <a:latin typeface="Reprise Title" pitchFamily="2" charset="0"/>
                </a:rPr>
                <a:t>Inwestycje i nieruchomości</a:t>
              </a:r>
            </a:p>
          </p:txBody>
        </p:sp>
      </p:grpSp>
    </p:spTree>
    <p:extLst>
      <p:ext uri="{BB962C8B-B14F-4D97-AF65-F5344CB8AC3E}">
        <p14:creationId xmlns:p14="http://schemas.microsoft.com/office/powerpoint/2010/main" val="2631417219"/>
      </p:ext>
    </p:extLst>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le tekstowe 3">
            <a:extLst>
              <a:ext uri="{FF2B5EF4-FFF2-40B4-BE49-F238E27FC236}">
                <a16:creationId xmlns:a16="http://schemas.microsoft.com/office/drawing/2014/main" id="{C444477F-4A8C-48C7-8AAE-7CB334567607}"/>
              </a:ext>
            </a:extLst>
          </p:cNvPr>
          <p:cNvSpPr txBox="1">
            <a:spLocks noChangeArrowheads="1"/>
          </p:cNvSpPr>
          <p:nvPr/>
        </p:nvSpPr>
        <p:spPr bwMode="auto">
          <a:xfrm>
            <a:off x="120650" y="6138863"/>
            <a:ext cx="576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pl-PL" altLang="pl-PL" sz="2400">
                <a:solidFill>
                  <a:schemeClr val="bg1"/>
                </a:solidFill>
              </a:rPr>
              <a:t>11</a:t>
            </a:r>
          </a:p>
        </p:txBody>
      </p:sp>
      <p:sp>
        <p:nvSpPr>
          <p:cNvPr id="6147" name="Tytuł 1">
            <a:extLst>
              <a:ext uri="{FF2B5EF4-FFF2-40B4-BE49-F238E27FC236}">
                <a16:creationId xmlns:a16="http://schemas.microsoft.com/office/drawing/2014/main" id="{F180A2B7-9F6A-40F7-B3C6-EA99C89A7D0A}"/>
              </a:ext>
            </a:extLst>
          </p:cNvPr>
          <p:cNvSpPr>
            <a:spLocks/>
          </p:cNvSpPr>
          <p:nvPr/>
        </p:nvSpPr>
        <p:spPr bwMode="auto">
          <a:xfrm>
            <a:off x="901041" y="342333"/>
            <a:ext cx="9820425" cy="5038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t"/>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lnSpc>
                <a:spcPct val="120000"/>
              </a:lnSpc>
              <a:spcAft>
                <a:spcPts val="1800"/>
              </a:spcAft>
            </a:pPr>
            <a:r>
              <a:rPr lang="pl-PL" altLang="pl-PL" sz="2400" dirty="0">
                <a:solidFill>
                  <a:srgbClr val="660066"/>
                </a:solidFill>
                <a:latin typeface="+mn-lt"/>
                <a:cs typeface="Calibri"/>
              </a:rPr>
              <a:t>Wartość rynkowa nieruchomości</a:t>
            </a:r>
          </a:p>
          <a:p>
            <a:pPr marL="0" indent="0" algn="just">
              <a:buNone/>
            </a:pPr>
            <a:r>
              <a:rPr lang="pl-PL" sz="2000" dirty="0"/>
              <a:t>Ponieważ społeczeństwo potrzebuje społecznie akceptowalnej miary wartości, aby ułatwić działania społeczne, takie jak obrót nieruchomościami czy naliczanie opłat i podatków, najczęściej poszukiwaną wartością na rynku nieruchomości jest wartość rynkowa.</a:t>
            </a:r>
          </a:p>
          <a:p>
            <a:pPr marL="0" indent="0" algn="just">
              <a:buNone/>
            </a:pPr>
            <a:endParaRPr lang="pl-PL" sz="2000" dirty="0"/>
          </a:p>
          <a:p>
            <a:pPr marL="0" indent="0" algn="just">
              <a:buNone/>
            </a:pPr>
            <a:r>
              <a:rPr lang="pl-PL" sz="2000" dirty="0"/>
              <a:t>Próba zdefiniowania wartości rynkowej ma bogatą, wielowiekową tradycję. W literaturze przedmiotu wskazuje się, że najwcześniejsza pochodzi z 1874 roku.</a:t>
            </a:r>
          </a:p>
          <a:p>
            <a:pPr marL="0" indent="0" algn="just">
              <a:buNone/>
            </a:pPr>
            <a:endParaRPr lang="pl-PL" sz="2000" dirty="0"/>
          </a:p>
          <a:p>
            <a:pPr marL="0" indent="0" algn="just">
              <a:buNone/>
            </a:pPr>
            <a:r>
              <a:rPr lang="pl-PL" sz="2000" dirty="0"/>
              <a:t>Kategoria wartości rynkowej doczekała się międzynarodowych uzgodnień. Zawarta jest </a:t>
            </a:r>
            <a:br>
              <a:rPr lang="pl-PL" sz="2000" dirty="0"/>
            </a:br>
            <a:r>
              <a:rPr lang="pl-PL" sz="2000" dirty="0"/>
              <a:t>w Międzynarodowych Standardach Wyceny, Europejskich Standardach Wyceny, w Standardach RICS a także dokumentach Unii Europejskiej.</a:t>
            </a:r>
          </a:p>
          <a:p>
            <a:pPr marL="0" indent="0" algn="just">
              <a:buNone/>
            </a:pPr>
            <a:endParaRPr lang="pl-PL" sz="2000" dirty="0"/>
          </a:p>
          <a:p>
            <a:pPr>
              <a:lnSpc>
                <a:spcPct val="120000"/>
              </a:lnSpc>
              <a:spcAft>
                <a:spcPts val="1800"/>
              </a:spcAft>
            </a:pPr>
            <a:endParaRPr lang="pl-PL" altLang="pl-PL" sz="2000" dirty="0">
              <a:solidFill>
                <a:srgbClr val="000000"/>
              </a:solidFill>
              <a:latin typeface="Century Gothic"/>
              <a:cs typeface="Calibri" panose="020F0502020204030204" pitchFamily="34" charset="0"/>
            </a:endParaRPr>
          </a:p>
          <a:p>
            <a:pPr algn="ctr">
              <a:lnSpc>
                <a:spcPct val="120000"/>
              </a:lnSpc>
              <a:spcAft>
                <a:spcPts val="1800"/>
              </a:spcAft>
            </a:pPr>
            <a:endParaRPr lang="pl-PL" sz="2800" dirty="0">
              <a:solidFill>
                <a:srgbClr val="000000"/>
              </a:solidFill>
              <a:latin typeface="Century Gothic"/>
              <a:cs typeface="Calibri" panose="020F0502020204030204" pitchFamily="34" charset="0"/>
            </a:endParaRPr>
          </a:p>
          <a:p>
            <a:pPr algn="just">
              <a:lnSpc>
                <a:spcPct val="120000"/>
              </a:lnSpc>
              <a:spcAft>
                <a:spcPts val="1800"/>
              </a:spcAft>
            </a:pPr>
            <a:endParaRPr lang="pl-PL" altLang="pl-PL" sz="1200"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p:txBody>
      </p:sp>
      <p:pic>
        <p:nvPicPr>
          <p:cNvPr id="6149" name="Grafika 10">
            <a:extLst>
              <a:ext uri="{FF2B5EF4-FFF2-40B4-BE49-F238E27FC236}">
                <a16:creationId xmlns:a16="http://schemas.microsoft.com/office/drawing/2014/main" id="{177EAA35-2071-4CA9-AE6D-12A2F402CE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64813" y="342900"/>
            <a:ext cx="76358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1" name="Grupa 8">
            <a:extLst>
              <a:ext uri="{FF2B5EF4-FFF2-40B4-BE49-F238E27FC236}">
                <a16:creationId xmlns:a16="http://schemas.microsoft.com/office/drawing/2014/main" id="{276D223C-DCDB-473F-824C-9162F24BE15C}"/>
              </a:ext>
            </a:extLst>
          </p:cNvPr>
          <p:cNvGrpSpPr>
            <a:grpSpLocks/>
          </p:cNvGrpSpPr>
          <p:nvPr/>
        </p:nvGrpSpPr>
        <p:grpSpPr bwMode="auto">
          <a:xfrm>
            <a:off x="3866984" y="5945133"/>
            <a:ext cx="8136377" cy="757238"/>
            <a:chOff x="3905946" y="6068353"/>
            <a:chExt cx="8136693" cy="757755"/>
          </a:xfrm>
        </p:grpSpPr>
        <p:pic>
          <p:nvPicPr>
            <p:cNvPr id="6154" name="Grafika 7">
              <a:extLst>
                <a:ext uri="{FF2B5EF4-FFF2-40B4-BE49-F238E27FC236}">
                  <a16:creationId xmlns:a16="http://schemas.microsoft.com/office/drawing/2014/main" id="{19AF7D6B-CC5F-4ACA-8A61-1F3C2FED065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96251" y="6068353"/>
              <a:ext cx="28463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pole tekstowe 13">
              <a:extLst>
                <a:ext uri="{FF2B5EF4-FFF2-40B4-BE49-F238E27FC236}">
                  <a16:creationId xmlns:a16="http://schemas.microsoft.com/office/drawing/2014/main" id="{ACB392C7-43BF-4A1E-8EA2-500EB916BF6D}"/>
                </a:ext>
              </a:extLst>
            </p:cNvPr>
            <p:cNvSpPr txBox="1">
              <a:spLocks noChangeArrowheads="1"/>
            </p:cNvSpPr>
            <p:nvPr/>
          </p:nvSpPr>
          <p:spPr bwMode="auto">
            <a:xfrm>
              <a:off x="3905946" y="6456776"/>
              <a:ext cx="33826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sz="1200">
                  <a:solidFill>
                    <a:srgbClr val="520068"/>
                  </a:solidFill>
                </a:rPr>
                <a:t>kierunek</a:t>
              </a:r>
              <a:r>
                <a:rPr lang="pl-PL" altLang="pl-PL">
                  <a:solidFill>
                    <a:srgbClr val="520068"/>
                  </a:solidFill>
                </a:rPr>
                <a:t> </a:t>
              </a:r>
              <a:r>
                <a:rPr lang="pl-PL" altLang="pl-PL">
                  <a:solidFill>
                    <a:srgbClr val="520068"/>
                  </a:solidFill>
                  <a:latin typeface="Reprise Title" pitchFamily="2" charset="0"/>
                </a:rPr>
                <a:t>Inwestycje i nieruchomości</a:t>
              </a:r>
            </a:p>
          </p:txBody>
        </p:sp>
      </p:grpSp>
    </p:spTree>
    <p:extLst>
      <p:ext uri="{BB962C8B-B14F-4D97-AF65-F5344CB8AC3E}">
        <p14:creationId xmlns:p14="http://schemas.microsoft.com/office/powerpoint/2010/main" val="1435159384"/>
      </p:ext>
    </p:extLst>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pole tekstowe 3">
            <a:extLst>
              <a:ext uri="{FF2B5EF4-FFF2-40B4-BE49-F238E27FC236}">
                <a16:creationId xmlns:a16="http://schemas.microsoft.com/office/drawing/2014/main" id="{C444477F-4A8C-48C7-8AAE-7CB334567607}"/>
              </a:ext>
            </a:extLst>
          </p:cNvPr>
          <p:cNvSpPr txBox="1">
            <a:spLocks noChangeArrowheads="1"/>
          </p:cNvSpPr>
          <p:nvPr/>
        </p:nvSpPr>
        <p:spPr bwMode="auto">
          <a:xfrm>
            <a:off x="120650" y="6138863"/>
            <a:ext cx="576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pl-PL" altLang="pl-PL" sz="2400">
                <a:solidFill>
                  <a:schemeClr val="bg1"/>
                </a:solidFill>
              </a:rPr>
              <a:t>11</a:t>
            </a:r>
          </a:p>
        </p:txBody>
      </p:sp>
      <p:sp>
        <p:nvSpPr>
          <p:cNvPr id="6147" name="Tytuł 1">
            <a:extLst>
              <a:ext uri="{FF2B5EF4-FFF2-40B4-BE49-F238E27FC236}">
                <a16:creationId xmlns:a16="http://schemas.microsoft.com/office/drawing/2014/main" id="{F180A2B7-9F6A-40F7-B3C6-EA99C89A7D0A}"/>
              </a:ext>
            </a:extLst>
          </p:cNvPr>
          <p:cNvSpPr>
            <a:spLocks/>
          </p:cNvSpPr>
          <p:nvPr/>
        </p:nvSpPr>
        <p:spPr bwMode="auto">
          <a:xfrm>
            <a:off x="901041" y="342333"/>
            <a:ext cx="9820425" cy="5038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08000" bIns="108000" anchor="t"/>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lnSpc>
                <a:spcPct val="120000"/>
              </a:lnSpc>
              <a:spcAft>
                <a:spcPts val="1800"/>
              </a:spcAft>
            </a:pPr>
            <a:r>
              <a:rPr lang="pl-PL" altLang="pl-PL" sz="2400" dirty="0">
                <a:solidFill>
                  <a:srgbClr val="660066"/>
                </a:solidFill>
                <a:latin typeface="+mn-lt"/>
                <a:cs typeface="Calibri"/>
              </a:rPr>
              <a:t>Wartość rynkowa nieruchomości</a:t>
            </a:r>
          </a:p>
          <a:p>
            <a:pPr marL="0" indent="0" algn="just">
              <a:buNone/>
            </a:pPr>
            <a:r>
              <a:rPr lang="pl-PL" sz="2000" dirty="0"/>
              <a:t>Uwagę zwraca jednolite brzmienie definicji: </a:t>
            </a:r>
          </a:p>
          <a:p>
            <a:pPr marL="0" indent="0" algn="just">
              <a:buNone/>
            </a:pPr>
            <a:endParaRPr lang="pl-PL" sz="2000" dirty="0"/>
          </a:p>
          <a:p>
            <a:pPr marL="0" indent="0" algn="just">
              <a:buNone/>
            </a:pPr>
            <a:r>
              <a:rPr lang="pl-PL" sz="2000" dirty="0"/>
              <a:t>wartość rynkowa to </a:t>
            </a:r>
            <a:r>
              <a:rPr lang="pl-PL" sz="2000" i="1" dirty="0"/>
              <a:t>…szacowana kwota, jaką w dniu wyceny można uzyskać za składnik aktywów, zakładając, że strony mają stanowczy zamiar zawarcia umowy, są od siebie niezależne, działają z rozeznaniem i postępują rozważnie, nie znajdują się w sytuacji przymusowej oraz upłynął odpowiedni okres eksponowania nieruchomości na rynku</a:t>
            </a:r>
            <a:r>
              <a:rPr lang="pl-PL" sz="2000" dirty="0"/>
              <a:t>”. </a:t>
            </a:r>
          </a:p>
          <a:p>
            <a:pPr marL="0" indent="0" algn="just">
              <a:buNone/>
            </a:pPr>
            <a:endParaRPr lang="pl-PL" sz="2000" dirty="0"/>
          </a:p>
          <a:p>
            <a:pPr marL="0" indent="0" algn="just">
              <a:buNone/>
            </a:pPr>
            <a:r>
              <a:rPr lang="pl-PL" sz="2000" dirty="0"/>
              <a:t>Jest ona wynikiem umowy środowiskowej, ulega i będzie ulegać przekształceniom. </a:t>
            </a:r>
          </a:p>
          <a:p>
            <a:pPr marL="0" indent="0" algn="just">
              <a:buNone/>
            </a:pPr>
            <a:endParaRPr lang="pl-PL" sz="2000" dirty="0"/>
          </a:p>
          <a:p>
            <a:pPr>
              <a:lnSpc>
                <a:spcPct val="120000"/>
              </a:lnSpc>
              <a:spcAft>
                <a:spcPts val="1800"/>
              </a:spcAft>
            </a:pPr>
            <a:endParaRPr lang="pl-PL" altLang="pl-PL" sz="2000" dirty="0">
              <a:solidFill>
                <a:srgbClr val="000000"/>
              </a:solidFill>
              <a:latin typeface="Century Gothic"/>
              <a:cs typeface="Calibri" panose="020F0502020204030204" pitchFamily="34" charset="0"/>
            </a:endParaRPr>
          </a:p>
          <a:p>
            <a:pPr algn="ctr">
              <a:lnSpc>
                <a:spcPct val="120000"/>
              </a:lnSpc>
              <a:spcAft>
                <a:spcPts val="1800"/>
              </a:spcAft>
            </a:pPr>
            <a:endParaRPr lang="pl-PL" sz="2800" dirty="0">
              <a:solidFill>
                <a:srgbClr val="000000"/>
              </a:solidFill>
              <a:latin typeface="Century Gothic"/>
              <a:cs typeface="Calibri" panose="020F0502020204030204" pitchFamily="34" charset="0"/>
            </a:endParaRPr>
          </a:p>
          <a:p>
            <a:pPr algn="just">
              <a:lnSpc>
                <a:spcPct val="120000"/>
              </a:lnSpc>
              <a:spcAft>
                <a:spcPts val="1800"/>
              </a:spcAft>
            </a:pPr>
            <a:endParaRPr lang="pl-PL" altLang="pl-PL" sz="1200"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a:p>
            <a:pPr eaLnBrk="1" hangingPunct="1">
              <a:lnSpc>
                <a:spcPct val="120000"/>
              </a:lnSpc>
              <a:spcAft>
                <a:spcPts val="1800"/>
              </a:spcAft>
            </a:pPr>
            <a:endParaRPr lang="pl-PL" altLang="pl-PL" sz="2000" b="1" dirty="0">
              <a:solidFill>
                <a:srgbClr val="2A0036"/>
              </a:solidFill>
              <a:latin typeface="Century Gothic"/>
              <a:cs typeface="Calibri" panose="020F0502020204030204" pitchFamily="34" charset="0"/>
            </a:endParaRPr>
          </a:p>
        </p:txBody>
      </p:sp>
      <p:pic>
        <p:nvPicPr>
          <p:cNvPr id="6149" name="Grafika 10">
            <a:extLst>
              <a:ext uri="{FF2B5EF4-FFF2-40B4-BE49-F238E27FC236}">
                <a16:creationId xmlns:a16="http://schemas.microsoft.com/office/drawing/2014/main" id="{177EAA35-2071-4CA9-AE6D-12A2F402CE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64813" y="342900"/>
            <a:ext cx="763587" cy="79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51" name="Grupa 8">
            <a:extLst>
              <a:ext uri="{FF2B5EF4-FFF2-40B4-BE49-F238E27FC236}">
                <a16:creationId xmlns:a16="http://schemas.microsoft.com/office/drawing/2014/main" id="{276D223C-DCDB-473F-824C-9162F24BE15C}"/>
              </a:ext>
            </a:extLst>
          </p:cNvPr>
          <p:cNvGrpSpPr>
            <a:grpSpLocks/>
          </p:cNvGrpSpPr>
          <p:nvPr/>
        </p:nvGrpSpPr>
        <p:grpSpPr bwMode="auto">
          <a:xfrm>
            <a:off x="3866984" y="5945133"/>
            <a:ext cx="8136377" cy="757238"/>
            <a:chOff x="3905946" y="6068353"/>
            <a:chExt cx="8136693" cy="757755"/>
          </a:xfrm>
        </p:grpSpPr>
        <p:pic>
          <p:nvPicPr>
            <p:cNvPr id="6154" name="Grafika 7">
              <a:extLst>
                <a:ext uri="{FF2B5EF4-FFF2-40B4-BE49-F238E27FC236}">
                  <a16:creationId xmlns:a16="http://schemas.microsoft.com/office/drawing/2014/main" id="{19AF7D6B-CC5F-4ACA-8A61-1F3C2FED065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96251" y="6068353"/>
              <a:ext cx="28463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6" name="pole tekstowe 13">
              <a:extLst>
                <a:ext uri="{FF2B5EF4-FFF2-40B4-BE49-F238E27FC236}">
                  <a16:creationId xmlns:a16="http://schemas.microsoft.com/office/drawing/2014/main" id="{ACB392C7-43BF-4A1E-8EA2-500EB916BF6D}"/>
                </a:ext>
              </a:extLst>
            </p:cNvPr>
            <p:cNvSpPr txBox="1">
              <a:spLocks noChangeArrowheads="1"/>
            </p:cNvSpPr>
            <p:nvPr/>
          </p:nvSpPr>
          <p:spPr bwMode="auto">
            <a:xfrm>
              <a:off x="3905946" y="6456776"/>
              <a:ext cx="33826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defRPr>
              </a:lvl1pPr>
              <a:lvl2pPr marL="742950" indent="-285750" eaLnBrk="0" hangingPunct="0">
                <a:defRPr>
                  <a:solidFill>
                    <a:schemeClr val="tx1"/>
                  </a:solidFill>
                  <a:latin typeface="Calibri" panose="020F0502020204030204" pitchFamily="34" charset="0"/>
                </a:defRPr>
              </a:lvl2pPr>
              <a:lvl3pPr marL="1143000" indent="-228600" eaLnBrk="0" hangingPunct="0">
                <a:defRPr>
                  <a:solidFill>
                    <a:schemeClr val="tx1"/>
                  </a:solidFill>
                  <a:latin typeface="Calibri" panose="020F0502020204030204" pitchFamily="34" charset="0"/>
                </a:defRPr>
              </a:lvl3pPr>
              <a:lvl4pPr marL="1600200" indent="-228600" eaLnBrk="0" hangingPunct="0">
                <a:defRPr>
                  <a:solidFill>
                    <a:schemeClr val="tx1"/>
                  </a:solidFill>
                  <a:latin typeface="Calibri" panose="020F0502020204030204" pitchFamily="34" charset="0"/>
                </a:defRPr>
              </a:lvl4pPr>
              <a:lvl5pPr marL="2057400" indent="-228600" eaLnBrk="0" hangingPunct="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pl-PL" altLang="pl-PL" sz="1200">
                  <a:solidFill>
                    <a:srgbClr val="520068"/>
                  </a:solidFill>
                </a:rPr>
                <a:t>kierunek</a:t>
              </a:r>
              <a:r>
                <a:rPr lang="pl-PL" altLang="pl-PL">
                  <a:solidFill>
                    <a:srgbClr val="520068"/>
                  </a:solidFill>
                </a:rPr>
                <a:t> </a:t>
              </a:r>
              <a:r>
                <a:rPr lang="pl-PL" altLang="pl-PL">
                  <a:solidFill>
                    <a:srgbClr val="520068"/>
                  </a:solidFill>
                  <a:latin typeface="Reprise Title" pitchFamily="2" charset="0"/>
                </a:rPr>
                <a:t>Inwestycje i nieruchomości</a:t>
              </a:r>
            </a:p>
          </p:txBody>
        </p:sp>
      </p:grpSp>
    </p:spTree>
    <p:extLst>
      <p:ext uri="{BB962C8B-B14F-4D97-AF65-F5344CB8AC3E}">
        <p14:creationId xmlns:p14="http://schemas.microsoft.com/office/powerpoint/2010/main" val="1844834882"/>
      </p:ext>
    </p:extLst>
  </p:cSld>
  <p:clrMapOvr>
    <a:masterClrMapping/>
  </p:clrMapOvr>
  <p:transition>
    <p:wipe dir="d"/>
  </p:transition>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2298</TotalTime>
  <Words>2009</Words>
  <Application>Microsoft Office PowerPoint</Application>
  <PresentationFormat>Panoramiczny</PresentationFormat>
  <Paragraphs>276</Paragraphs>
  <Slides>24</Slides>
  <Notes>24</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24</vt:i4>
      </vt:variant>
    </vt:vector>
  </HeadingPairs>
  <TitlesOfParts>
    <vt:vector size="31" baseType="lpstr">
      <vt:lpstr>Arial</vt:lpstr>
      <vt:lpstr>Bauhaus 93</vt:lpstr>
      <vt:lpstr>Calibri</vt:lpstr>
      <vt:lpstr>Calibri Light</vt:lpstr>
      <vt:lpstr>Century Gothic</vt:lpstr>
      <vt:lpstr>Reprise Title</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Sebastian</dc:creator>
  <cp:lastModifiedBy>Użytkownik systemu Windows</cp:lastModifiedBy>
  <cp:revision>150</cp:revision>
  <dcterms:created xsi:type="dcterms:W3CDTF">2017-01-11T10:24:22Z</dcterms:created>
  <dcterms:modified xsi:type="dcterms:W3CDTF">2021-09-18T08:18:20Z</dcterms:modified>
</cp:coreProperties>
</file>