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9" r:id="rId3"/>
    <p:sldId id="261" r:id="rId4"/>
    <p:sldId id="263" r:id="rId5"/>
    <p:sldId id="266" r:id="rId6"/>
    <p:sldId id="265" r:id="rId7"/>
    <p:sldId id="264" r:id="rId8"/>
    <p:sldId id="267" r:id="rId9"/>
    <p:sldId id="269" r:id="rId10"/>
    <p:sldId id="268" r:id="rId11"/>
    <p:sldId id="262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 autoAdjust="0"/>
  </p:normalViewPr>
  <p:slideViewPr>
    <p:cSldViewPr snapToGrid="0">
      <p:cViewPr varScale="1">
        <p:scale>
          <a:sx n="91" d="100"/>
          <a:sy n="91" d="100"/>
        </p:scale>
        <p:origin x="872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DA7CC-AF18-4C32-BB44-3E2D61F18F5B}" type="datetimeFigureOut">
              <a:rPr lang="pl-PL" smtClean="0"/>
              <a:pPr/>
              <a:t>17.09.2021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Konferencja WWGN 2021, 19-21 września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1BC2C-9C8A-484C-8F6C-8FE78228227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315090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2A8E4-5D32-498A-9D05-1919E70D6A81}" type="datetimeFigureOut">
              <a:rPr lang="pl-PL" smtClean="0"/>
              <a:pPr/>
              <a:t>17.09.2021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Konferencja WWGN 2021, 19-21 września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7C4D5-2FD5-45BC-B23C-84FFA9DBF80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317261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35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179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46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8108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7223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0654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5876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1824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56182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413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114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6168438" y="6396853"/>
            <a:ext cx="5233853" cy="365125"/>
          </a:xfrm>
        </p:spPr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pl-PL"/>
              <a:t>Konferencja WWGN, Kraków, 19-21.09.2021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38200" y="6396853"/>
            <a:ext cx="2743200" cy="365125"/>
          </a:xfrm>
        </p:spPr>
        <p:txBody>
          <a:bodyPr/>
          <a:lstStyle/>
          <a:p>
            <a:r>
              <a:rPr lang="pl-PL" dirty="0"/>
              <a:t>Imię nazwisko prelegenta/ki </a:t>
            </a:r>
          </a:p>
        </p:txBody>
      </p:sp>
    </p:spTree>
    <p:extLst>
      <p:ext uri="{BB962C8B-B14F-4D97-AF65-F5344CB8AC3E}">
        <p14:creationId xmlns:p14="http://schemas.microsoft.com/office/powerpoint/2010/main" val="32025890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7642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38905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4442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116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365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7073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866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633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976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Konferencja WWGN, Kraków, 19-21.09.2021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120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73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1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Konferencja WWGN, Kraków, 19-21.09.2021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711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Działalność deweloperska             w rozwoju rynku nieruchomości - wyzwania prawne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524000" y="4459458"/>
            <a:ext cx="9144000" cy="1730326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pl-PL" dirty="0"/>
              <a:t>Dr Ewelina Badura</a:t>
            </a:r>
          </a:p>
          <a:p>
            <a:pPr algn="r"/>
            <a:r>
              <a:rPr lang="pl-PL" dirty="0"/>
              <a:t>Katedra Prawa Nieruchomości i Prawa Podatkowego</a:t>
            </a:r>
          </a:p>
          <a:p>
            <a:pPr algn="r"/>
            <a:r>
              <a:rPr lang="pl-PL" dirty="0"/>
              <a:t>Instytut Prawa</a:t>
            </a:r>
          </a:p>
          <a:p>
            <a:pPr algn="r"/>
            <a:r>
              <a:rPr lang="pl-PL" dirty="0"/>
              <a:t>Kolegium Ekonomii, Finansów i Prawa</a:t>
            </a:r>
          </a:p>
          <a:p>
            <a:pPr algn="r"/>
            <a:r>
              <a:rPr lang="pl-PL" dirty="0"/>
              <a:t>Uniwersytet Ekonomiczny w Krakowie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70432"/>
            <a:ext cx="10515600" cy="764096"/>
          </a:xfrm>
        </p:spPr>
        <p:txBody>
          <a:bodyPr>
            <a:noAutofit/>
          </a:bodyPr>
          <a:lstStyle/>
          <a:p>
            <a:pPr algn="ctr"/>
            <a:r>
              <a:rPr lang="pl-US" sz="3200" b="1" dirty="0"/>
              <a:t>Ewolucja ochrony nabywców w umowach deweloperskich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21407"/>
            <a:ext cx="10515600" cy="418091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pl-PL" sz="2400" dirty="0"/>
              <a:t>(obowiązująca do: 30.06.2022r.)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sz="2400" dirty="0"/>
              <a:t>Ustawa o ochronie praw nabywcy lokalu mieszkalnego lub domu jednorodzinnego   z dnia 16 września 2011 r. (</a:t>
            </a:r>
            <a:r>
              <a:rPr lang="pl-PL" sz="2400" dirty="0" err="1"/>
              <a:t>t.j</a:t>
            </a:r>
            <a:r>
              <a:rPr lang="pl-PL" sz="2400" dirty="0"/>
              <a:t>. Dz.U. z 2021 r. poz. 1445 ze zm.) </a:t>
            </a:r>
          </a:p>
          <a:p>
            <a:pPr marL="0" indent="0" algn="ctr">
              <a:lnSpc>
                <a:spcPct val="100000"/>
              </a:lnSpc>
              <a:buNone/>
            </a:pPr>
            <a:endParaRPr lang="pl-PL" sz="2400" dirty="0"/>
          </a:p>
          <a:p>
            <a:pPr marL="0" indent="0" algn="ctr">
              <a:lnSpc>
                <a:spcPct val="100000"/>
              </a:lnSpc>
              <a:buNone/>
            </a:pPr>
            <a:endParaRPr lang="pl-PL" sz="2400" dirty="0"/>
          </a:p>
          <a:p>
            <a:pPr marL="0" indent="0" algn="ctr">
              <a:lnSpc>
                <a:spcPct val="100000"/>
              </a:lnSpc>
              <a:buNone/>
            </a:pPr>
            <a:endParaRPr lang="pl-PL" sz="2400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pl-PL" sz="2400" dirty="0"/>
              <a:t>wejdzie w życie 1 lipca 2022 r.: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sz="2400" dirty="0"/>
              <a:t>Ustawa o ochronie praw nabywcy lokalu mieszkalnego lub domu jednorodzinnego oraz deweloperskim funduszu gwarancyjnym z dnia 20 maja 2021 r. (</a:t>
            </a:r>
            <a:r>
              <a:rPr lang="pl-PL" sz="2400" dirty="0" err="1"/>
              <a:t>t.j</a:t>
            </a:r>
            <a:r>
              <a:rPr lang="pl-PL" sz="2400" dirty="0"/>
              <a:t>. Dz.U. z 2021 r. poz. 1177)</a:t>
            </a:r>
          </a:p>
        </p:txBody>
      </p:sp>
      <p:sp>
        <p:nvSpPr>
          <p:cNvPr id="4" name="Strzałka w dół 3">
            <a:extLst>
              <a:ext uri="{FF2B5EF4-FFF2-40B4-BE49-F238E27FC236}">
                <a16:creationId xmlns:a16="http://schemas.microsoft.com/office/drawing/2014/main" id="{5A82F77F-2787-0F44-9DA2-ACF918C19124}"/>
              </a:ext>
            </a:extLst>
          </p:cNvPr>
          <p:cNvSpPr/>
          <p:nvPr/>
        </p:nvSpPr>
        <p:spPr>
          <a:xfrm>
            <a:off x="5611368" y="3429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US" dirty="0"/>
          </a:p>
        </p:txBody>
      </p:sp>
    </p:spTree>
    <p:extLst>
      <p:ext uri="{BB962C8B-B14F-4D97-AF65-F5344CB8AC3E}">
        <p14:creationId xmlns:p14="http://schemas.microsoft.com/office/powerpoint/2010/main" val="2843164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70432"/>
            <a:ext cx="10515600" cy="764096"/>
          </a:xfrm>
        </p:spPr>
        <p:txBody>
          <a:bodyPr>
            <a:normAutofit/>
          </a:bodyPr>
          <a:lstStyle/>
          <a:p>
            <a:pPr algn="ctr"/>
            <a:r>
              <a:rPr lang="pl-PL" sz="3600" dirty="0"/>
              <a:t>Deweloperski Fundusz Gwarancyjny (DFG)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21407"/>
            <a:ext cx="10515600" cy="419498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400" dirty="0"/>
              <a:t>Zwrot wpłaconych na zakup mieszkania lub domu środków będzie możliwy w przypadku:</a:t>
            </a:r>
          </a:p>
          <a:p>
            <a:pPr algn="just"/>
            <a:r>
              <a:rPr lang="pl-PL" sz="2400" dirty="0"/>
              <a:t>upadłości dewelopera i zaprzestania kontynuowania inwestycji,</a:t>
            </a:r>
          </a:p>
          <a:p>
            <a:pPr algn="just"/>
            <a:r>
              <a:rPr lang="pl-PL" sz="2400" dirty="0"/>
              <a:t>odstąpienia przez syndyka lub zarządcy od umowy zawartej z klientem,</a:t>
            </a:r>
          </a:p>
          <a:p>
            <a:pPr algn="just"/>
            <a:r>
              <a:rPr lang="pl-PL" sz="2400" dirty="0"/>
              <a:t>upadłości banku prowadzącego mieszkaniowy rachunek powierniczy i niepokrycia całości środków zgromadzonych na tym rachunku przez Bankowy Fundusz Gwarancyjny, który zapewnia zwrot do 100 tys. euro za wszystkie środki danego klienta w konkretnym banku – łącznie m.in. z jego prywatnymi lokatami,</a:t>
            </a:r>
          </a:p>
          <a:p>
            <a:pPr algn="just"/>
            <a:r>
              <a:rPr lang="pl-PL" sz="2400" dirty="0"/>
              <a:t>odstąpienia od umowy przez nabywcę (np. gdy deweloper nie przeniesie na nabywcę własności lokalu w określonym terminie lub nie usunie wady istotnej), o ile klient nie uzyskał wcześniej zwrotu swoich środków.</a:t>
            </a:r>
          </a:p>
        </p:txBody>
      </p:sp>
    </p:spTree>
    <p:extLst>
      <p:ext uri="{BB962C8B-B14F-4D97-AF65-F5344CB8AC3E}">
        <p14:creationId xmlns:p14="http://schemas.microsoft.com/office/powerpoint/2010/main" val="1452219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70432"/>
            <a:ext cx="10515600" cy="764096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/>
              <a:t>Aspekt publicznoprawny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21407"/>
            <a:ext cx="10515600" cy="405555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Art. 75 Konstytucja RP: </a:t>
            </a:r>
            <a:r>
              <a:rPr lang="pl-PL" i="1" dirty="0"/>
              <a:t>Władze publiczne prowadzą politykę sprzyjającą zaspokojeniu potrzeb mieszkaniowych obywateli, w szczególności przeciwdziałają bezdomności, wspierają rozwój budownictwa socjalnego oraz popierają działania obywateli zmierzające do uzyskania własnego mieszkania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Art. 7 ustawy o samorządzie gminnym - zaspokajanie zbiorowych potrzeb wspólnoty należy do zadań własnych gminy</a:t>
            </a:r>
            <a:r>
              <a:rPr lang="pl-US" dirty="0"/>
              <a:t>,</a:t>
            </a:r>
            <a:endParaRPr lang="pl-PL" dirty="0"/>
          </a:p>
          <a:p>
            <a:pPr algn="just"/>
            <a:r>
              <a:rPr lang="pl-PL" dirty="0"/>
              <a:t>Art. 4 ustawy o ochronie praw lokatorów, mieszkaniowym zasobie gminy        i o zmianie Kodeksu cywilnego, tworzenie warunków do zaspokajania potrzeb mieszkaniowych wspólnoty samorządowej należy do zadań własnych gminy. </a:t>
            </a:r>
          </a:p>
        </p:txBody>
      </p:sp>
    </p:spTree>
    <p:extLst>
      <p:ext uri="{BB962C8B-B14F-4D97-AF65-F5344CB8AC3E}">
        <p14:creationId xmlns:p14="http://schemas.microsoft.com/office/powerpoint/2010/main" val="2529819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70432"/>
            <a:ext cx="10515600" cy="764096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/>
              <a:t>Nabywca – konsument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21407"/>
            <a:ext cx="10515600" cy="4055555"/>
          </a:xfrm>
        </p:spPr>
        <p:txBody>
          <a:bodyPr/>
          <a:lstStyle/>
          <a:p>
            <a:pPr algn="just"/>
            <a:r>
              <a:rPr lang="pl-PL" dirty="0"/>
              <a:t>relacja ustawy o ochronie praw nabywcy lokalu mieszkalnego lub domu jednorodzinnego do regulacji konsumenckich, w tym zwłaszcza do ustawy o prawach konsumenta</a:t>
            </a:r>
            <a:r>
              <a:rPr lang="pl-US" dirty="0"/>
              <a:t>,</a:t>
            </a:r>
          </a:p>
          <a:p>
            <a:pPr algn="just"/>
            <a:r>
              <a:rPr lang="pl-PL" dirty="0"/>
              <a:t>odzwierciedlenie intencji ustawodawcy europejskiego wyrażonych          w dyrektywie</a:t>
            </a:r>
            <a:r>
              <a:rPr lang="pl-US" dirty="0"/>
              <a:t> </a:t>
            </a:r>
            <a:r>
              <a:rPr lang="pl-PL" dirty="0"/>
              <a:t>2011/83/UE.</a:t>
            </a:r>
          </a:p>
        </p:txBody>
      </p:sp>
    </p:spTree>
    <p:extLst>
      <p:ext uri="{BB962C8B-B14F-4D97-AF65-F5344CB8AC3E}">
        <p14:creationId xmlns:p14="http://schemas.microsoft.com/office/powerpoint/2010/main" val="472387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70432"/>
            <a:ext cx="10515600" cy="764096"/>
          </a:xfrm>
        </p:spPr>
        <p:txBody>
          <a:bodyPr>
            <a:normAutofit/>
          </a:bodyPr>
          <a:lstStyle/>
          <a:p>
            <a:pPr lvl="0" algn="ctr"/>
            <a:r>
              <a:rPr lang="pl-PL" sz="3600" b="1" dirty="0"/>
              <a:t>Działalność deweloperska i „lex </a:t>
            </a:r>
            <a:r>
              <a:rPr lang="pl-PL" sz="3600" b="1" dirty="0" err="1"/>
              <a:t>covid</a:t>
            </a:r>
            <a:r>
              <a:rPr lang="pl-PL" sz="3600" b="1" dirty="0"/>
              <a:t>” </a:t>
            </a:r>
            <a:endParaRPr lang="pl-US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21407"/>
            <a:ext cx="10515600" cy="4055555"/>
          </a:xfrm>
        </p:spPr>
        <p:txBody>
          <a:bodyPr/>
          <a:lstStyle/>
          <a:p>
            <a:pPr algn="just"/>
            <a:r>
              <a:rPr lang="pl-PL" dirty="0"/>
              <a:t>Zgodnie z art. 12 ustawy z dnia 2 marca 2020 r. o szczególnych rozwiązaniach związanych z zapobieganiem, przeciwdziałaniem                  i zwalczaniem COVID-19, innych chorób zakaźnych oraz wywołanych nimi sytuacji kryzysowych, od 8 marca do 5 września 2020 r. w Polsce do projektowania, budowy, przebudowy, remontu, utrzymania                 i rozbiórki obiektów budowlanych, w tym zmiany sposobu użytkowania, w związku z przeciwdziałaniem COVID-19, nie stosowało  się przepisów prawa budowlanego, ustawy o planowaniu            i zagospodarowaniu przestrzennym oraz aktów planistycznych, ustawy o ochronie zabytków i opiece nad zabytkami.</a:t>
            </a:r>
          </a:p>
        </p:txBody>
      </p:sp>
    </p:spTree>
    <p:extLst>
      <p:ext uri="{BB962C8B-B14F-4D97-AF65-F5344CB8AC3E}">
        <p14:creationId xmlns:p14="http://schemas.microsoft.com/office/powerpoint/2010/main" val="2870007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026942"/>
            <a:ext cx="10515600" cy="907586"/>
          </a:xfrm>
        </p:spPr>
        <p:txBody>
          <a:bodyPr>
            <a:noAutofit/>
          </a:bodyPr>
          <a:lstStyle/>
          <a:p>
            <a:pPr lvl="0" algn="ctr"/>
            <a:r>
              <a:rPr lang="pl-PL" sz="3600" dirty="0"/>
              <a:t>Wyrok Wojewódzkiego Sądu Administracyjnego                 w Białymstoku (sygnatura akt: II SA/Bk 369/21)</a:t>
            </a:r>
            <a:endParaRPr lang="pl-US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21407"/>
            <a:ext cx="10515600" cy="4055555"/>
          </a:xfrm>
        </p:spPr>
        <p:txBody>
          <a:bodyPr/>
          <a:lstStyle/>
          <a:p>
            <a:pPr algn="just"/>
            <a:endParaRPr lang="pl-PL" dirty="0"/>
          </a:p>
          <a:p>
            <a:pPr algn="just"/>
            <a:r>
              <a:rPr lang="pl-PL" dirty="0"/>
              <a:t>Regulacje „lex </a:t>
            </a:r>
            <a:r>
              <a:rPr lang="pl-PL" dirty="0" err="1"/>
              <a:t>covid</a:t>
            </a:r>
            <a:r>
              <a:rPr lang="pl-PL" dirty="0"/>
              <a:t>” nie wyłączyły stosowania przepisów kodeksu cywilnego, w tym części dotyczącej umowy o roboty budowlane oraz odpowiedzialności wykonawcy za szkody wynikłe na terenie budowy.</a:t>
            </a:r>
          </a:p>
          <a:p>
            <a:pPr algn="just"/>
            <a:r>
              <a:rPr lang="pl-PL" dirty="0"/>
              <a:t>Art. 435 § 1 Kodeksu cywilnego,</a:t>
            </a:r>
          </a:p>
          <a:p>
            <a:pPr algn="just"/>
            <a:r>
              <a:rPr lang="pl-PL" dirty="0"/>
              <a:t>intencja wprowadzenia art. 12 „lex </a:t>
            </a:r>
            <a:r>
              <a:rPr lang="pl-PL" dirty="0" err="1"/>
              <a:t>covid</a:t>
            </a:r>
            <a:r>
              <a:rPr lang="pl-PL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519400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70432"/>
            <a:ext cx="10515600" cy="764096"/>
          </a:xfrm>
        </p:spPr>
        <p:txBody>
          <a:bodyPr>
            <a:normAutofit/>
          </a:bodyPr>
          <a:lstStyle/>
          <a:p>
            <a:pPr lvl="0" algn="ctr"/>
            <a:r>
              <a:rPr lang="pl-US" sz="3600" dirty="0"/>
              <a:t>KONIEC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21407"/>
            <a:ext cx="10515600" cy="4055555"/>
          </a:xfrm>
        </p:spPr>
        <p:txBody>
          <a:bodyPr/>
          <a:lstStyle/>
          <a:p>
            <a:pPr algn="ctr"/>
            <a:r>
              <a:rPr lang="pl-PL" dirty="0"/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val="8685422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540</Words>
  <Application>Microsoft Macintosh PowerPoint</Application>
  <PresentationFormat>Panoramiczny</PresentationFormat>
  <Paragraphs>36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Motyw pakietu Office</vt:lpstr>
      <vt:lpstr>Projekt niestandardowy</vt:lpstr>
      <vt:lpstr>Prezentacja programu PowerPoint</vt:lpstr>
      <vt:lpstr>Działalność deweloperska             w rozwoju rynku nieruchomości - wyzwania prawne</vt:lpstr>
      <vt:lpstr>Ewolucja ochrony nabywców w umowach deweloperskich </vt:lpstr>
      <vt:lpstr>Deweloperski Fundusz Gwarancyjny (DFG)</vt:lpstr>
      <vt:lpstr>Aspekt publicznoprawny</vt:lpstr>
      <vt:lpstr>Nabywca – konsument</vt:lpstr>
      <vt:lpstr>Działalność deweloperska i „lex covid” </vt:lpstr>
      <vt:lpstr>Wyrok Wojewódzkiego Sądu Administracyjnego                 w Białymstoku (sygnatura akt: II SA/Bk 369/21)</vt:lpstr>
      <vt:lpstr>KONIEC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Ewelina Badura</cp:lastModifiedBy>
  <cp:revision>27</cp:revision>
  <dcterms:created xsi:type="dcterms:W3CDTF">2021-09-09T08:32:53Z</dcterms:created>
  <dcterms:modified xsi:type="dcterms:W3CDTF">2021-09-17T19:33:14Z</dcterms:modified>
</cp:coreProperties>
</file>