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9" r:id="rId3"/>
    <p:sldId id="261" r:id="rId4"/>
    <p:sldId id="263" r:id="rId5"/>
    <p:sldId id="271" r:id="rId6"/>
    <p:sldId id="266" r:id="rId7"/>
    <p:sldId id="269" r:id="rId8"/>
    <p:sldId id="274" r:id="rId9"/>
    <p:sldId id="275" r:id="rId10"/>
    <p:sldId id="276" r:id="rId11"/>
    <p:sldId id="277" r:id="rId12"/>
    <p:sldId id="268" r:id="rId13"/>
    <p:sldId id="278" r:id="rId14"/>
    <p:sldId id="279" r:id="rId15"/>
    <p:sldId id="280" r:id="rId16"/>
    <p:sldId id="281" r:id="rId17"/>
    <p:sldId id="282" r:id="rId18"/>
    <p:sldId id="262" r:id="rId19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446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DA7CC-AF18-4C32-BB44-3E2D61F18F5B}" type="datetimeFigureOut">
              <a:rPr lang="pl-PL" smtClean="0"/>
              <a:pPr/>
              <a:t>18.09.2021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Konferencja WWGN 2021, 19-21 września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BC2C-9C8A-484C-8F6C-8FE7822822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1509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2A8E4-5D32-498A-9D05-1919E70D6A81}" type="datetimeFigureOut">
              <a:rPr lang="pl-PL" smtClean="0"/>
              <a:pPr/>
              <a:t>18.09.2021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Konferencja WWGN 2021, 19-21 września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7C4D5-2FD5-45BC-B23C-84FFA9DBF8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1726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5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79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46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108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722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65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876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82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618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13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1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6168438" y="6396853"/>
            <a:ext cx="5233853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Konferencja WWGN, Kraków, 19-21.09.2021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38200" y="6396853"/>
            <a:ext cx="2743200" cy="365125"/>
          </a:xfrm>
        </p:spPr>
        <p:txBody>
          <a:bodyPr/>
          <a:lstStyle/>
          <a:p>
            <a:r>
              <a:rPr lang="pl-PL" dirty="0" smtClean="0"/>
              <a:t>Imię nazwisko prelegenta/ki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2589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7642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890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44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16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365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07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866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33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20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73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11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1353800" cy="76409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Port Lotniczy Gdańsk – inwestycje w latach 2010-2015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6552"/>
            <a:ext cx="10515600" cy="425596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Inwestycja budowy Terminalu Drugiego wraz z infrastrukturą, realizowana była przy użyciu połączenia kapitałów obcych (78,28% - </a:t>
            </a:r>
            <a:r>
              <a:rPr lang="pl-PL" sz="2000" dirty="0" err="1" smtClean="0"/>
              <a:t>obligacje+fundusze</a:t>
            </a:r>
            <a:r>
              <a:rPr lang="pl-PL" sz="2000" dirty="0" smtClean="0"/>
              <a:t> UE) oraz kapitałów własnych (21,72%). Łączna wartość projektu, realizowanego w ramach fazy I długoterminowego rozwoju Portu Lotniczego w Gdańsku, wynosiła 396 mln zł. </a:t>
            </a:r>
          </a:p>
          <a:p>
            <a:pPr marL="0" indent="0">
              <a:buNone/>
            </a:pPr>
            <a:endParaRPr lang="pl-PL" sz="2000" dirty="0" smtClean="0"/>
          </a:p>
          <a:p>
            <a:pPr marL="0" indent="0" algn="ctr">
              <a:buNone/>
            </a:pPr>
            <a:r>
              <a:rPr lang="pl-PL" sz="2000" b="1" dirty="0"/>
              <a:t>Priorytet: Priorytet VI: Drogowa i lotnicza sieć TEN-T</a:t>
            </a:r>
            <a:endParaRPr lang="pl-PL" sz="2000" dirty="0"/>
          </a:p>
          <a:p>
            <a:pPr marL="0" indent="0" algn="ctr">
              <a:buNone/>
            </a:pPr>
            <a:r>
              <a:rPr lang="pl-PL" sz="2000" b="1" dirty="0"/>
              <a:t>Działanie: 6.3: Rozwój Sieci Lotniczej Ten-T</a:t>
            </a:r>
            <a:endParaRPr lang="pl-PL" sz="2000" dirty="0"/>
          </a:p>
          <a:p>
            <a:pPr marL="0" indent="0" algn="ctr">
              <a:buNone/>
            </a:pPr>
            <a:r>
              <a:rPr lang="pl-PL" sz="2000" b="1" dirty="0"/>
              <a:t>Całkowita Wartość Projektu:  396 mln zł</a:t>
            </a:r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2072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/>
              <a:t>Istnieje silna dodatnia korelacja pomiędzy poziomem rozwoju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społeczno-gospodarczego </a:t>
            </a:r>
            <a:r>
              <a:rPr lang="pl-PL" sz="2400" dirty="0"/>
              <a:t>regionu lub państwa,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a </a:t>
            </a:r>
            <a:r>
              <a:rPr lang="pl-PL" sz="2400" dirty="0"/>
              <a:t>stopniem zapotrzebowania na infrastrukturę i wynikające z niej usługi</a:t>
            </a:r>
            <a:r>
              <a:rPr lang="pl-PL" sz="2400" dirty="0" smtClean="0"/>
              <a:t>.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1600" dirty="0"/>
              <a:t>M. Ratajczak, </a:t>
            </a:r>
            <a:r>
              <a:rPr lang="pl-PL" sz="1600" i="1" dirty="0"/>
              <a:t>Infrastruktura a wzrost i rozwój gospodarczy, </a:t>
            </a:r>
            <a:r>
              <a:rPr lang="pl-PL" sz="1600" dirty="0"/>
              <a:t>„Ruch Prawniczy, Ekonomiczny i Socjologiczny” 2000, nr 4, s. 86</a:t>
            </a:r>
            <a:r>
              <a:rPr lang="pl-PL" sz="1600" dirty="0" smtClean="0"/>
              <a:t>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942122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1353800" cy="764096"/>
          </a:xfrm>
        </p:spPr>
        <p:txBody>
          <a:bodyPr>
            <a:normAutofit/>
          </a:bodyPr>
          <a:lstStyle/>
          <a:p>
            <a:r>
              <a:rPr lang="pl-PL" dirty="0" smtClean="0"/>
              <a:t>Port Lotniczy Gdańsk – efekty inwestycji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590740"/>
              </p:ext>
            </p:extLst>
          </p:nvPr>
        </p:nvGraphicFramePr>
        <p:xfrm>
          <a:off x="6515100" y="2847200"/>
          <a:ext cx="3940017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7188">
                  <a:extLst>
                    <a:ext uri="{9D8B030D-6E8A-4147-A177-3AD203B41FA5}">
                      <a16:colId xmlns:a16="http://schemas.microsoft.com/office/drawing/2014/main" val="899268008"/>
                    </a:ext>
                  </a:extLst>
                </a:gridCol>
                <a:gridCol w="1567019">
                  <a:extLst>
                    <a:ext uri="{9D8B030D-6E8A-4147-A177-3AD203B41FA5}">
                      <a16:colId xmlns:a16="http://schemas.microsoft.com/office/drawing/2014/main" val="1229537473"/>
                    </a:ext>
                  </a:extLst>
                </a:gridCol>
                <a:gridCol w="1415810">
                  <a:extLst>
                    <a:ext uri="{9D8B030D-6E8A-4147-A177-3AD203B41FA5}">
                      <a16:colId xmlns:a16="http://schemas.microsoft.com/office/drawing/2014/main" val="1794928895"/>
                    </a:ext>
                  </a:extLst>
                </a:gridCol>
              </a:tblGrid>
              <a:tr h="310642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2011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2 463 222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34 364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0856121"/>
                  </a:ext>
                </a:extLst>
              </a:tr>
              <a:tr h="310642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2012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2 906 091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40 044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2503459"/>
                  </a:ext>
                </a:extLst>
              </a:tr>
              <a:tr h="310642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2013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2 844 308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35 908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4439861"/>
                  </a:ext>
                </a:extLst>
              </a:tr>
              <a:tr h="310642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2014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3 288 251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40 047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836030"/>
                  </a:ext>
                </a:extLst>
              </a:tr>
              <a:tr h="310642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2015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3 706 180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40 261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03079865"/>
                  </a:ext>
                </a:extLst>
              </a:tr>
              <a:tr h="310642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2016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4 004 081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41 079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1512006"/>
                  </a:ext>
                </a:extLst>
              </a:tr>
              <a:tr h="310642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2017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4 611 714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43 422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29095874"/>
                  </a:ext>
                </a:extLst>
              </a:tr>
              <a:tr h="310642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2018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4 980 647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46 482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67772889"/>
                  </a:ext>
                </a:extLst>
              </a:tr>
              <a:tr h="310642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l-PL" sz="1400" dirty="0">
                          <a:effectLst/>
                        </a:rPr>
                        <a:t>2019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5 376 120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48 882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1760904"/>
                  </a:ext>
                </a:extLst>
              </a:tr>
              <a:tr h="310642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2020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1 711 281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11 586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02904098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537742"/>
              </p:ext>
            </p:extLst>
          </p:nvPr>
        </p:nvGraphicFramePr>
        <p:xfrm>
          <a:off x="838200" y="2090801"/>
          <a:ext cx="4309872" cy="3956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7039">
                  <a:extLst>
                    <a:ext uri="{9D8B030D-6E8A-4147-A177-3AD203B41FA5}">
                      <a16:colId xmlns:a16="http://schemas.microsoft.com/office/drawing/2014/main" val="1483401171"/>
                    </a:ext>
                  </a:extLst>
                </a:gridCol>
                <a:gridCol w="2027281">
                  <a:extLst>
                    <a:ext uri="{9D8B030D-6E8A-4147-A177-3AD203B41FA5}">
                      <a16:colId xmlns:a16="http://schemas.microsoft.com/office/drawing/2014/main" val="2619220583"/>
                    </a:ext>
                  </a:extLst>
                </a:gridCol>
                <a:gridCol w="1235552">
                  <a:extLst>
                    <a:ext uri="{9D8B030D-6E8A-4147-A177-3AD203B41FA5}">
                      <a16:colId xmlns:a16="http://schemas.microsoft.com/office/drawing/2014/main" val="2370389377"/>
                    </a:ext>
                  </a:extLst>
                </a:gridCol>
              </a:tblGrid>
              <a:tr h="436359">
                <a:tc>
                  <a:txBody>
                    <a:bodyPr/>
                    <a:lstStyle/>
                    <a:p>
                      <a:pPr marL="273050" indent="-2730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Rok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Liczba Pasażerów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Liczba Operacji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24539702"/>
                  </a:ext>
                </a:extLst>
              </a:tr>
              <a:tr h="181816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269 960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11 586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6604144"/>
                  </a:ext>
                </a:extLst>
              </a:tr>
              <a:tr h="181816">
                <a:tc>
                  <a:txBody>
                    <a:bodyPr/>
                    <a:lstStyle/>
                    <a:p>
                      <a:pPr marL="0" indent="190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2001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319 174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14 052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0754593"/>
                  </a:ext>
                </a:extLst>
              </a:tr>
              <a:tr h="181816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2002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318 033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13 450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25237202"/>
                  </a:ext>
                </a:extLst>
              </a:tr>
              <a:tr h="181816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2003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365 036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14 346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8678588"/>
                  </a:ext>
                </a:extLst>
              </a:tr>
              <a:tr h="181816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2004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466 691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17 532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13941162"/>
                  </a:ext>
                </a:extLst>
              </a:tr>
              <a:tr h="181816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2005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672 186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19 040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66779529"/>
                  </a:ext>
                </a:extLst>
              </a:tr>
              <a:tr h="181816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2006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1 256 014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24 160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6444761"/>
                  </a:ext>
                </a:extLst>
              </a:tr>
              <a:tr h="181816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2007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1 715 816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28 216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22042198"/>
                  </a:ext>
                </a:extLst>
              </a:tr>
              <a:tr h="181816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2008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1 954 177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31 044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7419585"/>
                  </a:ext>
                </a:extLst>
              </a:tr>
              <a:tr h="181816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2009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1 910 670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29 632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3172444"/>
                  </a:ext>
                </a:extLst>
              </a:tr>
              <a:tr h="181816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2010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2 231 610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31 276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3744054"/>
                  </a:ext>
                </a:extLst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681146" y="6117390"/>
            <a:ext cx="8398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Źródło: </a:t>
            </a:r>
            <a:r>
              <a:rPr lang="pl-PL" sz="1400" dirty="0" smtClean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Badania własne R. Kozłowskiego </a:t>
            </a:r>
            <a:r>
              <a:rPr lang="pl-PL" sz="1400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pl-PL" sz="1400" dirty="0" smtClean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podstawie materiałów pozyskanych z Portu Lotniczego Gdańsk.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62262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>
            <a:noAutofit/>
          </a:bodyPr>
          <a:lstStyle/>
          <a:p>
            <a:pPr algn="ctr"/>
            <a:r>
              <a:rPr lang="pl-PL" sz="3000" dirty="0" smtClean="0"/>
              <a:t>Efekty ekonomiczne, społeczne i środowiskowe </a:t>
            </a:r>
            <a:r>
              <a:rPr lang="pl-PL" sz="3400" dirty="0" smtClean="0"/>
              <a:t/>
            </a:r>
            <a:br>
              <a:rPr lang="pl-PL" sz="3400" dirty="0" smtClean="0"/>
            </a:br>
            <a:r>
              <a:rPr lang="pl-PL" sz="3400" dirty="0" smtClean="0"/>
              <a:t>Korzyści wynikające z inwestycji</a:t>
            </a:r>
            <a:endParaRPr lang="pl-PL" sz="3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1058144" cy="4608577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10000"/>
              </a:lnSpc>
            </a:pPr>
            <a:r>
              <a:rPr lang="pl-PL" sz="6000" dirty="0"/>
              <a:t>zaspokojenie potrzeb społecznych i gospodarczych regionu w zakresie transportu,</a:t>
            </a:r>
          </a:p>
          <a:p>
            <a:pPr lvl="0" algn="just">
              <a:lnSpc>
                <a:spcPct val="110000"/>
              </a:lnSpc>
            </a:pPr>
            <a:r>
              <a:rPr lang="pl-PL" sz="6000" dirty="0"/>
              <a:t>poprawa dostępności komunikacyjnej regionu,</a:t>
            </a:r>
          </a:p>
          <a:p>
            <a:pPr lvl="0" algn="just">
              <a:lnSpc>
                <a:spcPct val="110000"/>
              </a:lnSpc>
            </a:pPr>
            <a:r>
              <a:rPr lang="pl-PL" sz="6000" dirty="0"/>
              <a:t>zwiększenie mobilności społeczeństwa i rozwój turystyki,</a:t>
            </a:r>
          </a:p>
          <a:p>
            <a:pPr lvl="0" algn="just">
              <a:lnSpc>
                <a:spcPct val="110000"/>
              </a:lnSpc>
            </a:pPr>
            <a:r>
              <a:rPr lang="pl-PL" sz="6000" dirty="0"/>
              <a:t>przyciągnięcie usług tanich linii lotniczych,</a:t>
            </a:r>
          </a:p>
          <a:p>
            <a:pPr lvl="0" algn="just">
              <a:lnSpc>
                <a:spcPct val="110000"/>
              </a:lnSpc>
            </a:pPr>
            <a:r>
              <a:rPr lang="pl-PL" sz="6000" dirty="0"/>
              <a:t>rozszerzenie oraz zwiększenie częstotliwości sieci połączeń międzynarodowych, generując korzyści dla pasażerów podróżujących służbowo (biznesowych) i </a:t>
            </a:r>
            <a:r>
              <a:rPr lang="pl-PL" sz="6000" dirty="0" smtClean="0"/>
              <a:t>turystycznie</a:t>
            </a:r>
            <a:r>
              <a:rPr lang="pl-PL" sz="6000" dirty="0"/>
              <a:t>,</a:t>
            </a:r>
          </a:p>
          <a:p>
            <a:pPr lvl="0" algn="just">
              <a:lnSpc>
                <a:spcPct val="110000"/>
              </a:lnSpc>
            </a:pPr>
            <a:r>
              <a:rPr lang="pl-PL" sz="6000" dirty="0"/>
              <a:t>możliwość sprawnego obsłużenia mistrzostw Europy w piłce nożnej w roku 2012, ale także wielu innych wydarzeń masowych, odbywających się na terenie województwa pomorskiego</a:t>
            </a:r>
          </a:p>
          <a:p>
            <a:pPr lvl="0" algn="just">
              <a:lnSpc>
                <a:spcPct val="110000"/>
              </a:lnSpc>
            </a:pPr>
            <a:r>
              <a:rPr lang="pl-PL" sz="6000" dirty="0"/>
              <a:t>rozwój rynku pracy, spadek bezrobocia i wzrost zamożności ludności; szacuje się, że w najbliższej przyszłości w samym Porcie Lotniczym Gdańsk zatrudnienie znajdzie ponad 7000 osób</a:t>
            </a:r>
          </a:p>
          <a:p>
            <a:pPr lvl="0" algn="just">
              <a:lnSpc>
                <a:spcPct val="110000"/>
              </a:lnSpc>
            </a:pPr>
            <a:r>
              <a:rPr lang="pl-PL" sz="6000" dirty="0"/>
              <a:t>r</a:t>
            </a:r>
            <a:r>
              <a:rPr lang="pl-PL" sz="6000" dirty="0" smtClean="0"/>
              <a:t>ozwój zabudowy mieszkaniowo-usługowej, która </a:t>
            </a:r>
            <a:r>
              <a:rPr lang="pl-PL" sz="6000" dirty="0"/>
              <a:t>powstała w pasie północnym i zachodnim od portu lotniczego. Natomiast na wschód i południe przeważa zabudowa przemysłowa i magazynowo składowa. </a:t>
            </a:r>
          </a:p>
          <a:p>
            <a:pPr lvl="0" algn="just">
              <a:lnSpc>
                <a:spcPct val="110000"/>
              </a:lnSpc>
            </a:pPr>
            <a:r>
              <a:rPr lang="pl-PL" sz="6000" dirty="0"/>
              <a:t>wzrost wartości gruntów zlokalizowanych przy lotnisku</a:t>
            </a:r>
            <a:r>
              <a:rPr lang="pl-PL" sz="6000" baseline="30000" dirty="0"/>
              <a:t>1</a:t>
            </a:r>
            <a:r>
              <a:rPr lang="pl-PL" sz="6000" dirty="0"/>
              <a:t>, Wokół lotniska występują znaczne obszary rolnicze, które z czasem prawdopodobnie także zmienią funkcję na przemysłowo-składową bądź mieszkaniową, ze względu na zwyżkującą wartość gruntu wskutek zrealizowanych inwestycji.</a:t>
            </a:r>
          </a:p>
          <a:p>
            <a:pPr marL="0" lvl="0" indent="0">
              <a:buNone/>
            </a:pPr>
            <a:r>
              <a:rPr lang="pl-PL" sz="4800" baseline="30000" dirty="0"/>
              <a:t>1</a:t>
            </a:r>
            <a:r>
              <a:rPr lang="pl-PL" sz="4800" dirty="0" smtClean="0"/>
              <a:t> D</a:t>
            </a:r>
            <a:r>
              <a:rPr lang="pl-PL" sz="4800" dirty="0"/>
              <a:t>. Rucińska, A. Ruciński, </a:t>
            </a:r>
            <a:r>
              <a:rPr lang="pl-PL" sz="4800" i="1" dirty="0"/>
              <a:t>Współzależności rozwoju portów lotniczych i struktur zagospodarowania przestrzeni z uwzględnieniem stref okołolotniskowych</a:t>
            </a:r>
            <a:r>
              <a:rPr lang="pl-PL" sz="4800" dirty="0"/>
              <a:t>, Prace Komisji Geografii Komunikacji PTG, nr 20(2), 2017, s. 57-68.]</a:t>
            </a:r>
          </a:p>
        </p:txBody>
      </p:sp>
    </p:spTree>
    <p:extLst>
      <p:ext uri="{BB962C8B-B14F-4D97-AF65-F5344CB8AC3E}">
        <p14:creationId xmlns:p14="http://schemas.microsoft.com/office/powerpoint/2010/main" val="1292582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>
            <a:noAutofit/>
          </a:bodyPr>
          <a:lstStyle/>
          <a:p>
            <a:pPr algn="ctr"/>
            <a:r>
              <a:rPr lang="pl-PL" sz="3000" dirty="0" smtClean="0"/>
              <a:t>Efekty ekonomiczne, społeczne i środowiskowe </a:t>
            </a:r>
            <a:br>
              <a:rPr lang="pl-PL" sz="3000" dirty="0" smtClean="0"/>
            </a:br>
            <a:r>
              <a:rPr lang="pl-PL" sz="3400" dirty="0" smtClean="0"/>
              <a:t>Koszty wynikające z inwestycji</a:t>
            </a:r>
            <a:endParaRPr lang="pl-PL" sz="3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334257"/>
          </a:xfrm>
        </p:spPr>
        <p:txBody>
          <a:bodyPr>
            <a:noAutofit/>
          </a:bodyPr>
          <a:lstStyle/>
          <a:p>
            <a:pPr lvl="0" algn="just"/>
            <a:r>
              <a:rPr lang="pl-PL" sz="1500" dirty="0"/>
              <a:t>Infrastruktura transportowa nie nadąża za rozwojem urbanistycznym portu, stąd pojawiły się utrudnienia komunikacyjne (korki), głównie w godzinach szczytu.</a:t>
            </a:r>
          </a:p>
          <a:p>
            <a:pPr algn="just"/>
            <a:r>
              <a:rPr lang="pl-PL" sz="1500" dirty="0"/>
              <a:t>Intensyfikacja zabudowy terenu, zmniejszenie powierzchni biologicznie czynnej. Przepustowość lotniska jest w pewnym stopniu uzależniona od infrastruktury uzupełniającej – port lotniczy o przepustowości infrastruktury </a:t>
            </a:r>
            <a:r>
              <a:rPr lang="pl-PL" sz="1500" dirty="0" err="1"/>
              <a:t>landside</a:t>
            </a:r>
            <a:r>
              <a:rPr lang="pl-PL" sz="1500" dirty="0"/>
              <a:t> oraz </a:t>
            </a:r>
            <a:r>
              <a:rPr lang="pl-PL" sz="1500" dirty="0" err="1" smtClean="0"/>
              <a:t>airside</a:t>
            </a:r>
            <a:r>
              <a:rPr lang="pl-PL" sz="1500" dirty="0" smtClean="0"/>
              <a:t> </a:t>
            </a:r>
            <a:r>
              <a:rPr lang="pl-PL" sz="1500" dirty="0"/>
              <a:t>zdolnej obsłużyć 5 mln pasażerów rocznie, bez odpowiedniej infrastruktury, skomunikowania z regionem (parkingów, dróg), nie będzie w stanie wykorzystać swojego potencjału.</a:t>
            </a:r>
          </a:p>
          <a:p>
            <a:pPr lvl="0" algn="just"/>
            <a:r>
              <a:rPr lang="pl-PL" sz="1500" dirty="0"/>
              <a:t>Wzrost hałasu, zanieczyszczenie powietrza wynikającego ze wzmożonej aktywności lotniczej, wody w skutek procedur postojowych i odladzania statków powietrznych. W celu monitorowania środowiska oraz potencjalnych negatywnych efektów, związanych z eksploatacją lotniska, wprowadzono system monitorowania oraz pomiaru hałasu, związany z operacjami lotniczymi, a także system okresowych pomiarów stanów wód opadowych odprowadzanych do rowów melioracyjnych. Przeprowadzane badania nie wykazały nieprawidłowości oraz zagrożeń wywołanych eksploatacją.</a:t>
            </a:r>
          </a:p>
          <a:p>
            <a:pPr lvl="0" algn="just"/>
            <a:r>
              <a:rPr lang="pl-PL" sz="1500" dirty="0"/>
              <a:t>Pomimo braku przesłanek wskazujących </a:t>
            </a:r>
            <a:r>
              <a:rPr lang="pl-PL" sz="1500" dirty="0" err="1"/>
              <a:t>ponadmiarowy</a:t>
            </a:r>
            <a:r>
              <a:rPr lang="pl-PL" sz="1500" dirty="0"/>
              <a:t> wpływ wyżej wymienionych czynników na środowisko, na pewnym poziomie stanowią one nieodzowny element eksploatacji portu </a:t>
            </a:r>
            <a:r>
              <a:rPr lang="pl-PL" sz="1500" dirty="0" smtClean="0"/>
              <a:t>lotniczego.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335829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>
            <a:noAutofit/>
          </a:bodyPr>
          <a:lstStyle/>
          <a:p>
            <a:pPr algn="ctr"/>
            <a:r>
              <a:rPr lang="pl-PL" sz="3400" dirty="0" smtClean="0"/>
              <a:t>Możliwości dalszego rozwoju</a:t>
            </a:r>
            <a:endParaRPr lang="pl-PL" sz="3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334257"/>
          </a:xfrm>
        </p:spPr>
        <p:txBody>
          <a:bodyPr>
            <a:noAutofit/>
          </a:bodyPr>
          <a:lstStyle/>
          <a:p>
            <a:pPr lvl="0" algn="just"/>
            <a:r>
              <a:rPr lang="pl-PL" sz="1500" dirty="0"/>
              <a:t>Analiza finansowa dowodzi, że nadwyżki finansowe generowane przez PL Gdańsk są stabilnie od wielu lat i pozwalają nie tylko obsługiwać zobowiązania bieżące, wynikające między innymi z  obsługi zobowiązań zaciągniętych do sfinansowanie inwestycji, ale umożliwiają podejmowanie nowych zadań inwestycyjnych, np. pirsu zachodniego. </a:t>
            </a:r>
          </a:p>
          <a:p>
            <a:pPr lvl="0" algn="just"/>
            <a:r>
              <a:rPr lang="pl-PL" sz="1500" dirty="0"/>
              <a:t>Inwestycje PL Gdańsk wywołały pozytywny efekt kuli śnieżnej racjonalizując dalsze inwestycje zarówno infrastrukturalne oraz komercyjne w obiekcie oraz w jego bezpośrednim położeniu. Obecnie realizowana jest inwestycja </a:t>
            </a:r>
            <a:r>
              <a:rPr lang="pl-PL" sz="1500" dirty="0" err="1"/>
              <a:t>Airport</a:t>
            </a:r>
            <a:r>
              <a:rPr lang="pl-PL" sz="1500" dirty="0"/>
              <a:t> City (kompleks budynków biurowo-usługowych), następuje rozwój innych gałęzi przemysłu, między innymi poprzez przyciąganie nowych </a:t>
            </a:r>
            <a:r>
              <a:rPr lang="pl-PL" sz="1500" dirty="0" smtClean="0"/>
              <a:t>inwestycji</a:t>
            </a:r>
            <a:r>
              <a:rPr lang="pl-PL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859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/>
              <a:t>Według wskazań raportu Banku Światowego </a:t>
            </a:r>
            <a:r>
              <a:rPr lang="pl-PL" sz="2400" dirty="0" smtClean="0"/>
              <a:t>zmiany </a:t>
            </a:r>
            <a:r>
              <a:rPr lang="pl-PL" sz="2400" dirty="0"/>
              <a:t>w infrastrukturze pozytywnie oddziałują na światowy wzrost gospodarczy, przy tym zwiększają ekspansje oraz redukcje kosztów operacyjnych dla wielu branż, przykładowo rolniczej oraz bankowej. Tym samym przyrost infrastruktury o 1 % jest przyrównywany do wzrostu PKB o 1 %, zwiększenia siatki drogowej o 0,8 </a:t>
            </a:r>
            <a:r>
              <a:rPr lang="pl-PL" sz="2400" dirty="0" smtClean="0"/>
              <a:t>%.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endParaRPr lang="pl-PL" sz="1600" dirty="0"/>
          </a:p>
          <a:p>
            <a:pPr marL="0" indent="0" algn="ctr">
              <a:buNone/>
            </a:pPr>
            <a:r>
              <a:rPr lang="en-US" sz="1600" dirty="0"/>
              <a:t>Oxford University Press, </a:t>
            </a:r>
            <a:r>
              <a:rPr lang="en-US" sz="1600" i="1" dirty="0"/>
              <a:t>World Development Report 1994 - Infrastructure for development</a:t>
            </a:r>
            <a:r>
              <a:rPr lang="en-US" sz="1600" dirty="0"/>
              <a:t>, 14.04.2021, </a:t>
            </a:r>
            <a:r>
              <a:rPr lang="en-US" sz="1600" u="sng" dirty="0"/>
              <a:t>https://openknowledge.worldbank.org/handle/10986/5977</a:t>
            </a:r>
            <a:r>
              <a:rPr lang="en-US" sz="1600" dirty="0"/>
              <a:t>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28959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5000" dirty="0"/>
              <a:t>Analiza ex-post inwestycji Portu Lotniczego Gdańsk zrealizowanych w okresie 2010-2015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524000" y="4178110"/>
            <a:ext cx="9144000" cy="1655762"/>
          </a:xfrm>
        </p:spPr>
        <p:txBody>
          <a:bodyPr/>
          <a:lstStyle/>
          <a:p>
            <a:r>
              <a:rPr lang="pl-PL" dirty="0"/>
              <a:t>d</a:t>
            </a:r>
            <a:r>
              <a:rPr lang="pl-PL" dirty="0" smtClean="0"/>
              <a:t>r Ewelina Nawrocka</a:t>
            </a:r>
          </a:p>
          <a:p>
            <a:r>
              <a:rPr lang="pl-PL" dirty="0" smtClean="0"/>
              <a:t>Ryszard Kozłowski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Plan 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/>
          <a:lstStyle/>
          <a:p>
            <a:r>
              <a:rPr lang="pl-PL" dirty="0" smtClean="0"/>
              <a:t>Wprowadzenie</a:t>
            </a:r>
          </a:p>
          <a:p>
            <a:r>
              <a:rPr lang="pl-PL" dirty="0" smtClean="0"/>
              <a:t>Przedstawienie zakresu zrealizowanych inwestycji Portu Lotniczego Gdańsk</a:t>
            </a:r>
          </a:p>
          <a:p>
            <a:r>
              <a:rPr lang="pl-PL" dirty="0"/>
              <a:t>Przedstawienie planowanych do osiągnięcia efektów inwestycji</a:t>
            </a:r>
          </a:p>
          <a:p>
            <a:r>
              <a:rPr lang="pl-PL" dirty="0"/>
              <a:t>Zaprezentowanie uzyskanych efektów po realizacji </a:t>
            </a:r>
            <a:r>
              <a:rPr lang="pl-PL" dirty="0" smtClean="0"/>
              <a:t>inwestycji dla Portu Lotniczego Gdańsk</a:t>
            </a:r>
            <a:endParaRPr lang="pl-PL" dirty="0"/>
          </a:p>
          <a:p>
            <a:r>
              <a:rPr lang="pl-PL" dirty="0"/>
              <a:t>Określenie efektów </a:t>
            </a:r>
            <a:r>
              <a:rPr lang="pl-PL" dirty="0" smtClean="0"/>
              <a:t>zewnętrznych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316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Specyfika Portu Lotniczego Gdańsk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/>
              <a:t> Ze względu na lokalizację w miejscowości nadmorskiej i jednocześnie portowej, z dużymi centrami biurowymi i zapleczem biznesowym Port Lotniczy Gdańsk obsługuje dwie grupy pasażerów: </a:t>
            </a:r>
          </a:p>
          <a:p>
            <a:pPr lvl="1"/>
            <a:r>
              <a:rPr lang="pl-PL" sz="1600" dirty="0" smtClean="0"/>
              <a:t>turystycznych </a:t>
            </a:r>
            <a:r>
              <a:rPr lang="pl-PL" sz="1600" dirty="0"/>
              <a:t>cechują się wyższą wrażliwością cenową, większym zapotrzebowaniem na rozbudowaną siatkę połączeń, przy wyższej tolerancji na ilość przesiadek, długości trwania połączenia oraz częstotliwości </a:t>
            </a:r>
            <a:r>
              <a:rPr lang="pl-PL" sz="1600" dirty="0" smtClean="0"/>
              <a:t>połączeń;</a:t>
            </a:r>
          </a:p>
          <a:p>
            <a:pPr lvl="1"/>
            <a:r>
              <a:rPr lang="pl-PL" sz="1600" dirty="0" smtClean="0"/>
              <a:t>podróżujących służbowo, którzy </a:t>
            </a:r>
            <a:r>
              <a:rPr lang="pl-PL" sz="1600" dirty="0"/>
              <a:t>są zazwyczaj mniej wrażliwi na zmiany cenowe, natomiast ważny aspekt stanowi dla nich bezpośredniość </a:t>
            </a:r>
            <a:r>
              <a:rPr lang="pl-PL" sz="1600" dirty="0" smtClean="0"/>
              <a:t>lotów</a:t>
            </a:r>
            <a:r>
              <a:rPr lang="pl-PL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Lotnisko w Gdańsku znajduje się w sieci TEN-T (Trans </a:t>
            </a:r>
            <a:r>
              <a:rPr lang="pl-PL" sz="2000" dirty="0" err="1"/>
              <a:t>European</a:t>
            </a:r>
            <a:r>
              <a:rPr lang="pl-PL" sz="2000" dirty="0"/>
              <a:t> Network)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Jest lotniskiem zapasowym dla Warszawy</a:t>
            </a:r>
          </a:p>
        </p:txBody>
      </p:sp>
    </p:spTree>
    <p:extLst>
      <p:ext uri="{BB962C8B-B14F-4D97-AF65-F5344CB8AC3E}">
        <p14:creationId xmlns:p14="http://schemas.microsoft.com/office/powerpoint/2010/main" val="425994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b="6864"/>
          <a:stretch/>
        </p:blipFill>
        <p:spPr bwMode="auto">
          <a:xfrm>
            <a:off x="838200" y="1591056"/>
            <a:ext cx="10404000" cy="45767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Przykładowy układ portu lotniczego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33934" y="6190932"/>
            <a:ext cx="7077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400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Źródło: Centralny port komunikacyjny, Składowe elementy portu lotniczego, 25.03.2021 r., </a:t>
            </a:r>
            <a:r>
              <a:rPr lang="pl-PL" sz="1400" u="sng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https://www.cpk.pl/pl/dla-mieszkancow/program-lotniskowy/infrastruktura-lotniskowa.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1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Port Lotniczy Gdańsk do 2010 roku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>
            <a:normAutofit/>
          </a:bodyPr>
          <a:lstStyle/>
          <a:p>
            <a:r>
              <a:rPr lang="pl-PL" sz="2000" dirty="0"/>
              <a:t>2 maja 1974 </a:t>
            </a:r>
            <a:r>
              <a:rPr lang="pl-PL" sz="2000" dirty="0" smtClean="0"/>
              <a:t>roku – rozpoczęcie działalności</a:t>
            </a:r>
          </a:p>
          <a:p>
            <a:r>
              <a:rPr lang="pl-PL" sz="2000" dirty="0"/>
              <a:t>Od 30 kwietnia 1993 roku Port Lotniczy w Gdańsku prowadzi działalność jako spółka prawa </a:t>
            </a:r>
            <a:r>
              <a:rPr lang="pl-PL" sz="2000" dirty="0" smtClean="0"/>
              <a:t>handlowego</a:t>
            </a:r>
          </a:p>
          <a:p>
            <a:pPr marL="0" indent="0">
              <a:buNone/>
            </a:pPr>
            <a:endParaRPr lang="pl-PL" sz="2000" dirty="0" smtClean="0"/>
          </a:p>
          <a:p>
            <a:endParaRPr lang="pl-PL" sz="2000" dirty="0"/>
          </a:p>
          <a:p>
            <a:endParaRPr lang="pl-PL" sz="2000" dirty="0" smtClean="0"/>
          </a:p>
          <a:p>
            <a:endParaRPr lang="pl-PL" sz="2000" dirty="0"/>
          </a:p>
          <a:p>
            <a:endParaRPr lang="pl-PL" sz="2000" dirty="0" smtClean="0"/>
          </a:p>
          <a:p>
            <a:endParaRPr lang="pl-PL" sz="2000" dirty="0"/>
          </a:p>
          <a:p>
            <a:r>
              <a:rPr lang="pl-PL" sz="2000" dirty="0" smtClean="0"/>
              <a:t>W 1997 r. został oddany do użytkowania budynek Terminalu Pasażerskiego 1  (T1)</a:t>
            </a:r>
          </a:p>
          <a:p>
            <a:pPr marL="0" indent="0">
              <a:buNone/>
            </a:pPr>
            <a:endParaRPr lang="pl-PL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440817"/>
              </p:ext>
            </p:extLst>
          </p:nvPr>
        </p:nvGraphicFramePr>
        <p:xfrm>
          <a:off x="1795534" y="3234784"/>
          <a:ext cx="7499402" cy="182880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5363570">
                  <a:extLst>
                    <a:ext uri="{9D8B030D-6E8A-4147-A177-3AD203B41FA5}">
                      <a16:colId xmlns:a16="http://schemas.microsoft.com/office/drawing/2014/main" val="818013393"/>
                    </a:ext>
                  </a:extLst>
                </a:gridCol>
                <a:gridCol w="2135832">
                  <a:extLst>
                    <a:ext uri="{9D8B030D-6E8A-4147-A177-3AD203B41FA5}">
                      <a16:colId xmlns:a16="http://schemas.microsoft.com/office/drawing/2014/main" val="6348360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Akcjonariusze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Udziały (%)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7087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Gmina Miasta Gdańsk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33,63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6592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Województwo Pomorskie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32,85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7319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Przedsiębiorstwo Państwowe „Porty Lotnicze”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29,09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2122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Gmina Miasta Gdyni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2,24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9706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Gmina Miasta Sopotu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2,19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3893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28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Port Lotniczy Gdańsk do 2010 roku cd.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34528"/>
            <a:ext cx="10515600" cy="3314128"/>
          </a:xfrm>
        </p:spPr>
        <p:txBody>
          <a:bodyPr>
            <a:noAutofit/>
          </a:bodyPr>
          <a:lstStyle/>
          <a:p>
            <a:r>
              <a:rPr lang="pl-PL" sz="2000" dirty="0"/>
              <a:t>Obiekt T1 w kolejnych latach był przebudowywany i </a:t>
            </a:r>
            <a:r>
              <a:rPr lang="pl-PL" sz="2000" dirty="0" smtClean="0"/>
              <a:t>powiększany.</a:t>
            </a:r>
            <a:endParaRPr lang="pl-PL" sz="2000" dirty="0"/>
          </a:p>
          <a:p>
            <a:pPr marL="265113" indent="0">
              <a:buNone/>
            </a:pPr>
            <a:r>
              <a:rPr lang="pl-PL" sz="2000" dirty="0" smtClean="0"/>
              <a:t>Modernizacje T1 nie zaspakajały potrzeb rynku. Główne ograniczenia to:</a:t>
            </a:r>
          </a:p>
          <a:p>
            <a:pPr lvl="1"/>
            <a:r>
              <a:rPr lang="pl-PL" sz="2000" dirty="0"/>
              <a:t>b</a:t>
            </a:r>
            <a:r>
              <a:rPr lang="pl-PL" sz="2000" dirty="0" smtClean="0"/>
              <a:t>rak „taxi </a:t>
            </a:r>
            <a:r>
              <a:rPr lang="pl-PL" sz="2000" dirty="0" err="1" smtClean="0"/>
              <a:t>way</a:t>
            </a:r>
            <a:r>
              <a:rPr lang="pl-PL" sz="2000" dirty="0" smtClean="0"/>
              <a:t>” czyli drogi do kołowania oraz </a:t>
            </a:r>
            <a:r>
              <a:rPr lang="pl-PL" sz="2000" dirty="0"/>
              <a:t>ścieżki szybkiego zejścia dla samolotów po </a:t>
            </a:r>
            <a:r>
              <a:rPr lang="pl-PL" sz="2000" dirty="0" smtClean="0"/>
              <a:t>wylądowaniu. Zajęty pas startowy ograniczał przepustowość portu</a:t>
            </a:r>
          </a:p>
          <a:p>
            <a:pPr lvl="1"/>
            <a:r>
              <a:rPr lang="pl-PL" sz="2000" dirty="0" smtClean="0"/>
              <a:t>zbyt </a:t>
            </a:r>
            <a:r>
              <a:rPr lang="pl-PL" sz="2000" dirty="0"/>
              <a:t>mała powierzchnia płyty </a:t>
            </a:r>
            <a:r>
              <a:rPr lang="pl-PL" sz="2000" dirty="0" smtClean="0"/>
              <a:t>postojowej </a:t>
            </a:r>
            <a:r>
              <a:rPr lang="pl-PL" sz="2000" dirty="0"/>
              <a:t>dla samolotów</a:t>
            </a:r>
            <a:r>
              <a:rPr lang="pl-PL" sz="2000" dirty="0" smtClean="0"/>
              <a:t>.</a:t>
            </a:r>
          </a:p>
          <a:p>
            <a:pPr lvl="1"/>
            <a:r>
              <a:rPr lang="pl-PL" sz="2000" dirty="0" smtClean="0"/>
              <a:t>zbyt mała powierzchnia dla obsługi pasażerów.</a:t>
            </a:r>
          </a:p>
          <a:p>
            <a:pPr marL="0" indent="0">
              <a:buNone/>
            </a:pPr>
            <a:endParaRPr lang="pl-PL" sz="2000" dirty="0" smtClean="0"/>
          </a:p>
          <a:p>
            <a:r>
              <a:rPr lang="pl-PL" sz="2000" dirty="0" smtClean="0"/>
              <a:t>Rok 2004 przystąpienie Polski do UE – pojawiły się nowe możliwości finansowania przedsięwzięć inwestycyjnych</a:t>
            </a:r>
          </a:p>
        </p:txBody>
      </p:sp>
    </p:spTree>
    <p:extLst>
      <p:ext uri="{BB962C8B-B14F-4D97-AF65-F5344CB8AC3E}">
        <p14:creationId xmlns:p14="http://schemas.microsoft.com/office/powerpoint/2010/main" val="317426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Port Lotniczy Gdańsk do 2010 roku cd.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34528"/>
            <a:ext cx="10515600" cy="4055555"/>
          </a:xfrm>
        </p:spPr>
        <p:txBody>
          <a:bodyPr>
            <a:normAutofit fontScale="70000" lnSpcReduction="20000"/>
          </a:bodyPr>
          <a:lstStyle/>
          <a:p>
            <a:r>
              <a:rPr lang="pl-PL" sz="2900" dirty="0" smtClean="0"/>
              <a:t>Rok 2005 planowany rozwój Portu Lotniczego Gdańsk</a:t>
            </a:r>
          </a:p>
          <a:p>
            <a:endParaRPr lang="pl-PL" sz="2400" dirty="0"/>
          </a:p>
          <a:p>
            <a:endParaRPr lang="pl-PL" sz="2400" dirty="0" smtClean="0"/>
          </a:p>
          <a:p>
            <a:endParaRPr lang="pl-PL" sz="2400" dirty="0"/>
          </a:p>
          <a:p>
            <a:endParaRPr lang="pl-PL" sz="2400" dirty="0" smtClean="0"/>
          </a:p>
          <a:p>
            <a:endParaRPr lang="pl-PL" sz="2400" dirty="0"/>
          </a:p>
          <a:p>
            <a:endParaRPr lang="pl-PL" sz="2400" dirty="0" smtClean="0"/>
          </a:p>
          <a:p>
            <a:endParaRPr lang="pl-PL" sz="2400" dirty="0"/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 smtClean="0"/>
              <a:t>Analizy finansowane były ze środków Unii </a:t>
            </a:r>
            <a:r>
              <a:rPr lang="pl-PL" sz="2400" dirty="0"/>
              <a:t>Europejskiej, Programu Transeuropejskich Sieci Transportowych TEN-T w ramach projektu pn. „Analiza długoterminowego dostosowania Międzynarodowego Portu Lotniczego im. Lecha Wałęsy, węzła TEN-T w północnej Polsce do potrzeb transportu lotniczego” – </a:t>
            </a:r>
            <a:r>
              <a:rPr lang="pl-PL" sz="2400" dirty="0" smtClean="0"/>
              <a:t>2008-PL-92005-S</a:t>
            </a:r>
            <a:r>
              <a:rPr lang="pl-PL" sz="2400" dirty="0"/>
              <a:t>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361537"/>
              </p:ext>
            </p:extLst>
          </p:nvPr>
        </p:nvGraphicFramePr>
        <p:xfrm>
          <a:off x="1950374" y="2628954"/>
          <a:ext cx="6855297" cy="208026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670459">
                  <a:extLst>
                    <a:ext uri="{9D8B030D-6E8A-4147-A177-3AD203B41FA5}">
                      <a16:colId xmlns:a16="http://schemas.microsoft.com/office/drawing/2014/main" val="2387273692"/>
                    </a:ext>
                  </a:extLst>
                </a:gridCol>
                <a:gridCol w="2419756">
                  <a:extLst>
                    <a:ext uri="{9D8B030D-6E8A-4147-A177-3AD203B41FA5}">
                      <a16:colId xmlns:a16="http://schemas.microsoft.com/office/drawing/2014/main" val="683211837"/>
                    </a:ext>
                  </a:extLst>
                </a:gridCol>
                <a:gridCol w="1765082">
                  <a:extLst>
                    <a:ext uri="{9D8B030D-6E8A-4147-A177-3AD203B41FA5}">
                      <a16:colId xmlns:a16="http://schemas.microsoft.com/office/drawing/2014/main" val="1740786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 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2005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2012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3426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Droga Startowa wymiary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2.800 m x 45 m 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2.800 m x 45 m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179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Droga Startowa Przepustowość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15 operacji/h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45 operacji/h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272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Powierzchnia użytkowa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7.260 m</a:t>
                      </a:r>
                      <a:r>
                        <a:rPr lang="pl-PL" sz="1300" baseline="30000" dirty="0">
                          <a:effectLst/>
                        </a:rPr>
                        <a:t>2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300" dirty="0">
                          <a:effectLst/>
                        </a:rPr>
                        <a:t>50.424 m</a:t>
                      </a:r>
                      <a:r>
                        <a:rPr lang="en-AU" sz="1300" baseline="30000" dirty="0">
                          <a:effectLst/>
                        </a:rPr>
                        <a:t>2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184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Powierzchnia handlowa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1.200 m</a:t>
                      </a:r>
                      <a:r>
                        <a:rPr lang="pl-PL" sz="1300" baseline="30000" dirty="0">
                          <a:effectLst/>
                        </a:rPr>
                        <a:t>2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7.500 m</a:t>
                      </a:r>
                      <a:r>
                        <a:rPr lang="pl-PL" sz="1300" baseline="30000" dirty="0">
                          <a:effectLst/>
                        </a:rPr>
                        <a:t>2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8077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Kubatura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38.500 m</a:t>
                      </a:r>
                      <a:r>
                        <a:rPr lang="pl-PL" sz="1300" baseline="30000" dirty="0">
                          <a:effectLst/>
                        </a:rPr>
                        <a:t>3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350.768 m</a:t>
                      </a:r>
                      <a:r>
                        <a:rPr lang="pl-PL" sz="1300" baseline="30000" dirty="0">
                          <a:effectLst/>
                        </a:rPr>
                        <a:t>3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4787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Przepustowość pasażerska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3.000.000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5.000.000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698018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85345" y="21717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Wybrane Parametry Portu Lotniczego w Gdańsku w 2005 roku i ich prognozy na 2012 r.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96714" y="4709214"/>
            <a:ext cx="8398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Źródło: </a:t>
            </a:r>
            <a:r>
              <a:rPr lang="pl-PL" sz="1400" dirty="0" smtClean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Badania własne R. Kozłowskiego </a:t>
            </a:r>
            <a:r>
              <a:rPr lang="pl-PL" sz="1400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pl-PL" sz="1400" dirty="0" smtClean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podstawie materiałów pozyskanych z Portu Lotniczego Gdańsk.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1968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1353800" cy="76409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Port Lotniczy Gdańsk – inwestycje w latach 2010-2015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6552"/>
            <a:ext cx="10515600" cy="425596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sz="3600" dirty="0" smtClean="0"/>
              <a:t>Pierwsza z czterech planowanych faz rozwoju PL Gdańsk została </a:t>
            </a:r>
            <a:r>
              <a:rPr lang="pl-PL" sz="3600" dirty="0"/>
              <a:t>zrealizowana w latach 2010 – 2015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i  </a:t>
            </a:r>
            <a:r>
              <a:rPr lang="pl-PL" sz="3600" dirty="0"/>
              <a:t>obejmowała następujące </a:t>
            </a:r>
            <a:r>
              <a:rPr lang="pl-PL" sz="3600" dirty="0" smtClean="0"/>
              <a:t>elementy </a:t>
            </a:r>
            <a:r>
              <a:rPr lang="pl-PL" sz="3600" dirty="0"/>
              <a:t>infrastruktury lotniskowej:</a:t>
            </a:r>
          </a:p>
          <a:p>
            <a:pPr lvl="0" fontAlgn="base"/>
            <a:r>
              <a:rPr lang="pl-PL" sz="3600" dirty="0" smtClean="0"/>
              <a:t>modernizacja </a:t>
            </a:r>
            <a:r>
              <a:rPr lang="pl-PL" sz="3600" dirty="0"/>
              <a:t>systemu energetycznego lotniska,</a:t>
            </a:r>
          </a:p>
          <a:p>
            <a:pPr lvl="0" fontAlgn="base"/>
            <a:r>
              <a:rPr lang="pl-PL" sz="3600" dirty="0" smtClean="0"/>
              <a:t>droga </a:t>
            </a:r>
            <a:r>
              <a:rPr lang="pl-PL" sz="3600" dirty="0"/>
              <a:t>kołowania,</a:t>
            </a:r>
          </a:p>
          <a:p>
            <a:pPr lvl="0" fontAlgn="base"/>
            <a:r>
              <a:rPr lang="pl-PL" sz="3600" dirty="0"/>
              <a:t>system monitoringu hałasu,</a:t>
            </a:r>
          </a:p>
          <a:p>
            <a:pPr lvl="0" fontAlgn="base"/>
            <a:r>
              <a:rPr lang="pl-PL" sz="3600" dirty="0" smtClean="0"/>
              <a:t>droga </a:t>
            </a:r>
            <a:r>
              <a:rPr lang="pl-PL" sz="3600" dirty="0"/>
              <a:t>patrolowo – </a:t>
            </a:r>
            <a:r>
              <a:rPr lang="pl-PL" sz="3600" dirty="0" smtClean="0"/>
              <a:t>techniczna,</a:t>
            </a:r>
            <a:endParaRPr lang="pl-PL" sz="3600" dirty="0"/>
          </a:p>
          <a:p>
            <a:pPr lvl="0" fontAlgn="base"/>
            <a:r>
              <a:rPr lang="pl-PL" sz="3600" dirty="0" smtClean="0"/>
              <a:t>baza techniczna </a:t>
            </a:r>
            <a:r>
              <a:rPr lang="pl-PL" sz="3600" dirty="0"/>
              <a:t>dla sprzętu lotniskowego,</a:t>
            </a:r>
          </a:p>
          <a:p>
            <a:pPr lvl="0" fontAlgn="base"/>
            <a:r>
              <a:rPr lang="pl-PL" sz="3600" dirty="0" err="1"/>
              <a:t>przedterminalowa</a:t>
            </a:r>
            <a:r>
              <a:rPr lang="pl-PL" sz="3600" dirty="0"/>
              <a:t> </a:t>
            </a:r>
            <a:r>
              <a:rPr lang="pl-PL" sz="3600" dirty="0" smtClean="0"/>
              <a:t>płyta postojowa,</a:t>
            </a:r>
            <a:endParaRPr lang="pl-PL" sz="3600" dirty="0"/>
          </a:p>
          <a:p>
            <a:pPr lvl="0" fontAlgn="base"/>
            <a:r>
              <a:rPr lang="pl-PL" sz="3600" dirty="0" smtClean="0"/>
              <a:t>płyta </a:t>
            </a:r>
            <a:r>
              <a:rPr lang="pl-PL" sz="3600" dirty="0"/>
              <a:t>do odladzania,</a:t>
            </a:r>
          </a:p>
          <a:p>
            <a:pPr lvl="0" fontAlgn="base"/>
            <a:r>
              <a:rPr lang="pl-PL" sz="3600" dirty="0"/>
              <a:t>system odprowadzania wód opadowych,</a:t>
            </a:r>
          </a:p>
          <a:p>
            <a:pPr lvl="0" fontAlgn="base"/>
            <a:r>
              <a:rPr lang="pl-PL" sz="3600" dirty="0"/>
              <a:t>zakup wozu strażackiego,</a:t>
            </a:r>
          </a:p>
          <a:p>
            <a:pPr lvl="0" fontAlgn="base"/>
            <a:r>
              <a:rPr lang="pl-PL" sz="3600" dirty="0"/>
              <a:t>nowy terminal pasażerski T2,</a:t>
            </a:r>
          </a:p>
          <a:p>
            <a:pPr lvl="0" fontAlgn="base"/>
            <a:r>
              <a:rPr lang="pl-PL" sz="3600" dirty="0"/>
              <a:t>budynek biurowy dla Straży Granicznej i Urzędu Celnego,</a:t>
            </a:r>
          </a:p>
          <a:p>
            <a:pPr lvl="0" fontAlgn="base"/>
            <a:r>
              <a:rPr lang="pl-PL" sz="3600" dirty="0"/>
              <a:t>inne, w tym zakupy sprzętu lotniskowego.</a:t>
            </a:r>
          </a:p>
        </p:txBody>
      </p:sp>
    </p:spTree>
    <p:extLst>
      <p:ext uri="{BB962C8B-B14F-4D97-AF65-F5344CB8AC3E}">
        <p14:creationId xmlns:p14="http://schemas.microsoft.com/office/powerpoint/2010/main" val="305167382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1393</Words>
  <Application>Microsoft Office PowerPoint</Application>
  <PresentationFormat>Panoramiczny</PresentationFormat>
  <Paragraphs>199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Motyw pakietu Office</vt:lpstr>
      <vt:lpstr>Projekt niestandardowy</vt:lpstr>
      <vt:lpstr>Prezentacja programu PowerPoint</vt:lpstr>
      <vt:lpstr>Analiza ex-post inwestycji Portu Lotniczego Gdańsk zrealizowanych w okresie 2010-2015</vt:lpstr>
      <vt:lpstr>Plan prezentacji</vt:lpstr>
      <vt:lpstr>Specyfika Portu Lotniczego Gdańsk</vt:lpstr>
      <vt:lpstr>Przykładowy układ portu lotniczego</vt:lpstr>
      <vt:lpstr>Port Lotniczy Gdańsk do 2010 roku</vt:lpstr>
      <vt:lpstr>Port Lotniczy Gdańsk do 2010 roku cd.</vt:lpstr>
      <vt:lpstr>Port Lotniczy Gdańsk do 2010 roku cd.</vt:lpstr>
      <vt:lpstr>Port Lotniczy Gdańsk – inwestycje w latach 2010-2015</vt:lpstr>
      <vt:lpstr>Port Lotniczy Gdańsk – inwestycje w latach 2010-2015</vt:lpstr>
      <vt:lpstr>Prezentacja programu PowerPoint</vt:lpstr>
      <vt:lpstr>Port Lotniczy Gdańsk – efekty inwestycji</vt:lpstr>
      <vt:lpstr>Efekty ekonomiczne, społeczne i środowiskowe  Korzyści wynikające z inwestycji</vt:lpstr>
      <vt:lpstr>Efekty ekonomiczne, społeczne i środowiskowe  Koszty wynikające z inwestycji</vt:lpstr>
      <vt:lpstr>Możliwości dalszego rozwoju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Ewelina N.</cp:lastModifiedBy>
  <cp:revision>46</cp:revision>
  <cp:lastPrinted>2021-09-18T19:25:49Z</cp:lastPrinted>
  <dcterms:created xsi:type="dcterms:W3CDTF">2021-09-09T08:32:53Z</dcterms:created>
  <dcterms:modified xsi:type="dcterms:W3CDTF">2021-09-18T19:29:15Z</dcterms:modified>
</cp:coreProperties>
</file>