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1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07DBF-B504-4FFF-A878-C8BD9EF0C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B51A8F-A296-4C69-BAF6-F33C0FB11B38}">
      <dgm:prSet custT="1"/>
      <dgm:spPr/>
      <dgm:t>
        <a:bodyPr/>
        <a:lstStyle/>
        <a:p>
          <a:r>
            <a:rPr lang="pl-PL" sz="2400" dirty="0"/>
            <a:t>Strefa ograniczonego użytkowania oznaczona symbolem „B”, stanowi obszar, którego granicę wyznacza od zewnątrz izolinia LDWN = 55 </a:t>
          </a:r>
          <a:r>
            <a:rPr lang="pl-PL" sz="2400" dirty="0" err="1"/>
            <a:t>dB</a:t>
          </a:r>
          <a:r>
            <a:rPr lang="pl-PL" sz="2400" dirty="0"/>
            <a:t>, od wewnątrz maksymalny zasięg izolinii </a:t>
          </a:r>
          <a:br>
            <a:rPr lang="pl-PL" sz="2400" dirty="0"/>
          </a:br>
          <a:r>
            <a:rPr lang="pl-PL" sz="2400" dirty="0"/>
            <a:t>LN = 50 </a:t>
          </a:r>
          <a:r>
            <a:rPr lang="pl-PL" sz="2400" dirty="0" err="1"/>
            <a:t>dB</a:t>
          </a:r>
          <a:r>
            <a:rPr lang="pl-PL" sz="2400" dirty="0"/>
            <a:t>, LDWN = 60 </a:t>
          </a:r>
          <a:r>
            <a:rPr lang="pl-PL" sz="2400" dirty="0" err="1"/>
            <a:t>dB</a:t>
          </a:r>
          <a:r>
            <a:rPr lang="pl-PL" sz="2400" dirty="0"/>
            <a:t> lub granica lotniska.</a:t>
          </a:r>
          <a:endParaRPr lang="en-US" sz="2400" dirty="0"/>
        </a:p>
      </dgm:t>
    </dgm:pt>
    <dgm:pt modelId="{344DF421-44E0-436D-AF7A-3676F5554F0A}" type="parTrans" cxnId="{5FA0240C-CC3E-47BD-8C1D-33E954AB2BFD}">
      <dgm:prSet/>
      <dgm:spPr/>
      <dgm:t>
        <a:bodyPr/>
        <a:lstStyle/>
        <a:p>
          <a:endParaRPr lang="en-US"/>
        </a:p>
      </dgm:t>
    </dgm:pt>
    <dgm:pt modelId="{95E00759-43C2-40ED-9F3D-318FC57903EA}" type="sibTrans" cxnId="{5FA0240C-CC3E-47BD-8C1D-33E954AB2BFD}">
      <dgm:prSet/>
      <dgm:spPr/>
      <dgm:t>
        <a:bodyPr/>
        <a:lstStyle/>
        <a:p>
          <a:endParaRPr lang="en-US"/>
        </a:p>
      </dgm:t>
    </dgm:pt>
    <dgm:pt modelId="{35ED74CD-669C-4D04-841D-3E73A5BE2919}">
      <dgm:prSet custT="1"/>
      <dgm:spPr/>
      <dgm:t>
        <a:bodyPr/>
        <a:lstStyle/>
        <a:p>
          <a:r>
            <a:rPr lang="pl-PL" sz="2400" dirty="0"/>
            <a:t>W strefie B ustanawia się zakaz lokalizowania i budowy nowych obiektów szpitali, domów opieki, oraz zabudowy związanej ze stałym lub wielogodzinnym pobytem dzieci i młodzieży.</a:t>
          </a:r>
          <a:endParaRPr lang="en-US" sz="2400" dirty="0"/>
        </a:p>
      </dgm:t>
    </dgm:pt>
    <dgm:pt modelId="{479B3916-58CD-43FD-988B-92431B06BD8F}" type="parTrans" cxnId="{92C8D9CC-7DA3-4345-A354-663CE55C7E26}">
      <dgm:prSet/>
      <dgm:spPr/>
      <dgm:t>
        <a:bodyPr/>
        <a:lstStyle/>
        <a:p>
          <a:endParaRPr lang="en-US"/>
        </a:p>
      </dgm:t>
    </dgm:pt>
    <dgm:pt modelId="{712FD832-6D1D-49D2-BEDA-5B3FFD8CA865}" type="sibTrans" cxnId="{92C8D9CC-7DA3-4345-A354-663CE55C7E26}">
      <dgm:prSet/>
      <dgm:spPr/>
      <dgm:t>
        <a:bodyPr/>
        <a:lstStyle/>
        <a:p>
          <a:endParaRPr lang="en-US"/>
        </a:p>
      </dgm:t>
    </dgm:pt>
    <dgm:pt modelId="{E59BC64A-2466-3A4C-8206-FB4E7935F5C7}" type="pres">
      <dgm:prSet presAssocID="{10F07DBF-B504-4FFF-A878-C8BD9EF0C6D3}" presName="vert0" presStyleCnt="0">
        <dgm:presLayoutVars>
          <dgm:dir/>
          <dgm:animOne val="branch"/>
          <dgm:animLvl val="lvl"/>
        </dgm:presLayoutVars>
      </dgm:prSet>
      <dgm:spPr/>
    </dgm:pt>
    <dgm:pt modelId="{36EACBFE-A134-9A4D-9EF0-E9DD94FBC3C6}" type="pres">
      <dgm:prSet presAssocID="{33B51A8F-A296-4C69-BAF6-F33C0FB11B38}" presName="thickLine" presStyleLbl="alignNode1" presStyleIdx="0" presStyleCnt="2"/>
      <dgm:spPr/>
    </dgm:pt>
    <dgm:pt modelId="{7B990EC0-8430-EB45-89F9-7540B8176426}" type="pres">
      <dgm:prSet presAssocID="{33B51A8F-A296-4C69-BAF6-F33C0FB11B38}" presName="horz1" presStyleCnt="0"/>
      <dgm:spPr/>
    </dgm:pt>
    <dgm:pt modelId="{8ECF7116-CC0F-7C4A-8A3F-7674E33C5323}" type="pres">
      <dgm:prSet presAssocID="{33B51A8F-A296-4C69-BAF6-F33C0FB11B38}" presName="tx1" presStyleLbl="revTx" presStyleIdx="0" presStyleCnt="2"/>
      <dgm:spPr/>
    </dgm:pt>
    <dgm:pt modelId="{4E7139EA-E9E4-9844-8D4D-E75576188A05}" type="pres">
      <dgm:prSet presAssocID="{33B51A8F-A296-4C69-BAF6-F33C0FB11B38}" presName="vert1" presStyleCnt="0"/>
      <dgm:spPr/>
    </dgm:pt>
    <dgm:pt modelId="{25B6B486-F45B-004F-ABB8-BEAF82AD2963}" type="pres">
      <dgm:prSet presAssocID="{35ED74CD-669C-4D04-841D-3E73A5BE2919}" presName="thickLine" presStyleLbl="alignNode1" presStyleIdx="1" presStyleCnt="2"/>
      <dgm:spPr/>
    </dgm:pt>
    <dgm:pt modelId="{49F607F2-931F-9B42-BB0C-D69970A671DA}" type="pres">
      <dgm:prSet presAssocID="{35ED74CD-669C-4D04-841D-3E73A5BE2919}" presName="horz1" presStyleCnt="0"/>
      <dgm:spPr/>
    </dgm:pt>
    <dgm:pt modelId="{E436220E-11BB-7D4E-A6AC-A57E20D98F85}" type="pres">
      <dgm:prSet presAssocID="{35ED74CD-669C-4D04-841D-3E73A5BE2919}" presName="tx1" presStyleLbl="revTx" presStyleIdx="1" presStyleCnt="2"/>
      <dgm:spPr/>
    </dgm:pt>
    <dgm:pt modelId="{4A16C386-4E2A-B84A-8187-576A210A9136}" type="pres">
      <dgm:prSet presAssocID="{35ED74CD-669C-4D04-841D-3E73A5BE2919}" presName="vert1" presStyleCnt="0"/>
      <dgm:spPr/>
    </dgm:pt>
  </dgm:ptLst>
  <dgm:cxnLst>
    <dgm:cxn modelId="{5FA0240C-CC3E-47BD-8C1D-33E954AB2BFD}" srcId="{10F07DBF-B504-4FFF-A878-C8BD9EF0C6D3}" destId="{33B51A8F-A296-4C69-BAF6-F33C0FB11B38}" srcOrd="0" destOrd="0" parTransId="{344DF421-44E0-436D-AF7A-3676F5554F0A}" sibTransId="{95E00759-43C2-40ED-9F3D-318FC57903EA}"/>
    <dgm:cxn modelId="{593D3D0D-01A4-9C42-A119-7E044C8A5DB9}" type="presOf" srcId="{10F07DBF-B504-4FFF-A878-C8BD9EF0C6D3}" destId="{E59BC64A-2466-3A4C-8206-FB4E7935F5C7}" srcOrd="0" destOrd="0" presId="urn:microsoft.com/office/officeart/2008/layout/LinedList"/>
    <dgm:cxn modelId="{E2073D79-A537-4146-83CA-0D55BE519C69}" type="presOf" srcId="{33B51A8F-A296-4C69-BAF6-F33C0FB11B38}" destId="{8ECF7116-CC0F-7C4A-8A3F-7674E33C5323}" srcOrd="0" destOrd="0" presId="urn:microsoft.com/office/officeart/2008/layout/LinedList"/>
    <dgm:cxn modelId="{92C8D9CC-7DA3-4345-A354-663CE55C7E26}" srcId="{10F07DBF-B504-4FFF-A878-C8BD9EF0C6D3}" destId="{35ED74CD-669C-4D04-841D-3E73A5BE2919}" srcOrd="1" destOrd="0" parTransId="{479B3916-58CD-43FD-988B-92431B06BD8F}" sibTransId="{712FD832-6D1D-49D2-BEDA-5B3FFD8CA865}"/>
    <dgm:cxn modelId="{D51926D4-1836-174B-BFD9-FEE0709FE0D3}" type="presOf" srcId="{35ED74CD-669C-4D04-841D-3E73A5BE2919}" destId="{E436220E-11BB-7D4E-A6AC-A57E20D98F85}" srcOrd="0" destOrd="0" presId="urn:microsoft.com/office/officeart/2008/layout/LinedList"/>
    <dgm:cxn modelId="{0A98DBC5-F09B-E14A-83D1-DC4757388F40}" type="presParOf" srcId="{E59BC64A-2466-3A4C-8206-FB4E7935F5C7}" destId="{36EACBFE-A134-9A4D-9EF0-E9DD94FBC3C6}" srcOrd="0" destOrd="0" presId="urn:microsoft.com/office/officeart/2008/layout/LinedList"/>
    <dgm:cxn modelId="{BDC1FFC1-B6A4-BF44-B625-84309BB2A340}" type="presParOf" srcId="{E59BC64A-2466-3A4C-8206-FB4E7935F5C7}" destId="{7B990EC0-8430-EB45-89F9-7540B8176426}" srcOrd="1" destOrd="0" presId="urn:microsoft.com/office/officeart/2008/layout/LinedList"/>
    <dgm:cxn modelId="{A526C14D-F450-9341-BCD8-7D1500E897A1}" type="presParOf" srcId="{7B990EC0-8430-EB45-89F9-7540B8176426}" destId="{8ECF7116-CC0F-7C4A-8A3F-7674E33C5323}" srcOrd="0" destOrd="0" presId="urn:microsoft.com/office/officeart/2008/layout/LinedList"/>
    <dgm:cxn modelId="{707A14B0-DDFF-1A4E-9EA3-D761D316E87C}" type="presParOf" srcId="{7B990EC0-8430-EB45-89F9-7540B8176426}" destId="{4E7139EA-E9E4-9844-8D4D-E75576188A05}" srcOrd="1" destOrd="0" presId="urn:microsoft.com/office/officeart/2008/layout/LinedList"/>
    <dgm:cxn modelId="{3EA9B3AB-AE09-3D40-9C19-F6C64CB742C2}" type="presParOf" srcId="{E59BC64A-2466-3A4C-8206-FB4E7935F5C7}" destId="{25B6B486-F45B-004F-ABB8-BEAF82AD2963}" srcOrd="2" destOrd="0" presId="urn:microsoft.com/office/officeart/2008/layout/LinedList"/>
    <dgm:cxn modelId="{26ED53BC-9A76-AA44-9263-750D37756BC8}" type="presParOf" srcId="{E59BC64A-2466-3A4C-8206-FB4E7935F5C7}" destId="{49F607F2-931F-9B42-BB0C-D69970A671DA}" srcOrd="3" destOrd="0" presId="urn:microsoft.com/office/officeart/2008/layout/LinedList"/>
    <dgm:cxn modelId="{95BC00F4-F204-ED40-97FA-1FD58798D357}" type="presParOf" srcId="{49F607F2-931F-9B42-BB0C-D69970A671DA}" destId="{E436220E-11BB-7D4E-A6AC-A57E20D98F85}" srcOrd="0" destOrd="0" presId="urn:microsoft.com/office/officeart/2008/layout/LinedList"/>
    <dgm:cxn modelId="{4C765FC8-2052-DF4E-B332-FDA6E6004158}" type="presParOf" srcId="{49F607F2-931F-9B42-BB0C-D69970A671DA}" destId="{4A16C386-4E2A-B84A-8187-576A210A91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07488-DFBB-485C-B2A2-1EF008DE18D3}" type="doc">
      <dgm:prSet loTypeId="urn:microsoft.com/office/officeart/2005/8/layout/matrix3" loCatId="matrix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F69B54C-12ED-4C9F-A2FB-812FEF90D9BA}">
      <dgm:prSet/>
      <dgm:spPr/>
      <dgm:t>
        <a:bodyPr/>
        <a:lstStyle/>
        <a:p>
          <a:r>
            <a:rPr lang="pl-PL"/>
            <a:t>Ograniczona liczba danych transakcyjnych</a:t>
          </a:r>
          <a:endParaRPr lang="en-US"/>
        </a:p>
      </dgm:t>
    </dgm:pt>
    <dgm:pt modelId="{75B7EC43-19F9-4332-AC0E-C4D204A5C4B9}" type="parTrans" cxnId="{90A67076-479D-4FDD-9A18-C6681BEBC162}">
      <dgm:prSet/>
      <dgm:spPr/>
      <dgm:t>
        <a:bodyPr/>
        <a:lstStyle/>
        <a:p>
          <a:endParaRPr lang="en-US"/>
        </a:p>
      </dgm:t>
    </dgm:pt>
    <dgm:pt modelId="{E0F4A5B0-96D4-4565-AA79-45AF5E4C4D84}" type="sibTrans" cxnId="{90A67076-479D-4FDD-9A18-C6681BEBC162}">
      <dgm:prSet/>
      <dgm:spPr/>
      <dgm:t>
        <a:bodyPr/>
        <a:lstStyle/>
        <a:p>
          <a:endParaRPr lang="en-US"/>
        </a:p>
      </dgm:t>
    </dgm:pt>
    <dgm:pt modelId="{1672CA95-69AF-4D90-8DDF-78BFF4CE1EC0}">
      <dgm:prSet/>
      <dgm:spPr/>
      <dgm:t>
        <a:bodyPr/>
        <a:lstStyle/>
        <a:p>
          <a:r>
            <a:rPr lang="pl-PL"/>
            <a:t>Ograniczona liczba ofert</a:t>
          </a:r>
          <a:endParaRPr lang="en-US"/>
        </a:p>
      </dgm:t>
    </dgm:pt>
    <dgm:pt modelId="{7526F25D-31F3-4609-B2F7-C9FB796BEC9D}" type="parTrans" cxnId="{C347B9C9-2B67-42EB-A8F0-42882B9760D4}">
      <dgm:prSet/>
      <dgm:spPr/>
      <dgm:t>
        <a:bodyPr/>
        <a:lstStyle/>
        <a:p>
          <a:endParaRPr lang="en-US"/>
        </a:p>
      </dgm:t>
    </dgm:pt>
    <dgm:pt modelId="{473D8262-C10D-4DD4-ACA1-3BB4930FD24F}" type="sibTrans" cxnId="{C347B9C9-2B67-42EB-A8F0-42882B9760D4}">
      <dgm:prSet/>
      <dgm:spPr/>
      <dgm:t>
        <a:bodyPr/>
        <a:lstStyle/>
        <a:p>
          <a:endParaRPr lang="en-US"/>
        </a:p>
      </dgm:t>
    </dgm:pt>
    <dgm:pt modelId="{74FAB4AA-8A64-437C-8F70-28F906C995C0}">
      <dgm:prSet/>
      <dgm:spPr/>
      <dgm:t>
        <a:bodyPr/>
        <a:lstStyle/>
        <a:p>
          <a:r>
            <a:rPr lang="pl-PL"/>
            <a:t>Zbieżność cenowa</a:t>
          </a:r>
          <a:endParaRPr lang="en-US"/>
        </a:p>
      </dgm:t>
    </dgm:pt>
    <dgm:pt modelId="{39FCB210-FA6C-49D7-AFF3-C3F2E8A2EFF2}" type="parTrans" cxnId="{C31252CE-99FC-411A-8001-493A4A5A83F7}">
      <dgm:prSet/>
      <dgm:spPr/>
      <dgm:t>
        <a:bodyPr/>
        <a:lstStyle/>
        <a:p>
          <a:endParaRPr lang="en-US"/>
        </a:p>
      </dgm:t>
    </dgm:pt>
    <dgm:pt modelId="{481FEAE1-72FB-44E6-AAFA-FED18E9460A5}" type="sibTrans" cxnId="{C31252CE-99FC-411A-8001-493A4A5A83F7}">
      <dgm:prSet/>
      <dgm:spPr/>
      <dgm:t>
        <a:bodyPr/>
        <a:lstStyle/>
        <a:p>
          <a:endParaRPr lang="en-US"/>
        </a:p>
      </dgm:t>
    </dgm:pt>
    <dgm:pt modelId="{FA4ADDDF-E2D6-47B5-9FD8-63189C340059}">
      <dgm:prSet/>
      <dgm:spPr/>
      <dgm:t>
        <a:bodyPr/>
        <a:lstStyle/>
        <a:p>
          <a:r>
            <a:rPr lang="pl-PL"/>
            <a:t>Konieczność rozszerzenia obszaru analizy </a:t>
          </a:r>
          <a:endParaRPr lang="en-US"/>
        </a:p>
      </dgm:t>
    </dgm:pt>
    <dgm:pt modelId="{FF367301-9100-47D2-AE3E-634CB46AEB06}" type="parTrans" cxnId="{8810D3F3-1B6A-471F-A5D0-9AB1564848F5}">
      <dgm:prSet/>
      <dgm:spPr/>
      <dgm:t>
        <a:bodyPr/>
        <a:lstStyle/>
        <a:p>
          <a:endParaRPr lang="en-US"/>
        </a:p>
      </dgm:t>
    </dgm:pt>
    <dgm:pt modelId="{ED27281A-D60E-43F2-9447-A72660363097}" type="sibTrans" cxnId="{8810D3F3-1B6A-471F-A5D0-9AB1564848F5}">
      <dgm:prSet/>
      <dgm:spPr/>
      <dgm:t>
        <a:bodyPr/>
        <a:lstStyle/>
        <a:p>
          <a:endParaRPr lang="en-US"/>
        </a:p>
      </dgm:t>
    </dgm:pt>
    <dgm:pt modelId="{4E158D0B-15A3-514D-848D-FEBC56B52658}" type="pres">
      <dgm:prSet presAssocID="{43507488-DFBB-485C-B2A2-1EF008DE18D3}" presName="matrix" presStyleCnt="0">
        <dgm:presLayoutVars>
          <dgm:chMax val="1"/>
          <dgm:dir/>
          <dgm:resizeHandles val="exact"/>
        </dgm:presLayoutVars>
      </dgm:prSet>
      <dgm:spPr/>
    </dgm:pt>
    <dgm:pt modelId="{9ED1BE51-46F9-924B-A9FE-455A514F9B9D}" type="pres">
      <dgm:prSet presAssocID="{43507488-DFBB-485C-B2A2-1EF008DE18D3}" presName="diamond" presStyleLbl="bgShp" presStyleIdx="0" presStyleCnt="1"/>
      <dgm:spPr/>
    </dgm:pt>
    <dgm:pt modelId="{22AB12D8-3DBB-D347-AC7D-900BD0A660E6}" type="pres">
      <dgm:prSet presAssocID="{43507488-DFBB-485C-B2A2-1EF008DE18D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711AE3E-66AD-8C4F-9C1D-FB82A694E650}" type="pres">
      <dgm:prSet presAssocID="{43507488-DFBB-485C-B2A2-1EF008DE18D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B04FBDA-DEEC-5748-864C-DABCFC02A31E}" type="pres">
      <dgm:prSet presAssocID="{43507488-DFBB-485C-B2A2-1EF008DE18D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E945628-629B-334D-86BF-4C0D3A778B98}" type="pres">
      <dgm:prSet presAssocID="{43507488-DFBB-485C-B2A2-1EF008DE18D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D7CF323-D1E9-3E4D-A29F-AD982FFAA6BE}" type="presOf" srcId="{43507488-DFBB-485C-B2A2-1EF008DE18D3}" destId="{4E158D0B-15A3-514D-848D-FEBC56B52658}" srcOrd="0" destOrd="0" presId="urn:microsoft.com/office/officeart/2005/8/layout/matrix3"/>
    <dgm:cxn modelId="{1FA64A39-725B-0C4E-BF96-E515A0EFAFCE}" type="presOf" srcId="{4F69B54C-12ED-4C9F-A2FB-812FEF90D9BA}" destId="{22AB12D8-3DBB-D347-AC7D-900BD0A660E6}" srcOrd="0" destOrd="0" presId="urn:microsoft.com/office/officeart/2005/8/layout/matrix3"/>
    <dgm:cxn modelId="{32A1D343-341B-574A-99A8-F9A4522B666D}" type="presOf" srcId="{1672CA95-69AF-4D90-8DDF-78BFF4CE1EC0}" destId="{0711AE3E-66AD-8C4F-9C1D-FB82A694E650}" srcOrd="0" destOrd="0" presId="urn:microsoft.com/office/officeart/2005/8/layout/matrix3"/>
    <dgm:cxn modelId="{90A67076-479D-4FDD-9A18-C6681BEBC162}" srcId="{43507488-DFBB-485C-B2A2-1EF008DE18D3}" destId="{4F69B54C-12ED-4C9F-A2FB-812FEF90D9BA}" srcOrd="0" destOrd="0" parTransId="{75B7EC43-19F9-4332-AC0E-C4D204A5C4B9}" sibTransId="{E0F4A5B0-96D4-4565-AA79-45AF5E4C4D84}"/>
    <dgm:cxn modelId="{F02B6194-BFCD-7949-B5FC-B0DDF7DAABCF}" type="presOf" srcId="{FA4ADDDF-E2D6-47B5-9FD8-63189C340059}" destId="{3E945628-629B-334D-86BF-4C0D3A778B98}" srcOrd="0" destOrd="0" presId="urn:microsoft.com/office/officeart/2005/8/layout/matrix3"/>
    <dgm:cxn modelId="{C347B9C9-2B67-42EB-A8F0-42882B9760D4}" srcId="{43507488-DFBB-485C-B2A2-1EF008DE18D3}" destId="{1672CA95-69AF-4D90-8DDF-78BFF4CE1EC0}" srcOrd="1" destOrd="0" parTransId="{7526F25D-31F3-4609-B2F7-C9FB796BEC9D}" sibTransId="{473D8262-C10D-4DD4-ACA1-3BB4930FD24F}"/>
    <dgm:cxn modelId="{C31252CE-99FC-411A-8001-493A4A5A83F7}" srcId="{43507488-DFBB-485C-B2A2-1EF008DE18D3}" destId="{74FAB4AA-8A64-437C-8F70-28F906C995C0}" srcOrd="2" destOrd="0" parTransId="{39FCB210-FA6C-49D7-AFF3-C3F2E8A2EFF2}" sibTransId="{481FEAE1-72FB-44E6-AAFA-FED18E9460A5}"/>
    <dgm:cxn modelId="{0B93A0DF-4273-AC4C-90E0-F5E905C40B54}" type="presOf" srcId="{74FAB4AA-8A64-437C-8F70-28F906C995C0}" destId="{EB04FBDA-DEEC-5748-864C-DABCFC02A31E}" srcOrd="0" destOrd="0" presId="urn:microsoft.com/office/officeart/2005/8/layout/matrix3"/>
    <dgm:cxn modelId="{8810D3F3-1B6A-471F-A5D0-9AB1564848F5}" srcId="{43507488-DFBB-485C-B2A2-1EF008DE18D3}" destId="{FA4ADDDF-E2D6-47B5-9FD8-63189C340059}" srcOrd="3" destOrd="0" parTransId="{FF367301-9100-47D2-AE3E-634CB46AEB06}" sibTransId="{ED27281A-D60E-43F2-9447-A72660363097}"/>
    <dgm:cxn modelId="{A661975C-C13B-0448-90AD-120AE8413A9E}" type="presParOf" srcId="{4E158D0B-15A3-514D-848D-FEBC56B52658}" destId="{9ED1BE51-46F9-924B-A9FE-455A514F9B9D}" srcOrd="0" destOrd="0" presId="urn:microsoft.com/office/officeart/2005/8/layout/matrix3"/>
    <dgm:cxn modelId="{AC0A8FBC-3D35-BB4E-A923-EB9D36CA11CD}" type="presParOf" srcId="{4E158D0B-15A3-514D-848D-FEBC56B52658}" destId="{22AB12D8-3DBB-D347-AC7D-900BD0A660E6}" srcOrd="1" destOrd="0" presId="urn:microsoft.com/office/officeart/2005/8/layout/matrix3"/>
    <dgm:cxn modelId="{B45A70BE-652B-BD42-8BB9-B80C4C0348AE}" type="presParOf" srcId="{4E158D0B-15A3-514D-848D-FEBC56B52658}" destId="{0711AE3E-66AD-8C4F-9C1D-FB82A694E650}" srcOrd="2" destOrd="0" presId="urn:microsoft.com/office/officeart/2005/8/layout/matrix3"/>
    <dgm:cxn modelId="{D4B7BCE8-68D3-BF46-8D05-42EE50BB76EE}" type="presParOf" srcId="{4E158D0B-15A3-514D-848D-FEBC56B52658}" destId="{EB04FBDA-DEEC-5748-864C-DABCFC02A31E}" srcOrd="3" destOrd="0" presId="urn:microsoft.com/office/officeart/2005/8/layout/matrix3"/>
    <dgm:cxn modelId="{E4AEE0C4-F055-C440-8E45-70C29A8181DE}" type="presParOf" srcId="{4E158D0B-15A3-514D-848D-FEBC56B52658}" destId="{3E945628-629B-334D-86BF-4C0D3A778B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ACBFE-A134-9A4D-9EF0-E9DD94FBC3C6}">
      <dsp:nvSpPr>
        <dsp:cNvPr id="0" name=""/>
        <dsp:cNvSpPr/>
      </dsp:nvSpPr>
      <dsp:spPr>
        <a:xfrm>
          <a:off x="0" y="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F7116-CC0F-7C4A-8A3F-7674E33C5323}">
      <dsp:nvSpPr>
        <dsp:cNvPr id="0" name=""/>
        <dsp:cNvSpPr/>
      </dsp:nvSpPr>
      <dsp:spPr>
        <a:xfrm>
          <a:off x="0" y="0"/>
          <a:ext cx="9601200" cy="17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Strefa ograniczonego użytkowania oznaczona symbolem „B”, stanowi obszar, którego granicę wyznacza od zewnątrz izolinia LDWN = 55 </a:t>
          </a:r>
          <a:r>
            <a:rPr lang="pl-PL" sz="2400" kern="1200" dirty="0" err="1"/>
            <a:t>dB</a:t>
          </a:r>
          <a:r>
            <a:rPr lang="pl-PL" sz="2400" kern="1200" dirty="0"/>
            <a:t>, od wewnątrz maksymalny zasięg izolinii </a:t>
          </a:r>
          <a:br>
            <a:rPr lang="pl-PL" sz="2400" kern="1200" dirty="0"/>
          </a:br>
          <a:r>
            <a:rPr lang="pl-PL" sz="2400" kern="1200" dirty="0"/>
            <a:t>LN = 50 </a:t>
          </a:r>
          <a:r>
            <a:rPr lang="pl-PL" sz="2400" kern="1200" dirty="0" err="1"/>
            <a:t>dB</a:t>
          </a:r>
          <a:r>
            <a:rPr lang="pl-PL" sz="2400" kern="1200" dirty="0"/>
            <a:t>, LDWN = 60 </a:t>
          </a:r>
          <a:r>
            <a:rPr lang="pl-PL" sz="2400" kern="1200" dirty="0" err="1"/>
            <a:t>dB</a:t>
          </a:r>
          <a:r>
            <a:rPr lang="pl-PL" sz="2400" kern="1200" dirty="0"/>
            <a:t> lub granica lotniska.</a:t>
          </a:r>
          <a:endParaRPr lang="en-US" sz="2400" kern="1200" dirty="0"/>
        </a:p>
      </dsp:txBody>
      <dsp:txXfrm>
        <a:off x="0" y="0"/>
        <a:ext cx="9601200" cy="1790700"/>
      </dsp:txXfrm>
    </dsp:sp>
    <dsp:sp modelId="{25B6B486-F45B-004F-ABB8-BEAF82AD2963}">
      <dsp:nvSpPr>
        <dsp:cNvPr id="0" name=""/>
        <dsp:cNvSpPr/>
      </dsp:nvSpPr>
      <dsp:spPr>
        <a:xfrm>
          <a:off x="0" y="1790700"/>
          <a:ext cx="9601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6220E-11BB-7D4E-A6AC-A57E20D98F85}">
      <dsp:nvSpPr>
        <dsp:cNvPr id="0" name=""/>
        <dsp:cNvSpPr/>
      </dsp:nvSpPr>
      <dsp:spPr>
        <a:xfrm>
          <a:off x="0" y="1790700"/>
          <a:ext cx="9601200" cy="179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 strefie B ustanawia się zakaz lokalizowania i budowy nowych obiektów szpitali, domów opieki, oraz zabudowy związanej ze stałym lub wielogodzinnym pobytem dzieci i młodzieży.</a:t>
          </a:r>
          <a:endParaRPr lang="en-US" sz="2400" kern="1200" dirty="0"/>
        </a:p>
      </dsp:txBody>
      <dsp:txXfrm>
        <a:off x="0" y="1790700"/>
        <a:ext cx="9601200" cy="1790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1BE51-46F9-924B-A9FE-455A514F9B9D}">
      <dsp:nvSpPr>
        <dsp:cNvPr id="0" name=""/>
        <dsp:cNvSpPr/>
      </dsp:nvSpPr>
      <dsp:spPr>
        <a:xfrm>
          <a:off x="190847" y="0"/>
          <a:ext cx="5577781" cy="5577781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B12D8-3DBB-D347-AC7D-900BD0A660E6}">
      <dsp:nvSpPr>
        <dsp:cNvPr id="0" name=""/>
        <dsp:cNvSpPr/>
      </dsp:nvSpPr>
      <dsp:spPr>
        <a:xfrm>
          <a:off x="720736" y="529889"/>
          <a:ext cx="2175334" cy="21753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Ograniczona liczba danych transakcyjnych</a:t>
          </a:r>
          <a:endParaRPr lang="en-US" sz="2200" kern="1200"/>
        </a:p>
      </dsp:txBody>
      <dsp:txXfrm>
        <a:off x="826927" y="636080"/>
        <a:ext cx="1962952" cy="1962952"/>
      </dsp:txXfrm>
    </dsp:sp>
    <dsp:sp modelId="{0711AE3E-66AD-8C4F-9C1D-FB82A694E650}">
      <dsp:nvSpPr>
        <dsp:cNvPr id="0" name=""/>
        <dsp:cNvSpPr/>
      </dsp:nvSpPr>
      <dsp:spPr>
        <a:xfrm>
          <a:off x="3063404" y="529889"/>
          <a:ext cx="2175334" cy="21753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Ograniczona liczba ofert</a:t>
          </a:r>
          <a:endParaRPr lang="en-US" sz="2200" kern="1200"/>
        </a:p>
      </dsp:txBody>
      <dsp:txXfrm>
        <a:off x="3169595" y="636080"/>
        <a:ext cx="1962952" cy="1962952"/>
      </dsp:txXfrm>
    </dsp:sp>
    <dsp:sp modelId="{EB04FBDA-DEEC-5748-864C-DABCFC02A31E}">
      <dsp:nvSpPr>
        <dsp:cNvPr id="0" name=""/>
        <dsp:cNvSpPr/>
      </dsp:nvSpPr>
      <dsp:spPr>
        <a:xfrm>
          <a:off x="720736" y="2872557"/>
          <a:ext cx="2175334" cy="21753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Zbieżność cenowa</a:t>
          </a:r>
          <a:endParaRPr lang="en-US" sz="2200" kern="1200"/>
        </a:p>
      </dsp:txBody>
      <dsp:txXfrm>
        <a:off x="826927" y="2978748"/>
        <a:ext cx="1962952" cy="1962952"/>
      </dsp:txXfrm>
    </dsp:sp>
    <dsp:sp modelId="{3E945628-629B-334D-86BF-4C0D3A778B98}">
      <dsp:nvSpPr>
        <dsp:cNvPr id="0" name=""/>
        <dsp:cNvSpPr/>
      </dsp:nvSpPr>
      <dsp:spPr>
        <a:xfrm>
          <a:off x="3063404" y="2872557"/>
          <a:ext cx="2175334" cy="217533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Konieczność rozszerzenia obszaru analizy </a:t>
          </a:r>
          <a:endParaRPr lang="en-US" sz="2200" kern="1200"/>
        </a:p>
      </dsp:txBody>
      <dsp:txXfrm>
        <a:off x="3169595" y="2978748"/>
        <a:ext cx="1962952" cy="1962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0F1C7-58C0-7640-93EA-3CBE70A6FFB7}" type="datetimeFigureOut">
              <a:rPr lang="pl-PL" smtClean="0"/>
              <a:t>21.09.2021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296F2-98F4-0948-8711-52A7A91499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7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296F2-98F4-0948-8711-52A7A914994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13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5456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72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6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7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9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9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667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702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5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13489-A494-D54A-8419-B09AF0DAB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158" y="1425275"/>
            <a:ext cx="5981737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/>
              <a:t>Przykład</a:t>
            </a:r>
            <a:r>
              <a:rPr lang="en-US" sz="1800" b="1" dirty="0"/>
              <a:t> </a:t>
            </a:r>
            <a:r>
              <a:rPr lang="en-US" sz="1800" b="1" dirty="0" err="1"/>
              <a:t>wykonania</a:t>
            </a:r>
            <a:r>
              <a:rPr lang="en-US" sz="1800" b="1" dirty="0"/>
              <a:t> </a:t>
            </a:r>
            <a:r>
              <a:rPr lang="en-US" sz="1800" b="1" dirty="0" err="1"/>
              <a:t>analizy</a:t>
            </a:r>
            <a:r>
              <a:rPr lang="en-US" sz="1800" b="1" dirty="0"/>
              <a:t> </a:t>
            </a:r>
            <a:r>
              <a:rPr lang="en-US" sz="1800" b="1" dirty="0" err="1"/>
              <a:t>rynku</a:t>
            </a:r>
            <a:r>
              <a:rPr lang="en-US" sz="1800" b="1" dirty="0"/>
              <a:t> </a:t>
            </a:r>
            <a:r>
              <a:rPr lang="en-US" sz="1800" b="1" dirty="0" err="1"/>
              <a:t>budynków</a:t>
            </a:r>
            <a:r>
              <a:rPr lang="en-US" sz="1800" b="1" dirty="0"/>
              <a:t> </a:t>
            </a:r>
            <a:r>
              <a:rPr lang="en-US" sz="1800" b="1" dirty="0" err="1"/>
              <a:t>jednorodzinnych</a:t>
            </a:r>
            <a:r>
              <a:rPr lang="en-US" sz="1800" b="1" dirty="0"/>
              <a:t> do </a:t>
            </a:r>
            <a:r>
              <a:rPr lang="en-US" sz="1800" b="1" dirty="0" err="1"/>
              <a:t>celu</a:t>
            </a:r>
            <a:r>
              <a:rPr lang="en-US" sz="1800" b="1" dirty="0"/>
              <a:t> </a:t>
            </a:r>
            <a:r>
              <a:rPr lang="en-US" sz="1800" b="1" dirty="0" err="1"/>
              <a:t>ustalenia</a:t>
            </a:r>
            <a:r>
              <a:rPr lang="en-US" sz="1800" b="1" dirty="0"/>
              <a:t> </a:t>
            </a:r>
            <a:r>
              <a:rPr lang="en-US" sz="1800" b="1" dirty="0" err="1"/>
              <a:t>odszkodowania</a:t>
            </a:r>
            <a:r>
              <a:rPr lang="en-US" sz="1800" b="1" dirty="0"/>
              <a:t> </a:t>
            </a:r>
            <a:br>
              <a:rPr lang="en-US" sz="1800" b="1" dirty="0"/>
            </a:br>
            <a:r>
              <a:rPr lang="en-US" sz="1800" b="1" dirty="0"/>
              <a:t>z </a:t>
            </a:r>
            <a:r>
              <a:rPr lang="en-US" sz="1800" b="1" dirty="0" err="1"/>
              <a:t>powodu</a:t>
            </a:r>
            <a:r>
              <a:rPr lang="en-US" sz="1800" b="1" dirty="0"/>
              <a:t> </a:t>
            </a:r>
            <a:r>
              <a:rPr lang="en-US" sz="1800" b="1" dirty="0" err="1"/>
              <a:t>stygmatyzacji</a:t>
            </a:r>
            <a:r>
              <a:rPr lang="en-US" sz="1800" b="1" dirty="0"/>
              <a:t> </a:t>
            </a:r>
            <a:r>
              <a:rPr lang="en-US" sz="1800" b="1" dirty="0" err="1"/>
              <a:t>lokalnego</a:t>
            </a:r>
            <a:r>
              <a:rPr lang="en-US" sz="1800" b="1" dirty="0"/>
              <a:t> </a:t>
            </a:r>
            <a:r>
              <a:rPr lang="en-US" sz="1800" b="1" dirty="0" err="1"/>
              <a:t>rynku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przykładzie</a:t>
            </a:r>
            <a:r>
              <a:rPr lang="en-US" sz="1800" b="1" dirty="0"/>
              <a:t> OOU </a:t>
            </a:r>
            <a:r>
              <a:rPr lang="en-US" sz="1800" b="1" dirty="0" err="1"/>
              <a:t>lotniska</a:t>
            </a:r>
            <a:r>
              <a:rPr lang="en-US" sz="1800" b="1" dirty="0"/>
              <a:t> Kraków-</a:t>
            </a:r>
            <a:r>
              <a:rPr lang="en-US" sz="1800" b="1" dirty="0" err="1"/>
              <a:t>Balice</a:t>
            </a:r>
            <a:endParaRPr lang="en-US" sz="1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E8C936-4EE6-F540-A7A4-5E4822080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106" y="4728410"/>
            <a:ext cx="4247441" cy="1018301"/>
          </a:xfrm>
        </p:spPr>
        <p:txBody>
          <a:bodyPr vert="horz" lIns="0" tIns="0" rIns="0" bIns="0" rtlCol="0" anchor="t" anchorCtr="0">
            <a:normAutofit/>
          </a:bodyPr>
          <a:lstStyle/>
          <a:p>
            <a:pPr algn="r"/>
            <a:endParaRPr lang="en-US" dirty="0">
              <a:solidFill>
                <a:schemeClr val="tx1"/>
              </a:solidFill>
            </a:endParaRPr>
          </a:p>
          <a:p>
            <a:pPr algn="r"/>
            <a:r>
              <a:rPr lang="en-US" sz="1800" dirty="0" err="1">
                <a:solidFill>
                  <a:schemeClr val="tx1"/>
                </a:solidFill>
              </a:rPr>
              <a:t>dr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inż</a:t>
            </a:r>
            <a:r>
              <a:rPr lang="en-US" sz="1800" dirty="0">
                <a:solidFill>
                  <a:schemeClr val="tx1"/>
                </a:solidFill>
              </a:rPr>
              <a:t>. Ewelina </a:t>
            </a:r>
            <a:r>
              <a:rPr lang="en-US" sz="1800" dirty="0" err="1">
                <a:solidFill>
                  <a:schemeClr val="tx1"/>
                </a:solidFill>
              </a:rPr>
              <a:t>Wójciak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Lupa przedstawiająca spadek wydajności">
            <a:extLst>
              <a:ext uri="{FF2B5EF4-FFF2-40B4-BE49-F238E27FC236}">
                <a16:creationId xmlns:a16="http://schemas.microsoft.com/office/drawing/2014/main" id="{CD9C7E8F-46C5-4037-B536-0517F76FA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14" r="46477" b="-1"/>
          <a:stretch/>
        </p:blipFill>
        <p:spPr>
          <a:xfrm>
            <a:off x="19" y="11"/>
            <a:ext cx="3863955" cy="6857989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CE8FB12-8806-5D41-8E4C-7BB1797C2164}"/>
              </a:ext>
            </a:extLst>
          </p:cNvPr>
          <p:cNvSpPr/>
          <p:nvPr/>
        </p:nvSpPr>
        <p:spPr>
          <a:xfrm>
            <a:off x="4243387" y="399346"/>
            <a:ext cx="7788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1000" dirty="0">
                <a:effectLst/>
              </a:rPr>
              <a:t>III Seminarium </a:t>
            </a:r>
            <a:r>
              <a:rPr lang="pl-PL" sz="1000" i="1" dirty="0">
                <a:effectLst/>
              </a:rPr>
              <a:t>„</a:t>
            </a:r>
            <a:r>
              <a:rPr lang="pl-PL" sz="1000" dirty="0">
                <a:effectLst/>
              </a:rPr>
              <a:t>Szacowanie nieruchomości metodą dyferencyjną” </a:t>
            </a:r>
            <a:r>
              <a:rPr lang="pl-PL" sz="1000" dirty="0"/>
              <a:t>z warsztatami dla rzeczoznawców majątkowych </a:t>
            </a:r>
          </a:p>
          <a:p>
            <a:pPr algn="ctr">
              <a:spcAft>
                <a:spcPts val="600"/>
              </a:spcAft>
            </a:pPr>
            <a:r>
              <a:rPr lang="pl-PL" sz="1000" i="1" dirty="0"/>
              <a:t>„Określanie </a:t>
            </a:r>
            <a:r>
              <a:rPr lang="pl-PL" sz="1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zmniejszenia</a:t>
            </a:r>
            <a:r>
              <a:rPr lang="pl-PL" sz="1000" i="1" dirty="0"/>
              <a:t> wartości nieruchomości metodą dyferencyjną w OOU lotnisk, dróg, linii kolejowych i zakładów przemysłowych</a:t>
            </a:r>
            <a:r>
              <a:rPr lang="pl-PL" sz="1000" dirty="0"/>
              <a:t>”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02514A5-C89C-3843-932A-AE63D69E1092}"/>
              </a:ext>
            </a:extLst>
          </p:cNvPr>
          <p:cNvSpPr txBox="1"/>
          <p:nvPr/>
        </p:nvSpPr>
        <p:spPr>
          <a:xfrm>
            <a:off x="6927022" y="6273988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dirty="0"/>
              <a:t>Kraków, 21.09.2021 </a:t>
            </a:r>
            <a:r>
              <a:rPr lang="pl-PL" dirty="0"/>
              <a:t>r.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A5D9CAE-F16B-D441-A7A8-F9077C87E7AA}"/>
              </a:ext>
            </a:extLst>
          </p:cNvPr>
          <p:cNvSpPr txBox="1"/>
          <p:nvPr/>
        </p:nvSpPr>
        <p:spPr>
          <a:xfrm>
            <a:off x="4572000" y="1696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9C52E3D-2693-7348-B097-C7EBF18D36AA}"/>
              </a:ext>
            </a:extLst>
          </p:cNvPr>
          <p:cNvSpPr txBox="1"/>
          <p:nvPr/>
        </p:nvSpPr>
        <p:spPr>
          <a:xfrm>
            <a:off x="4330011" y="96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91BB8D8-F664-7442-94D1-51FC0B0259B9}"/>
              </a:ext>
            </a:extLst>
          </p:cNvPr>
          <p:cNvSpPr txBox="1"/>
          <p:nvPr/>
        </p:nvSpPr>
        <p:spPr>
          <a:xfrm>
            <a:off x="6586538" y="7272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82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B0CB0B-4D5D-0C42-BD65-5AA0F82D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Rozkład t -Studenta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36EAC6B-1F33-664E-B285-0DC277E27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328737"/>
                <a:ext cx="9601200" cy="5286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/>
                  <a:t>Gdy zachodzi pierwszy z warunków, formułujemy następującą hipotezę zerową i hipotezę alternatywną:</a:t>
                </a:r>
              </a:p>
              <a:p>
                <a:pPr marL="0" indent="0">
                  <a:buNone/>
                </a:pPr>
                <a:r>
                  <a:rPr lang="pl-PL" dirty="0"/>
                  <a:t>   HO: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l-PL" i="1"/>
                        </m:ctrlPr>
                      </m:accPr>
                      <m:e>
                        <m:r>
                          <a:rPr lang="pl-PL" i="1"/>
                          <m:t>𝑋</m:t>
                        </m:r>
                      </m:e>
                    </m:acc>
                    <m:r>
                      <a:rPr lang="pl-PL" i="1"/>
                      <m:t>=</m:t>
                    </m:r>
                    <m:acc>
                      <m:accPr>
                        <m:chr m:val="̂"/>
                        <m:ctrlPr>
                          <a:rPr lang="pl-PL" i="1"/>
                        </m:ctrlPr>
                      </m:accPr>
                      <m:e>
                        <m:r>
                          <a:rPr lang="pl-PL" i="1"/>
                          <m:t>𝑌</m:t>
                        </m:r>
                      </m:e>
                    </m:acc>
                  </m:oMath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dirty="0"/>
                  <a:t>   H1: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l-PL" i="1"/>
                        </m:ctrlPr>
                      </m:accPr>
                      <m:e>
                        <m:r>
                          <a:rPr lang="pl-PL" i="1"/>
                          <m:t>𝑋</m:t>
                        </m:r>
                      </m:e>
                    </m:acc>
                    <m:r>
                      <a:rPr lang="pl-PL" i="1"/>
                      <m:t>&gt;</m:t>
                    </m:r>
                    <m:acc>
                      <m:accPr>
                        <m:chr m:val="̂"/>
                        <m:ctrlPr>
                          <a:rPr lang="pl-PL" i="1"/>
                        </m:ctrlPr>
                      </m:accPr>
                      <m:e>
                        <m:r>
                          <a:rPr lang="pl-PL" i="1"/>
                          <m:t>𝑌</m:t>
                        </m:r>
                      </m:e>
                    </m:acc>
                  </m:oMath>
                </a14:m>
                <a:r>
                  <a:rPr lang="pl-PL" dirty="0"/>
                  <a:t> </a:t>
                </a:r>
              </a:p>
              <a:p>
                <a:pPr marL="0" indent="0">
                  <a:buNone/>
                </a:pPr>
                <a:r>
                  <a:rPr lang="pl-PL" dirty="0"/>
                  <a:t>Statystykę testową wyznaczamy z zastosowaniem wzoru: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l-PL" i="1"/>
                      <m:t>𝑇</m:t>
                    </m:r>
                    <m:r>
                      <a:rPr lang="pl-PL" i="1"/>
                      <m:t>=</m:t>
                    </m:r>
                    <m:f>
                      <m:fPr>
                        <m:ctrlPr>
                          <a:rPr lang="pl-PL" i="1"/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l-PL" i="1"/>
                            </m:ctrlPr>
                          </m:accPr>
                          <m:e>
                            <m:r>
                              <a:rPr lang="pl-PL" i="1"/>
                              <m:t>𝑋</m:t>
                            </m:r>
                          </m:e>
                        </m:acc>
                        <m:r>
                          <a:rPr lang="pl-PL" i="1"/>
                          <m:t>−</m:t>
                        </m:r>
                        <m:acc>
                          <m:accPr>
                            <m:chr m:val="̂"/>
                            <m:ctrlPr>
                              <a:rPr lang="pl-PL" i="1"/>
                            </m:ctrlPr>
                          </m:accPr>
                          <m:e>
                            <m:r>
                              <a:rPr lang="pl-PL" i="1"/>
                              <m:t>𝑌</m:t>
                            </m:r>
                          </m:e>
                        </m:acc>
                        <m:r>
                          <a:rPr lang="pl-PL" i="1"/>
                          <m:t>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i="1"/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l-PL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l-PL" i="1"/>
                                    </m:ctrlPr>
                                  </m:sSubPr>
                                  <m:e>
                                    <m:r>
                                      <a:rPr lang="pl-PL" i="1"/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i="1"/>
                                      <m:t>𝑥</m:t>
                                    </m:r>
                                  </m:sub>
                                </m:sSub>
                                <m:r>
                                  <a:rPr lang="pl-PL" i="1"/>
                                  <m:t>×</m:t>
                                </m:r>
                                <m:sSubSup>
                                  <m:sSubSupPr>
                                    <m:ctrlPr>
                                      <a:rPr lang="pl-PL" i="1"/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l-PL" i="1"/>
                                        </m:ctrlPr>
                                      </m:accPr>
                                      <m:e>
                                        <m:r>
                                          <a:rPr lang="pl-PL" i="1"/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i="1"/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/>
                                      <m:t>2</m:t>
                                    </m:r>
                                  </m:sup>
                                </m:sSubSup>
                                <m:r>
                                  <a:rPr lang="pl-PL" i="1"/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/>
                                    </m:ctrlPr>
                                  </m:sSubPr>
                                  <m:e>
                                    <m:r>
                                      <a:rPr lang="pl-PL" i="1"/>
                                      <m:t>𝑘</m:t>
                                    </m:r>
                                  </m:e>
                                  <m:sub>
                                    <m:r>
                                      <a:rPr lang="pl-PL" i="1"/>
                                      <m:t>𝑦</m:t>
                                    </m:r>
                                  </m:sub>
                                </m:sSub>
                                <m:r>
                                  <a:rPr lang="pl-PL" i="1"/>
                                  <m:t>×</m:t>
                                </m:r>
                                <m:sSubSup>
                                  <m:sSubSupPr>
                                    <m:ctrlPr>
                                      <a:rPr lang="pl-PL" i="1"/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l-PL" i="1"/>
                                        </m:ctrlPr>
                                      </m:accPr>
                                      <m:e>
                                        <m:r>
                                          <a:rPr lang="pl-PL" i="1"/>
                                          <m:t>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l-PL" i="1"/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/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l-PL" i="1"/>
                                    </m:ctrlPr>
                                  </m:sSubPr>
                                  <m:e>
                                    <m:r>
                                      <a:rPr lang="pl-PL" i="1"/>
                                      <m:t>𝑛</m:t>
                                    </m:r>
                                  </m:e>
                                  <m:sub>
                                    <m:r>
                                      <a:rPr lang="pl-PL" i="1"/>
                                      <m:t>𝑥</m:t>
                                    </m:r>
                                  </m:sub>
                                </m:sSub>
                                <m:r>
                                  <a:rPr lang="pl-PL" i="1"/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/>
                                    </m:ctrlPr>
                                  </m:sSubPr>
                                  <m:e>
                                    <m:r>
                                      <a:rPr lang="pl-PL" i="1"/>
                                      <m:t>𝑛</m:t>
                                    </m:r>
                                  </m:e>
                                  <m:sub>
                                    <m:r>
                                      <a:rPr lang="pl-PL" i="1"/>
                                      <m:t>𝑦</m:t>
                                    </m:r>
                                  </m:sub>
                                </m:sSub>
                                <m:r>
                                  <a:rPr lang="pl-PL" i="1"/>
                                  <m:t>−2</m:t>
                                </m:r>
                              </m:den>
                            </m:f>
                            <m:r>
                              <a:rPr lang="pl-PL" i="1"/>
                              <m:t>×</m:t>
                            </m:r>
                            <m:f>
                              <m:fPr>
                                <m:ctrlPr>
                                  <a:rPr lang="pl-PL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l-PL" i="1"/>
                                    </m:ctrlPr>
                                  </m:sSubPr>
                                  <m:e>
                                    <m:r>
                                      <a:rPr lang="pl-PL" i="1"/>
                                      <m:t>𝑛</m:t>
                                    </m:r>
                                  </m:e>
                                  <m:sub>
                                    <m:r>
                                      <a:rPr lang="pl-PL" i="1"/>
                                      <m:t>𝑥</m:t>
                                    </m:r>
                                  </m:sub>
                                </m:sSub>
                                <m:r>
                                  <a:rPr lang="pl-PL" i="1"/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/>
                                    </m:ctrlPr>
                                  </m:sSubPr>
                                  <m:e>
                                    <m:r>
                                      <a:rPr lang="pl-PL" i="1"/>
                                      <m:t>𝑛</m:t>
                                    </m:r>
                                  </m:e>
                                  <m:sub>
                                    <m:r>
                                      <a:rPr lang="pl-PL" i="1"/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pl-PL" i="1"/>
                                    </m:ctrlPr>
                                  </m:sSubPr>
                                  <m:e>
                                    <m:r>
                                      <a:rPr lang="pl-PL" i="1"/>
                                      <m:t>𝑛</m:t>
                                    </m:r>
                                  </m:e>
                                  <m:sub>
                                    <m:r>
                                      <a:rPr lang="pl-PL" i="1"/>
                                      <m:t>𝑥</m:t>
                                    </m:r>
                                  </m:sub>
                                </m:sSub>
                                <m:r>
                                  <a:rPr lang="pl-PL" i="1"/>
                                  <m:t>×</m:t>
                                </m:r>
                                <m:sSub>
                                  <m:sSubPr>
                                    <m:ctrlPr>
                                      <a:rPr lang="pl-PL" i="1"/>
                                    </m:ctrlPr>
                                  </m:sSubPr>
                                  <m:e>
                                    <m:r>
                                      <a:rPr lang="pl-PL" i="1"/>
                                      <m:t>𝑛</m:t>
                                    </m:r>
                                  </m:e>
                                  <m:sub>
                                    <m:r>
                                      <a:rPr lang="pl-PL" i="1"/>
                                      <m:t>𝑦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pl-PL" dirty="0"/>
                  <a:t> = 0.125</a:t>
                </a:r>
              </a:p>
              <a:p>
                <a:pPr marL="0" indent="0">
                  <a:buNone/>
                </a:pPr>
                <a:r>
                  <a:rPr lang="pl-PL" dirty="0"/>
                  <a:t>Wynik porównujemy z wartością krytyczną rozkładu t-Studenta dla zadanego poziomu istotności i liczby stopni swobody </a:t>
                </a:r>
                <a14:m>
                  <m:oMath xmlns:m="http://schemas.openxmlformats.org/officeDocument/2006/math">
                    <m:r>
                      <a:rPr lang="pl-PL" i="1"/>
                      <m:t>𝑘</m:t>
                    </m:r>
                    <m:r>
                      <a:rPr lang="pl-PL" i="1"/>
                      <m:t>=</m:t>
                    </m:r>
                    <m:sSub>
                      <m:sSubPr>
                        <m:ctrlPr>
                          <a:rPr lang="pl-PL" i="1"/>
                        </m:ctrlPr>
                      </m:sSubPr>
                      <m:e>
                        <m:r>
                          <a:rPr lang="pl-PL" i="1"/>
                          <m:t>𝑛</m:t>
                        </m:r>
                      </m:e>
                      <m:sub>
                        <m:r>
                          <a:rPr lang="pl-PL" i="1"/>
                          <m:t>𝑥</m:t>
                        </m:r>
                      </m:sub>
                    </m:sSub>
                    <m:r>
                      <a:rPr lang="pl-PL" i="1"/>
                      <m:t>+</m:t>
                    </m:r>
                    <m:sSub>
                      <m:sSubPr>
                        <m:ctrlPr>
                          <a:rPr lang="pl-PL" i="1"/>
                        </m:ctrlPr>
                      </m:sSubPr>
                      <m:e>
                        <m:r>
                          <a:rPr lang="pl-PL" i="1"/>
                          <m:t>𝑛</m:t>
                        </m:r>
                      </m:e>
                      <m:sub>
                        <m:r>
                          <a:rPr lang="pl-PL" i="1"/>
                          <m:t>𝑦</m:t>
                        </m:r>
                      </m:sub>
                    </m:sSub>
                    <m:r>
                      <a:rPr lang="pl-PL" i="1"/>
                      <m:t>−2</m:t>
                    </m:r>
                  </m:oMath>
                </a14:m>
                <a:r>
                  <a:rPr lang="pl-PL" dirty="0"/>
                  <a:t> (odczytujemy z tablic statystycznych)</a:t>
                </a:r>
              </a:p>
              <a:p>
                <a:pPr marL="0" indent="0" algn="ctr">
                  <a:buNone/>
                </a:pPr>
                <a:r>
                  <a:rPr lang="pl-PL" i="1" dirty="0"/>
                  <a:t>t(2α, k) = 1.703</a:t>
                </a:r>
              </a:p>
              <a:p>
                <a:pPr marL="0" indent="0" algn="just">
                  <a:buNone/>
                </a:pPr>
                <a:r>
                  <a:rPr lang="pl-PL" i="1" dirty="0"/>
                  <a:t>Jeżeli T &lt; t(2α, k), nie ma podstaw do odrzucenia H0, wówczas dwie porównywane wartości przeciętne są sobie równe. Wprowadzenie strefy OOU nie spowodowało obniżenia wartości nieruchomości.</a:t>
                </a:r>
                <a:endParaRPr lang="pl-PL" dirty="0"/>
              </a:p>
              <a:p>
                <a:pPr marL="0" indent="0" algn="ctr">
                  <a:buNone/>
                </a:pPr>
                <a:endParaRPr lang="pl-PL" dirty="0"/>
              </a:p>
              <a:p>
                <a:pPr marL="0" indent="0">
                  <a:buNone/>
                </a:pPr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36EAC6B-1F33-664E-B285-0DC277E27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328737"/>
                <a:ext cx="9601200" cy="5286375"/>
              </a:xfrm>
              <a:blipFill>
                <a:blip r:embed="rId2"/>
                <a:stretch>
                  <a:fillRect l="-661" t="-959" r="-1057" b="-11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93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57AFD20-3685-2A4C-BDC3-3FE8498D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pl-PL" sz="5400">
                <a:solidFill>
                  <a:schemeClr val="bg2"/>
                </a:solidFill>
              </a:rPr>
              <a:t>Wady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916678-C981-0C43-B824-721DC636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pl-PL" sz="2400" dirty="0"/>
              <a:t>Mała próba</a:t>
            </a:r>
          </a:p>
          <a:p>
            <a:r>
              <a:rPr lang="pl-PL" sz="2400" dirty="0"/>
              <a:t>Duża bezwładność</a:t>
            </a:r>
          </a:p>
          <a:p>
            <a:pPr mar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9415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6">
            <a:extLst>
              <a:ext uri="{FF2B5EF4-FFF2-40B4-BE49-F238E27FC236}">
                <a16:creationId xmlns:a16="http://schemas.microsoft.com/office/drawing/2014/main" id="{B5FEBB1F-508E-4ACE-A53B-525FFA07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687ADC4-1812-437A-97AA-230888706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170E629-727E-4A2F-8228-0A71B67B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9ECB0E0D-AC1B-4E83-84EA-237BFA206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D6DCB3B1-E1A7-4510-831B-77C8EFF5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0132A3B-10CF-4EEB-BA1F-A63D2ED6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14E52ED-3C51-46E6-BE4B-14FFAB2C3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ACFB2E4-1FD0-BA4A-8D4B-FA8894D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21" y="1480930"/>
            <a:ext cx="5751537" cy="38485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cap="all"/>
              <a:t>Dziękuję za uwagę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16DDC6-8F07-46CC-8751-E5C9346B2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4964" y="2388358"/>
            <a:ext cx="0" cy="1856096"/>
          </a:xfrm>
          <a:prstGeom prst="line">
            <a:avLst/>
          </a:prstGeom>
          <a:ln w="254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5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75F4A0-FEAF-4F1B-9C48-7688BF9D4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C847A8-6ECE-8646-AE86-FDA15909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69" y="5423537"/>
            <a:ext cx="9867331" cy="868081"/>
          </a:xfrm>
        </p:spPr>
        <p:txBody>
          <a:bodyPr anchor="ctr">
            <a:normAutofit/>
          </a:bodyPr>
          <a:lstStyle/>
          <a:p>
            <a:r>
              <a:rPr lang="pl-PL" dirty="0"/>
              <a:t>Odezwa Sądu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1EC79F3-0DE6-47BA-9C5C-039C54F4A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6C2B07-2A41-4CB1-9C51-F037AF41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C1063-DAAF-424A-A5C4-9D7BE80AE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123486"/>
            <a:ext cx="9639868" cy="3516753"/>
          </a:xfrm>
        </p:spPr>
        <p:txBody>
          <a:bodyPr anchor="ctr">
            <a:normAutofit/>
          </a:bodyPr>
          <a:lstStyle/>
          <a:p>
            <a:r>
              <a:rPr lang="pl-PL" dirty="0"/>
              <a:t>…wykonanie opinii, na okoliczność wyceny utraty wartości rynkowej nieruchomości położonej w Krakowie … spowodowanej wejściem w życie Uchwały nr XXXII/470/09 Sejmiku Województwa Małopolskiego z dnia 25 maja 2009 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F67AAC-C977-4759-A5C8-6BC998F9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CC5AD53-8870-49F7-9301-5A9948EE5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7A511A1-A3EF-4843-B2F8-01721646C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90F9696B-6488-4D11-A7F2-D7D656A0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Symbol zastępczy zawartości 3" descr="Obraz zawierający drzewo, trawa, zewnętrzne, roślina&#10;&#10;Opis wygenerowany automatycznie">
            <a:extLst>
              <a:ext uri="{FF2B5EF4-FFF2-40B4-BE49-F238E27FC236}">
                <a16:creationId xmlns:a16="http://schemas.microsoft.com/office/drawing/2014/main" id="{86792BA2-34E7-924A-BF63-147B9F136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" r="9627" b="3"/>
          <a:stretch/>
        </p:blipFill>
        <p:spPr>
          <a:xfrm>
            <a:off x="20" y="12"/>
            <a:ext cx="4065842" cy="3428311"/>
          </a:xfrm>
          <a:prstGeom prst="rect">
            <a:avLst/>
          </a:prstGeom>
        </p:spPr>
      </p:pic>
      <p:pic>
        <p:nvPicPr>
          <p:cNvPr id="5" name="Symbol zastępczy zawartości 4" descr="Obraz zawierający budynek, zewnętrzne, niebo, dom&#10;&#10;Opis wygenerowany automatycznie">
            <a:extLst>
              <a:ext uri="{FF2B5EF4-FFF2-40B4-BE49-F238E27FC236}">
                <a16:creationId xmlns:a16="http://schemas.microsoft.com/office/drawing/2014/main" id="{110DB543-7EB1-C546-B2BA-DF8984D87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53" r="-3" b="-3"/>
          <a:stretch/>
        </p:blipFill>
        <p:spPr>
          <a:xfrm>
            <a:off x="20" y="3428311"/>
            <a:ext cx="4067476" cy="3429689"/>
          </a:xfrm>
          <a:prstGeom prst="rect">
            <a:avLst/>
          </a:prstGeom>
        </p:spPr>
      </p:pic>
      <p:pic>
        <p:nvPicPr>
          <p:cNvPr id="6" name="Symbol zastępczy zawartości 10" descr="Obraz zawierający niebo, droga, zewnętrzne, trawa&#10;&#10;Opis wygenerowany automatycznie">
            <a:extLst>
              <a:ext uri="{FF2B5EF4-FFF2-40B4-BE49-F238E27FC236}">
                <a16:creationId xmlns:a16="http://schemas.microsoft.com/office/drawing/2014/main" id="{BA82C300-981C-9B4A-BD66-104017FB7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0" r="166"/>
          <a:stretch/>
        </p:blipFill>
        <p:spPr>
          <a:xfrm>
            <a:off x="4067496" y="-2"/>
            <a:ext cx="8136627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B5E07C1-477B-4DB4-87D9-18DC24C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BA212C-BFA7-8646-815B-B59F6832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599" y="4343400"/>
            <a:ext cx="5290457" cy="11025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cap="all">
                <a:solidFill>
                  <a:schemeClr val="bg1"/>
                </a:solidFill>
              </a:rPr>
              <a:t>Nieruchomość/Otoczenie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769B58-418E-4811-90BB-F5854D3CF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3429000"/>
            <a:ext cx="4050792" cy="0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08DD0D-2671-4DC7-B18C-CF5AE867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5205" y="0"/>
            <a:ext cx="0" cy="6858003"/>
          </a:xfrm>
          <a:prstGeom prst="line">
            <a:avLst/>
          </a:prstGeom>
          <a:ln w="10160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0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E67D9-826F-FA43-B09C-1B6CE964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Strefa B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0082135-74B8-4E2E-837A-91502943F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913048"/>
              </p:ext>
            </p:extLst>
          </p:nvPr>
        </p:nvGraphicFramePr>
        <p:xfrm>
          <a:off x="1628775" y="3663529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Symbol zastępczy zawartości 4">
            <a:extLst>
              <a:ext uri="{FF2B5EF4-FFF2-40B4-BE49-F238E27FC236}">
                <a16:creationId xmlns:a16="http://schemas.microsoft.com/office/drawing/2014/main" id="{740916B7-EC17-8A40-B209-C85BC21E9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9950" y="85724"/>
            <a:ext cx="9601200" cy="357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28DE9C-1160-46AD-BFBB-926C5B89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114F6C4-B176-D348-BDD0-E48246CD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anchor="ctr">
            <a:normAutofit/>
          </a:bodyPr>
          <a:lstStyle/>
          <a:p>
            <a:r>
              <a:rPr lang="pl-PL" dirty="0"/>
              <a:t>Analiza rynku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6F5C10-FFCF-4315-BBBF-D490278FF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8366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F76CD-A8A6-4E54-A293-252DEB5EC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0CF12AB-4EFA-4ECD-838E-4B01F1B591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027676"/>
              </p:ext>
            </p:extLst>
          </p:nvPr>
        </p:nvGraphicFramePr>
        <p:xfrm>
          <a:off x="784225" y="639763"/>
          <a:ext cx="5959475" cy="557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73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D5B3BD4-C51B-054E-92B9-F2C9D4C49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cap="all" dirty="0" err="1"/>
              <a:t>Wycena</a:t>
            </a:r>
            <a:r>
              <a:rPr lang="en-US" sz="3400" cap="all" dirty="0"/>
              <a:t> w </a:t>
            </a:r>
            <a:r>
              <a:rPr lang="en-US" sz="3400" cap="all" dirty="0" err="1"/>
              <a:t>strefie</a:t>
            </a:r>
            <a:br>
              <a:rPr lang="en-US" sz="3400" cap="all" dirty="0"/>
            </a:br>
            <a:br>
              <a:rPr lang="en-US" sz="3400" cap="all" dirty="0"/>
            </a:br>
            <a:r>
              <a:rPr lang="en-US" sz="3400" cap="all" dirty="0"/>
              <a:t>6410.76 </a:t>
            </a:r>
            <a:r>
              <a:rPr lang="en-US" sz="3400" cap="all" dirty="0" err="1"/>
              <a:t>zł</a:t>
            </a:r>
            <a:r>
              <a:rPr lang="en-US" sz="3400" cap="all" dirty="0"/>
              <a:t>/m2</a:t>
            </a:r>
            <a:br>
              <a:rPr lang="en-US" sz="3400" cap="all" dirty="0"/>
            </a:br>
            <a:br>
              <a:rPr lang="en-US" sz="3400" cap="all" dirty="0"/>
            </a:br>
            <a:r>
              <a:rPr lang="en-US" sz="3400" b="1" cap="all" dirty="0"/>
              <a:t>W = 910 000 </a:t>
            </a:r>
            <a:r>
              <a:rPr lang="en-US" sz="3400" b="1" cap="all" dirty="0" err="1"/>
              <a:t>zł</a:t>
            </a:r>
            <a:br>
              <a:rPr lang="en-US" sz="3400" cap="all" dirty="0"/>
            </a:br>
            <a:endParaRPr lang="en-US" sz="3400" cap="all" dirty="0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DD5B7E5-9AF9-854F-B987-1B83C3131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064983"/>
              </p:ext>
            </p:extLst>
          </p:nvPr>
        </p:nvGraphicFramePr>
        <p:xfrm>
          <a:off x="1379023" y="1616833"/>
          <a:ext cx="5659225" cy="382353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23298">
                  <a:extLst>
                    <a:ext uri="{9D8B030D-6E8A-4147-A177-3AD203B41FA5}">
                      <a16:colId xmlns:a16="http://schemas.microsoft.com/office/drawing/2014/main" val="3998447072"/>
                    </a:ext>
                  </a:extLst>
                </a:gridCol>
                <a:gridCol w="424406">
                  <a:extLst>
                    <a:ext uri="{9D8B030D-6E8A-4147-A177-3AD203B41FA5}">
                      <a16:colId xmlns:a16="http://schemas.microsoft.com/office/drawing/2014/main" val="3088678448"/>
                    </a:ext>
                  </a:extLst>
                </a:gridCol>
                <a:gridCol w="353984">
                  <a:extLst>
                    <a:ext uri="{9D8B030D-6E8A-4147-A177-3AD203B41FA5}">
                      <a16:colId xmlns:a16="http://schemas.microsoft.com/office/drawing/2014/main" val="451480221"/>
                    </a:ext>
                  </a:extLst>
                </a:gridCol>
                <a:gridCol w="248581">
                  <a:extLst>
                    <a:ext uri="{9D8B030D-6E8A-4147-A177-3AD203B41FA5}">
                      <a16:colId xmlns:a16="http://schemas.microsoft.com/office/drawing/2014/main" val="3422412774"/>
                    </a:ext>
                  </a:extLst>
                </a:gridCol>
                <a:gridCol w="429095">
                  <a:extLst>
                    <a:ext uri="{9D8B030D-6E8A-4147-A177-3AD203B41FA5}">
                      <a16:colId xmlns:a16="http://schemas.microsoft.com/office/drawing/2014/main" val="1441776062"/>
                    </a:ext>
                  </a:extLst>
                </a:gridCol>
                <a:gridCol w="286199">
                  <a:extLst>
                    <a:ext uri="{9D8B030D-6E8A-4147-A177-3AD203B41FA5}">
                      <a16:colId xmlns:a16="http://schemas.microsoft.com/office/drawing/2014/main" val="2382844278"/>
                    </a:ext>
                  </a:extLst>
                </a:gridCol>
                <a:gridCol w="389067">
                  <a:extLst>
                    <a:ext uri="{9D8B030D-6E8A-4147-A177-3AD203B41FA5}">
                      <a16:colId xmlns:a16="http://schemas.microsoft.com/office/drawing/2014/main" val="3056990229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val="1168313054"/>
                    </a:ext>
                  </a:extLst>
                </a:gridCol>
                <a:gridCol w="368618">
                  <a:extLst>
                    <a:ext uri="{9D8B030D-6E8A-4147-A177-3AD203B41FA5}">
                      <a16:colId xmlns:a16="http://schemas.microsoft.com/office/drawing/2014/main" val="2585320069"/>
                    </a:ext>
                  </a:extLst>
                </a:gridCol>
                <a:gridCol w="529269">
                  <a:extLst>
                    <a:ext uri="{9D8B030D-6E8A-4147-A177-3AD203B41FA5}">
                      <a16:colId xmlns:a16="http://schemas.microsoft.com/office/drawing/2014/main" val="2110376729"/>
                    </a:ext>
                  </a:extLst>
                </a:gridCol>
                <a:gridCol w="368618">
                  <a:extLst>
                    <a:ext uri="{9D8B030D-6E8A-4147-A177-3AD203B41FA5}">
                      <a16:colId xmlns:a16="http://schemas.microsoft.com/office/drawing/2014/main" val="1861779583"/>
                    </a:ext>
                  </a:extLst>
                </a:gridCol>
                <a:gridCol w="529269">
                  <a:extLst>
                    <a:ext uri="{9D8B030D-6E8A-4147-A177-3AD203B41FA5}">
                      <a16:colId xmlns:a16="http://schemas.microsoft.com/office/drawing/2014/main" val="3308496620"/>
                    </a:ext>
                  </a:extLst>
                </a:gridCol>
              </a:tblGrid>
              <a:tr h="10975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Cecha rynkowa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Udział wagowy cechy rynkowej [%]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Udział kwotowy cechy rynkowej [zł/m</a:t>
                      </a:r>
                      <a:r>
                        <a:rPr lang="pl-PL" sz="800" b="1" u="none" strike="noStrike" cap="none" spc="3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Rozpiętość skali cechy rynkowej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Udział kwotowy na jednostkę skali cechy rynkowej [zł]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Cechy wycenianej nieruchomości 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Nieruchomość nr 1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Nieruchomość nr 2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Nieruchomość nr 3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497" marT="396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605721"/>
                  </a:ext>
                </a:extLst>
              </a:tr>
              <a:tr h="16290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Ocena cechy rynkowej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vert="vert270" anchor="ctr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Poprawka [zł/m</a:t>
                      </a:r>
                      <a:r>
                        <a:rPr lang="pl-PL" sz="600" u="none" strike="noStrike" cap="none" spc="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Ocena cechy rynkowej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Poprawka [zł/m</a:t>
                      </a:r>
                      <a:r>
                        <a:rPr lang="pl-PL" sz="600" u="none" strike="noStrike" cap="none" spc="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Ocena cechy rynkowej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Poprawka [zł/m</a:t>
                      </a:r>
                      <a:r>
                        <a:rPr lang="pl-PL" sz="600" u="none" strike="noStrike" cap="none" spc="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654537"/>
                  </a:ext>
                </a:extLst>
              </a:tr>
              <a:tr h="1118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Lokalizacja i otocznie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502,19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502,19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-502,19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484940"/>
                  </a:ext>
                </a:extLst>
              </a:tr>
              <a:tr h="111885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Dojazd i skomunikowanie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251,10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125,55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125,55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125,55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251,10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596329"/>
                  </a:ext>
                </a:extLst>
              </a:tr>
              <a:tr h="201817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Wielkość i zagospodarowanie działki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376,64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188,32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188,32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188,32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376,64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250865"/>
                  </a:ext>
                </a:extLst>
              </a:tr>
              <a:tr h="1118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Wielkość i funkcjonalność budynku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376,64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188,32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188,32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376,64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868870"/>
                  </a:ext>
                </a:extLst>
              </a:tr>
              <a:tr h="1118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Stan techniczny i standard budynku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753,29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376,64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376,64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-376,64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29902"/>
                  </a:ext>
                </a:extLst>
              </a:tr>
              <a:tr h="1118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Rodzaj zabudowy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251,10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251,10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-251,10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96163"/>
                  </a:ext>
                </a:extLst>
              </a:tr>
              <a:tr h="111885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2510,95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∑popr [zł/m2]</a:t>
                      </a:r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878,83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-62,77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251,09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64287"/>
                  </a:ext>
                </a:extLst>
              </a:tr>
              <a:tr h="111885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l-PL" sz="600" u="none" strike="noStrike" cap="none" spc="0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[zł/m2]</a:t>
                      </a:r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4906,37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7417,32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5841,45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048517"/>
                  </a:ext>
                </a:extLst>
              </a:tr>
              <a:tr h="111885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483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483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483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(C + ∑popr)</a:t>
                      </a:r>
                      <a:r>
                        <a:rPr lang="pl-PL" sz="600" u="none" strike="noStrike" cap="none" spc="0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[zł/m2]</a:t>
                      </a:r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5785,20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7354,55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6092,54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483" marR="3966" marT="3966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60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57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0245FC1-669A-4558-8341-5A7148C77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2D3FC59-9FB9-48FC-8D66-9ACDB840E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7D0D12F-DDEA-45FE-91AE-E35A03B65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5326CE-E8C0-4DD9-B97D-BFB0DFF3F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ECBBE91-3592-462A-8700-B36554E6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46AE209-CD2C-4804-A22E-978C38614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7BBD187-443F-9346-AA0D-589888557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413956"/>
              </p:ext>
            </p:extLst>
          </p:nvPr>
        </p:nvGraphicFramePr>
        <p:xfrm>
          <a:off x="1379023" y="1583639"/>
          <a:ext cx="5659226" cy="388991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246550">
                  <a:extLst>
                    <a:ext uri="{9D8B030D-6E8A-4147-A177-3AD203B41FA5}">
                      <a16:colId xmlns:a16="http://schemas.microsoft.com/office/drawing/2014/main" val="2864273350"/>
                    </a:ext>
                  </a:extLst>
                </a:gridCol>
                <a:gridCol w="303149">
                  <a:extLst>
                    <a:ext uri="{9D8B030D-6E8A-4147-A177-3AD203B41FA5}">
                      <a16:colId xmlns:a16="http://schemas.microsoft.com/office/drawing/2014/main" val="664933381"/>
                    </a:ext>
                  </a:extLst>
                </a:gridCol>
                <a:gridCol w="433365">
                  <a:extLst>
                    <a:ext uri="{9D8B030D-6E8A-4147-A177-3AD203B41FA5}">
                      <a16:colId xmlns:a16="http://schemas.microsoft.com/office/drawing/2014/main" val="995745782"/>
                    </a:ext>
                  </a:extLst>
                </a:gridCol>
                <a:gridCol w="175593">
                  <a:extLst>
                    <a:ext uri="{9D8B030D-6E8A-4147-A177-3AD203B41FA5}">
                      <a16:colId xmlns:a16="http://schemas.microsoft.com/office/drawing/2014/main" val="2518107849"/>
                    </a:ext>
                  </a:extLst>
                </a:gridCol>
                <a:gridCol w="492213">
                  <a:extLst>
                    <a:ext uri="{9D8B030D-6E8A-4147-A177-3AD203B41FA5}">
                      <a16:colId xmlns:a16="http://schemas.microsoft.com/office/drawing/2014/main" val="3054240119"/>
                    </a:ext>
                  </a:extLst>
                </a:gridCol>
                <a:gridCol w="261480">
                  <a:extLst>
                    <a:ext uri="{9D8B030D-6E8A-4147-A177-3AD203B41FA5}">
                      <a16:colId xmlns:a16="http://schemas.microsoft.com/office/drawing/2014/main" val="4124019683"/>
                    </a:ext>
                  </a:extLst>
                </a:gridCol>
                <a:gridCol w="324950">
                  <a:extLst>
                    <a:ext uri="{9D8B030D-6E8A-4147-A177-3AD203B41FA5}">
                      <a16:colId xmlns:a16="http://schemas.microsoft.com/office/drawing/2014/main" val="1615830914"/>
                    </a:ext>
                  </a:extLst>
                </a:gridCol>
                <a:gridCol w="590675">
                  <a:extLst>
                    <a:ext uri="{9D8B030D-6E8A-4147-A177-3AD203B41FA5}">
                      <a16:colId xmlns:a16="http://schemas.microsoft.com/office/drawing/2014/main" val="271918339"/>
                    </a:ext>
                  </a:extLst>
                </a:gridCol>
                <a:gridCol w="362691">
                  <a:extLst>
                    <a:ext uri="{9D8B030D-6E8A-4147-A177-3AD203B41FA5}">
                      <a16:colId xmlns:a16="http://schemas.microsoft.com/office/drawing/2014/main" val="3473488445"/>
                    </a:ext>
                  </a:extLst>
                </a:gridCol>
                <a:gridCol w="552935">
                  <a:extLst>
                    <a:ext uri="{9D8B030D-6E8A-4147-A177-3AD203B41FA5}">
                      <a16:colId xmlns:a16="http://schemas.microsoft.com/office/drawing/2014/main" val="848725618"/>
                    </a:ext>
                  </a:extLst>
                </a:gridCol>
                <a:gridCol w="379293">
                  <a:extLst>
                    <a:ext uri="{9D8B030D-6E8A-4147-A177-3AD203B41FA5}">
                      <a16:colId xmlns:a16="http://schemas.microsoft.com/office/drawing/2014/main" val="4156808353"/>
                    </a:ext>
                  </a:extLst>
                </a:gridCol>
                <a:gridCol w="536332">
                  <a:extLst>
                    <a:ext uri="{9D8B030D-6E8A-4147-A177-3AD203B41FA5}">
                      <a16:colId xmlns:a16="http://schemas.microsoft.com/office/drawing/2014/main" val="1237672338"/>
                    </a:ext>
                  </a:extLst>
                </a:gridCol>
              </a:tblGrid>
              <a:tr h="11188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Cecha rynkowa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Udział wagowy cechy rynkowej [%]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Udział kwotowy cechy rynkowej [zł/m</a:t>
                      </a:r>
                      <a:r>
                        <a:rPr lang="pl-PL" sz="800" b="1" u="none" strike="noStrike" cap="none" spc="3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Rozpiętość skali cechy rynkowej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Udział kwotowy na jednostkę skali cechy rynkowej [zł]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Cechy wycenianej nieruchomości 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Nieruchomość nr 1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Nieruchomość nr 2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cap="none" spc="30">
                          <a:solidFill>
                            <a:schemeClr val="tx1"/>
                          </a:solidFill>
                          <a:effectLst/>
                        </a:rPr>
                        <a:t>Nieruchomość nr 3</a:t>
                      </a:r>
                      <a:endParaRPr lang="pl-PL" sz="800" b="1" i="0" u="none" strike="noStrike" cap="none" spc="3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4585" marT="312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76549"/>
                  </a:ext>
                </a:extLst>
              </a:tr>
              <a:tr h="16607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Ocena cechy rynkowej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vert="vert270" anchor="ctr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Poprawka [zł/m</a:t>
                      </a:r>
                      <a:r>
                        <a:rPr lang="pl-PL" sz="600" u="none" strike="noStrike" cap="none" spc="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Ocena cechy rynkowej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Poprawka [zł/m</a:t>
                      </a:r>
                      <a:r>
                        <a:rPr lang="pl-PL" sz="600" u="none" strike="noStrike" cap="none" spc="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Ocena cechy rynkowej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Poprawka [zł/m</a:t>
                      </a:r>
                      <a:r>
                        <a:rPr lang="pl-PL" sz="600" u="none" strike="noStrike" cap="none" spc="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vert="vert27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255246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Lokalizacja i otocznie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1084,63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69531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Dojazd i skomunikowanie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858138"/>
                  </a:ext>
                </a:extLst>
              </a:tr>
              <a:tr h="204889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Wielkość i zagospodarowanie działki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813,47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406,74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813,48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9597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Wielkość i funkcjonalność budynku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813,47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406,74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406,74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813,48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907413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Stan techniczny i standard budynku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1626,95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813,47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-813,47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813,47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038806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Rodzaj zabudowy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271,16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-542,32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679833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5423,16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∑popr [zł/m2]</a:t>
                      </a:r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-1898,11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2576,01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813,48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46066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pl-PL" sz="600" u="none" strike="noStrike" cap="none" spc="0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[zł/m2]</a:t>
                      </a:r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9318,82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3895,66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4743,66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0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570349"/>
                  </a:ext>
                </a:extLst>
              </a:tr>
              <a:tr h="113180"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927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927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2927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(C + ∑popr)</a:t>
                      </a:r>
                      <a:r>
                        <a:rPr lang="pl-PL" sz="600" u="none" strike="noStrike" cap="none" spc="0" baseline="-25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 [zł/m2]</a:t>
                      </a:r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7420,71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6471,67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l-PL" sz="600" b="0" i="1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6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5557,14</a:t>
                      </a:r>
                      <a:endParaRPr lang="pl-PL" sz="600" b="0" i="0" u="none" strike="noStrike" cap="none" spc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22927" marR="3129" marT="3129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5455"/>
                  </a:ext>
                </a:extLst>
              </a:tr>
            </a:tbl>
          </a:graphicData>
        </a:graphic>
      </p:graphicFrame>
      <p:sp>
        <p:nvSpPr>
          <p:cNvPr id="14" name="Tytuł 1">
            <a:extLst>
              <a:ext uri="{FF2B5EF4-FFF2-40B4-BE49-F238E27FC236}">
                <a16:creationId xmlns:a16="http://schemas.microsoft.com/office/drawing/2014/main" id="{E569AE4C-96F0-264E-A505-7152379CDE88}"/>
              </a:ext>
            </a:extLst>
          </p:cNvPr>
          <p:cNvSpPr txBox="1">
            <a:spLocks/>
          </p:cNvSpPr>
          <p:nvPr/>
        </p:nvSpPr>
        <p:spPr>
          <a:xfrm>
            <a:off x="8154186" y="634028"/>
            <a:ext cx="3355942" cy="3732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cap="all" dirty="0" err="1"/>
              <a:t>Wycena</a:t>
            </a:r>
            <a:r>
              <a:rPr lang="en-US" sz="3400" cap="all" dirty="0"/>
              <a:t> </a:t>
            </a:r>
            <a:r>
              <a:rPr lang="en-US" sz="3400" cap="all" dirty="0" err="1"/>
              <a:t>poza</a:t>
            </a:r>
            <a:r>
              <a:rPr lang="en-US" sz="3400" cap="all" dirty="0"/>
              <a:t> </a:t>
            </a:r>
            <a:r>
              <a:rPr lang="en-US" sz="3400" cap="all" dirty="0" err="1"/>
              <a:t>strefą</a:t>
            </a:r>
            <a:br>
              <a:rPr lang="en-US" sz="3400" cap="all" dirty="0"/>
            </a:br>
            <a:br>
              <a:rPr lang="en-US" sz="3400" cap="all" dirty="0"/>
            </a:br>
            <a:r>
              <a:rPr lang="en-US" sz="3400" cap="all" dirty="0"/>
              <a:t>6483.17 </a:t>
            </a:r>
            <a:r>
              <a:rPr lang="en-US" sz="3400" cap="all" dirty="0" err="1"/>
              <a:t>zł</a:t>
            </a:r>
            <a:r>
              <a:rPr lang="en-US" sz="3400" cap="all" dirty="0"/>
              <a:t>/m2</a:t>
            </a:r>
            <a:br>
              <a:rPr lang="en-US" sz="3400" cap="all" dirty="0"/>
            </a:br>
            <a:br>
              <a:rPr lang="en-US" sz="3400" cap="all" dirty="0"/>
            </a:br>
            <a:r>
              <a:rPr lang="en-US" sz="3400" b="1" cap="all" dirty="0"/>
              <a:t>W = 920 000 </a:t>
            </a:r>
            <a:r>
              <a:rPr lang="en-US" sz="3400" b="1" cap="all" dirty="0" err="1"/>
              <a:t>zł</a:t>
            </a:r>
            <a:br>
              <a:rPr lang="en-US" sz="3400" cap="all" dirty="0"/>
            </a:br>
            <a:endParaRPr lang="en-US" sz="3400" cap="all" dirty="0"/>
          </a:p>
        </p:txBody>
      </p:sp>
    </p:spTree>
    <p:extLst>
      <p:ext uri="{BB962C8B-B14F-4D97-AF65-F5344CB8AC3E}">
        <p14:creationId xmlns:p14="http://schemas.microsoft.com/office/powerpoint/2010/main" val="423318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8BF620E-E813-0548-BF9F-EF71676C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pl-PL" sz="3200" dirty="0">
                <a:solidFill>
                  <a:schemeClr val="bg2"/>
                </a:solidFill>
              </a:rPr>
              <a:t>Testowanie dwóch wartości przeciętnych dla potrzeb wykazania wpływu stref OOU na wartość rynkową nieruchomości</a:t>
            </a:r>
            <a:br>
              <a:rPr lang="pl-PL" sz="3800" dirty="0">
                <a:solidFill>
                  <a:schemeClr val="bg2"/>
                </a:solidFill>
              </a:rPr>
            </a:br>
            <a:endParaRPr lang="pl-PL" sz="3800" dirty="0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4DB7B1-69E2-0A44-82A1-B4B568A6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977307"/>
            <a:ext cx="4892308" cy="5262390"/>
          </a:xfrm>
        </p:spPr>
        <p:txBody>
          <a:bodyPr anchor="ctr">
            <a:normAutofit fontScale="92500" lnSpcReduction="20000"/>
          </a:bodyPr>
          <a:lstStyle/>
          <a:p>
            <a:r>
              <a:rPr lang="pl-PL" dirty="0">
                <a:latin typeface="+mj-lt"/>
                <a:ea typeface="+mj-ea"/>
                <a:cs typeface="+mj-cs"/>
              </a:rPr>
              <a:t>Średnia z obszarów objętych strefą i jej najbliższego sąsiedztwa.</a:t>
            </a:r>
          </a:p>
          <a:p>
            <a:pPr marL="0" indent="0">
              <a:buNone/>
            </a:pPr>
            <a:r>
              <a:rPr lang="pl-PL" dirty="0">
                <a:latin typeface="+mj-lt"/>
                <a:ea typeface="+mj-ea"/>
                <a:cs typeface="+mj-cs"/>
              </a:rPr>
              <a:t>okres analizy: 5 lat, </a:t>
            </a:r>
            <a:br>
              <a:rPr lang="pl-PL" dirty="0">
                <a:latin typeface="+mj-lt"/>
                <a:ea typeface="+mj-ea"/>
                <a:cs typeface="+mj-cs"/>
              </a:rPr>
            </a:br>
            <a:r>
              <a:rPr lang="pl-PL" dirty="0">
                <a:latin typeface="+mj-lt"/>
                <a:ea typeface="+mj-ea"/>
                <a:cs typeface="+mj-cs"/>
              </a:rPr>
              <a:t>trend: 5%, </a:t>
            </a:r>
            <a:br>
              <a:rPr lang="pl-PL" dirty="0">
                <a:latin typeface="+mj-lt"/>
                <a:ea typeface="+mj-ea"/>
                <a:cs typeface="+mj-cs"/>
              </a:rPr>
            </a:br>
            <a:r>
              <a:rPr lang="pl-PL" dirty="0" err="1"/>
              <a:t>n</a:t>
            </a:r>
            <a:r>
              <a:rPr lang="pl-PL" baseline="-25000" dirty="0" err="1"/>
              <a:t>Y</a:t>
            </a:r>
            <a:r>
              <a:rPr lang="pl-PL" dirty="0">
                <a:latin typeface="+mj-lt"/>
                <a:ea typeface="+mj-ea"/>
                <a:cs typeface="+mj-cs"/>
              </a:rPr>
              <a:t> = 13, </a:t>
            </a:r>
          </a:p>
          <a:p>
            <a:pPr marL="0" indent="0">
              <a:buNone/>
            </a:pPr>
            <a:br>
              <a:rPr lang="pl-PL" dirty="0">
                <a:latin typeface="+mj-lt"/>
                <a:ea typeface="+mj-ea"/>
                <a:cs typeface="+mj-cs"/>
              </a:rPr>
            </a:br>
            <a:r>
              <a:rPr lang="pl-PL" dirty="0" err="1">
                <a:latin typeface="+mj-lt"/>
                <a:ea typeface="+mj-ea"/>
                <a:cs typeface="+mj-cs"/>
              </a:rPr>
              <a:t>Wśr</a:t>
            </a:r>
            <a:r>
              <a:rPr lang="pl-PL" dirty="0">
                <a:latin typeface="+mj-lt"/>
                <a:ea typeface="+mj-ea"/>
                <a:cs typeface="+mj-cs"/>
              </a:rPr>
              <a:t> = 6170.93 zł/m2</a:t>
            </a:r>
          </a:p>
          <a:p>
            <a:pPr marL="0" indent="0">
              <a:buNone/>
            </a:pPr>
            <a:r>
              <a:rPr lang="pl-PL" dirty="0"/>
              <a:t> σ</a:t>
            </a:r>
            <a:r>
              <a:rPr lang="pl-PL" baseline="-25000" dirty="0"/>
              <a:t>y</a:t>
            </a:r>
            <a:r>
              <a:rPr lang="pl-PL" baseline="30000" dirty="0"/>
              <a:t>2</a:t>
            </a:r>
            <a:r>
              <a:rPr lang="pl-PL" dirty="0"/>
              <a:t> = 2033.61</a:t>
            </a:r>
            <a:endParaRPr lang="pl-PL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pl-PL" dirty="0">
              <a:latin typeface="+mj-lt"/>
              <a:ea typeface="+mj-ea"/>
              <a:cs typeface="+mj-cs"/>
            </a:endParaRPr>
          </a:p>
          <a:p>
            <a:r>
              <a:rPr lang="pl-PL" dirty="0">
                <a:latin typeface="+mj-lt"/>
                <a:ea typeface="+mj-ea"/>
                <a:cs typeface="+mj-cs"/>
              </a:rPr>
              <a:t>Średnia z obszarów nieobjętych strefą, podobnych pod względem lokalizacyjnym i substancji zabudowy. </a:t>
            </a:r>
          </a:p>
          <a:p>
            <a:pPr marL="0" indent="0">
              <a:buNone/>
            </a:pPr>
            <a:r>
              <a:rPr lang="pl-PL" dirty="0"/>
              <a:t>okres analizy: 5 lat, </a:t>
            </a:r>
            <a:br>
              <a:rPr lang="pl-PL" dirty="0"/>
            </a:br>
            <a:r>
              <a:rPr lang="pl-PL" dirty="0"/>
              <a:t>trend: 5%, </a:t>
            </a:r>
            <a:br>
              <a:rPr lang="pl-PL" dirty="0"/>
            </a:br>
            <a:r>
              <a:rPr lang="pl-PL" dirty="0" err="1"/>
              <a:t>n</a:t>
            </a:r>
            <a:r>
              <a:rPr lang="pl-PL" baseline="-25000" dirty="0" err="1"/>
              <a:t>X</a:t>
            </a:r>
            <a:r>
              <a:rPr lang="pl-PL" dirty="0"/>
              <a:t> = 16,</a:t>
            </a:r>
          </a:p>
          <a:p>
            <a:pPr marL="0" indent="0">
              <a:buNone/>
            </a:pP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Wśr</a:t>
            </a:r>
            <a:r>
              <a:rPr lang="pl-PL" dirty="0"/>
              <a:t> = 6260.56 zł/m2</a:t>
            </a:r>
          </a:p>
          <a:p>
            <a:pPr marL="0" indent="0">
              <a:buNone/>
            </a:pPr>
            <a:r>
              <a:rPr lang="pl-PL" dirty="0"/>
              <a:t> σ</a:t>
            </a:r>
            <a:r>
              <a:rPr lang="pl-PL" baseline="-25000" dirty="0"/>
              <a:t>x</a:t>
            </a:r>
            <a:r>
              <a:rPr lang="pl-PL" baseline="30000" dirty="0"/>
              <a:t>2</a:t>
            </a:r>
            <a:r>
              <a:rPr lang="pl-PL" dirty="0"/>
              <a:t> = 1814.15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666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6C923-B398-424E-A5DC-610CE604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/>
              <a:t>Test dla n &lt; 30 (mniej niż 30 transakcji w obu próbach)</a:t>
            </a:r>
            <a:br>
              <a:rPr lang="pl-PL" dirty="0"/>
            </a:b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DA52C47-7629-E648-B336-ABABFD39CC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857374"/>
                <a:ext cx="9601200" cy="51577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l-PL" sz="1600" dirty="0"/>
                  <a:t>W pierwszej kolejności należy zweryfikować warunek </a:t>
                </a:r>
                <a:r>
                  <a:rPr lang="pl-PL" sz="1600" dirty="0" err="1"/>
                  <a:t>σ</a:t>
                </a:r>
                <a:r>
                  <a:rPr lang="pl-PL" sz="1600" baseline="-25000" dirty="0" err="1"/>
                  <a:t>x</a:t>
                </a:r>
                <a:r>
                  <a:rPr lang="pl-PL" sz="1600" dirty="0"/>
                  <a:t> ~ </a:t>
                </a:r>
                <a:r>
                  <a:rPr lang="pl-PL" sz="1600" dirty="0" err="1"/>
                  <a:t>σ</a:t>
                </a:r>
                <a:r>
                  <a:rPr lang="pl-PL" sz="1600" baseline="-25000" dirty="0" err="1"/>
                  <a:t>y</a:t>
                </a:r>
                <a:r>
                  <a:rPr lang="pl-PL" sz="1600" baseline="-25000" dirty="0"/>
                  <a:t> </a:t>
                </a:r>
                <a:r>
                  <a:rPr lang="pl-PL" sz="1600" dirty="0"/>
                  <a:t>(odchylenie standardowe obu populacji jest porównywalne).</a:t>
                </a:r>
              </a:p>
              <a:p>
                <a:pPr marL="0" indent="0">
                  <a:buNone/>
                </a:pPr>
                <a:r>
                  <a:rPr lang="pl-PL" sz="1600" dirty="0"/>
                  <a:t>Procedura ta jest realizowana z wykorzystaniem testu statystycznego porównującego wariancję obu populacji z zastosowaniem rozkładu F-</a:t>
                </a:r>
                <a:r>
                  <a:rPr lang="pl-PL" sz="1600" dirty="0" err="1"/>
                  <a:t>Snedecora</a:t>
                </a:r>
                <a:r>
                  <a:rPr lang="pl-PL" sz="1600" dirty="0"/>
                  <a:t> (posiada wszystkie wartości krytyczne większe od 1).</a:t>
                </a:r>
              </a:p>
              <a:p>
                <a:pPr marL="0" indent="0">
                  <a:buNone/>
                </a:pPr>
                <a:r>
                  <a:rPr lang="pl-PL" sz="1600" dirty="0"/>
                  <a:t>  HO: σ</a:t>
                </a:r>
                <a:r>
                  <a:rPr lang="pl-PL" sz="1600" baseline="-25000" dirty="0"/>
                  <a:t>x</a:t>
                </a:r>
                <a:r>
                  <a:rPr lang="pl-PL" sz="1600" baseline="30000" dirty="0"/>
                  <a:t>2</a:t>
                </a:r>
                <a:r>
                  <a:rPr lang="pl-PL" sz="1600" dirty="0"/>
                  <a:t> = σ</a:t>
                </a:r>
                <a:r>
                  <a:rPr lang="pl-PL" sz="1600" baseline="-25000" dirty="0"/>
                  <a:t>y</a:t>
                </a:r>
                <a:r>
                  <a:rPr lang="pl-PL" sz="1600" baseline="30000" dirty="0"/>
                  <a:t>2</a:t>
                </a:r>
                <a:endParaRPr lang="pl-PL" sz="1600" dirty="0"/>
              </a:p>
              <a:p>
                <a:pPr marL="0" indent="0">
                  <a:buNone/>
                </a:pPr>
                <a:r>
                  <a:rPr lang="pl-PL" sz="1600" dirty="0"/>
                  <a:t>  H1: σ</a:t>
                </a:r>
                <a:r>
                  <a:rPr lang="pl-PL" sz="1600" baseline="-25000" dirty="0"/>
                  <a:t>x</a:t>
                </a:r>
                <a:r>
                  <a:rPr lang="pl-PL" sz="1600" baseline="30000" dirty="0"/>
                  <a:t>2</a:t>
                </a:r>
                <a:r>
                  <a:rPr lang="pl-PL" sz="1600" dirty="0"/>
                  <a:t> &lt; σ</a:t>
                </a:r>
                <a:r>
                  <a:rPr lang="pl-PL" sz="1600" baseline="-25000" dirty="0"/>
                  <a:t>y</a:t>
                </a:r>
                <a:r>
                  <a:rPr lang="pl-PL" sz="1600" baseline="30000" dirty="0"/>
                  <a:t>2 </a:t>
                </a:r>
                <a:r>
                  <a:rPr lang="pl-PL" sz="1600" dirty="0"/>
                  <a:t>(ustalamy na podstawie wyników obserwacji)</a:t>
                </a:r>
              </a:p>
              <a:p>
                <a:pPr marL="0" indent="0">
                  <a:buNone/>
                </a:pPr>
                <a:r>
                  <a:rPr lang="pl-PL" sz="1600" dirty="0"/>
                  <a:t>Statystykę testową wyznaczamy z zastosowaniem wzoru: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l-PL" sz="1600" i="1"/>
                      <m:t>𝐹</m:t>
                    </m:r>
                    <m:r>
                      <a:rPr lang="pl-PL" sz="1600" i="1"/>
                      <m:t>=</m:t>
                    </m:r>
                    <m:f>
                      <m:fPr>
                        <m:ctrlPr>
                          <a:rPr lang="pl-PL" sz="1600" i="1"/>
                        </m:ctrlPr>
                      </m:fPr>
                      <m:num>
                        <m:sSubSup>
                          <m:sSubSupPr>
                            <m:ctrlPr>
                              <a:rPr lang="pl-PL" sz="1600" i="1"/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pl-PL" sz="1600" i="1"/>
                                </m:ctrlPr>
                              </m:accPr>
                              <m:e>
                                <m:r>
                                  <a:rPr lang="pl-PL" sz="1600" i="1"/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l-PL" sz="1600" i="1"/>
                              <m:t>𝑦</m:t>
                            </m:r>
                          </m:sub>
                          <m:sup>
                            <m:r>
                              <a:rPr lang="pl-PL" sz="1600" i="1"/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l-PL" sz="1600" i="1"/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pl-PL" sz="1600" i="1"/>
                                </m:ctrlPr>
                              </m:accPr>
                              <m:e>
                                <m:r>
                                  <a:rPr lang="pl-PL" sz="1600" i="1"/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pl-PL" sz="1600" i="1"/>
                              <m:t>𝑥</m:t>
                            </m:r>
                          </m:sub>
                          <m:sup>
                            <m:r>
                              <a:rPr lang="pl-PL" sz="1600" i="1"/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l-PL" sz="1600" dirty="0"/>
                  <a:t> = 1.256</a:t>
                </a:r>
              </a:p>
              <a:p>
                <a:pPr marL="0" indent="0">
                  <a:buNone/>
                </a:pPr>
                <a:r>
                  <a:rPr lang="pl-PL" sz="1600" dirty="0"/>
                  <a:t>Wynik porównujemy z wartością krytyczną rozkładu F-</a:t>
                </a:r>
                <a:r>
                  <a:rPr lang="pl-PL" sz="1600" dirty="0" err="1"/>
                  <a:t>Snedecora</a:t>
                </a:r>
                <a:r>
                  <a:rPr lang="pl-PL" sz="1600" dirty="0"/>
                  <a:t> dla zadanego poziomu istotności i liczby stopni swobody </a:t>
                </a:r>
                <a:r>
                  <a:rPr lang="pl-PL" sz="1600" dirty="0" err="1"/>
                  <a:t>k</a:t>
                </a:r>
                <a:r>
                  <a:rPr lang="pl-PL" sz="1600" baseline="-25000" dirty="0" err="1"/>
                  <a:t>x</a:t>
                </a:r>
                <a:r>
                  <a:rPr lang="pl-PL" sz="1600" dirty="0"/>
                  <a:t> = </a:t>
                </a:r>
                <a:r>
                  <a:rPr lang="pl-PL" sz="1600" dirty="0" err="1"/>
                  <a:t>n</a:t>
                </a:r>
                <a:r>
                  <a:rPr lang="pl-PL" sz="1600" baseline="-25000" dirty="0" err="1"/>
                  <a:t>x</a:t>
                </a:r>
                <a:r>
                  <a:rPr lang="pl-PL" sz="1600" dirty="0"/>
                  <a:t> – 1 oraz </a:t>
                </a:r>
                <a:r>
                  <a:rPr lang="pl-PL" sz="1600" dirty="0" err="1"/>
                  <a:t>k</a:t>
                </a:r>
                <a:r>
                  <a:rPr lang="pl-PL" sz="1600" baseline="-25000" dirty="0" err="1"/>
                  <a:t>y</a:t>
                </a:r>
                <a:r>
                  <a:rPr lang="pl-PL" sz="1600" dirty="0"/>
                  <a:t> = </a:t>
                </a:r>
                <a:r>
                  <a:rPr lang="pl-PL" sz="1600" dirty="0" err="1"/>
                  <a:t>n</a:t>
                </a:r>
                <a:r>
                  <a:rPr lang="pl-PL" sz="1600" baseline="-25000" dirty="0" err="1"/>
                  <a:t>y</a:t>
                </a:r>
                <a:r>
                  <a:rPr lang="pl-PL" sz="1600" dirty="0"/>
                  <a:t> – 1 obu populacji (odczytujemy z tablic statystycznych):</a:t>
                </a:r>
              </a:p>
              <a:p>
                <a:pPr marL="0" indent="0" algn="ctr">
                  <a:buNone/>
                </a:pPr>
                <a:r>
                  <a:rPr lang="pl-PL" sz="1600" i="1" dirty="0"/>
                  <a:t>F(α, </a:t>
                </a:r>
                <a:r>
                  <a:rPr lang="pl-PL" sz="1600" i="1" dirty="0" err="1"/>
                  <a:t>k</a:t>
                </a:r>
                <a:r>
                  <a:rPr lang="pl-PL" sz="1600" i="1" baseline="-25000" dirty="0" err="1"/>
                  <a:t>y</a:t>
                </a:r>
                <a:r>
                  <a:rPr lang="pl-PL" sz="1600" i="1" dirty="0"/>
                  <a:t>, </a:t>
                </a:r>
                <a:r>
                  <a:rPr lang="pl-PL" sz="1600" i="1" dirty="0" err="1"/>
                  <a:t>k</a:t>
                </a:r>
                <a:r>
                  <a:rPr lang="pl-PL" sz="1600" i="1" baseline="-25000" dirty="0" err="1"/>
                  <a:t>x</a:t>
                </a:r>
                <a:r>
                  <a:rPr lang="pl-PL" sz="1600" i="1" dirty="0"/>
                  <a:t>) F(0,05, 12, 15) = 2,48</a:t>
                </a:r>
                <a:endParaRPr lang="pl-PL" sz="1600" dirty="0"/>
              </a:p>
              <a:p>
                <a:r>
                  <a:rPr lang="pl-PL" sz="1600" i="1" dirty="0"/>
                  <a:t>Jeżeli F &lt; F(α, </a:t>
                </a:r>
                <a:r>
                  <a:rPr lang="pl-PL" sz="1600" i="1" dirty="0" err="1"/>
                  <a:t>k</a:t>
                </a:r>
                <a:r>
                  <a:rPr lang="pl-PL" sz="1600" i="1" baseline="-25000" dirty="0" err="1"/>
                  <a:t>y</a:t>
                </a:r>
                <a:r>
                  <a:rPr lang="pl-PL" sz="1600" i="1" dirty="0"/>
                  <a:t>, </a:t>
                </a:r>
                <a:r>
                  <a:rPr lang="pl-PL" sz="1600" i="1" dirty="0" err="1"/>
                  <a:t>k</a:t>
                </a:r>
                <a:r>
                  <a:rPr lang="pl-PL" sz="1600" i="1" baseline="-25000" dirty="0" err="1"/>
                  <a:t>x</a:t>
                </a:r>
                <a:r>
                  <a:rPr lang="pl-PL" sz="1600" i="1" dirty="0"/>
                  <a:t>), nie ma podstaw do odrzucenia H0</a:t>
                </a:r>
                <a:endParaRPr lang="pl-PL" sz="1600" dirty="0"/>
              </a:p>
              <a:p>
                <a:r>
                  <a:rPr lang="pl-PL" sz="1600" i="1" dirty="0"/>
                  <a:t>Jeżeli F &gt; F(α, </a:t>
                </a:r>
                <a:r>
                  <a:rPr lang="pl-PL" sz="1600" i="1" dirty="0" err="1"/>
                  <a:t>k</a:t>
                </a:r>
                <a:r>
                  <a:rPr lang="pl-PL" sz="1600" i="1" baseline="-25000" dirty="0" err="1"/>
                  <a:t>y</a:t>
                </a:r>
                <a:r>
                  <a:rPr lang="pl-PL" sz="1600" i="1" dirty="0"/>
                  <a:t>, </a:t>
                </a:r>
                <a:r>
                  <a:rPr lang="pl-PL" sz="1600" i="1" dirty="0" err="1"/>
                  <a:t>k</a:t>
                </a:r>
                <a:r>
                  <a:rPr lang="pl-PL" sz="1600" i="1" baseline="-25000" dirty="0" err="1"/>
                  <a:t>x</a:t>
                </a:r>
                <a:r>
                  <a:rPr lang="pl-PL" sz="1600" i="1" dirty="0"/>
                  <a:t>), odrzucamy HO na korzyść H1</a:t>
                </a:r>
                <a:endParaRPr lang="pl-PL" sz="1600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DDA52C47-7629-E648-B336-ABABFD39C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857374"/>
                <a:ext cx="9601200" cy="5157789"/>
              </a:xfrm>
              <a:blipFill>
                <a:blip r:embed="rId2"/>
                <a:stretch>
                  <a:fillRect l="-396" t="-737" r="-6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74062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{445BB434-4A4E-B843-A038-30E24B8B055A}tf10001119</Template>
  <TotalTime>203</TotalTime>
  <Words>1021</Words>
  <Application>Microsoft Macintosh PowerPoint</Application>
  <PresentationFormat>Panoramiczny</PresentationFormat>
  <Paragraphs>256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Lato</vt:lpstr>
      <vt:lpstr>Przycinanie</vt:lpstr>
      <vt:lpstr>Przykład wykonania analizy rynku budynków jednorodzinnych do celu ustalenia odszkodowania  z powodu stygmatyzacji lokalnego rynku na przykładzie OOU lotniska Kraków-Balice</vt:lpstr>
      <vt:lpstr>Odezwa Sądu</vt:lpstr>
      <vt:lpstr>Nieruchomość/Otoczenie</vt:lpstr>
      <vt:lpstr>Strefa B</vt:lpstr>
      <vt:lpstr>Analiza rynku</vt:lpstr>
      <vt:lpstr>Wycena w strefie  6410.76 zł/m2  W = 910 000 zł </vt:lpstr>
      <vt:lpstr>Prezentacja programu PowerPoint</vt:lpstr>
      <vt:lpstr>Testowanie dwóch wartości przeciętnych dla potrzeb wykazania wpływu stref OOU na wartość rynkową nieruchomości </vt:lpstr>
      <vt:lpstr>Test dla n &lt; 30 (mniej niż 30 transakcji w obu próbach) </vt:lpstr>
      <vt:lpstr>Rozkład t -Studenta</vt:lpstr>
      <vt:lpstr>Wady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 wykonania analizy rynku budynków jednorodzinnych do celu ustalenia odszkodowania  z powodu stygmatyzacji lokalnego rynku na przykładzie OOU lotniska Kraków-Balice</dc:title>
  <dc:creator>Ewelina Wójciak</dc:creator>
  <cp:lastModifiedBy>Ewelina Wójciak</cp:lastModifiedBy>
  <cp:revision>3</cp:revision>
  <dcterms:created xsi:type="dcterms:W3CDTF">2021-09-20T22:04:24Z</dcterms:created>
  <dcterms:modified xsi:type="dcterms:W3CDTF">2021-09-21T01:27:42Z</dcterms:modified>
</cp:coreProperties>
</file>