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61" r:id="rId3"/>
    <p:sldId id="300" r:id="rId4"/>
    <p:sldId id="268" r:id="rId5"/>
    <p:sldId id="270" r:id="rId6"/>
    <p:sldId id="314" r:id="rId7"/>
    <p:sldId id="302" r:id="rId8"/>
    <p:sldId id="295" r:id="rId9"/>
    <p:sldId id="282" r:id="rId10"/>
    <p:sldId id="283" r:id="rId11"/>
    <p:sldId id="271" r:id="rId12"/>
    <p:sldId id="296" r:id="rId13"/>
    <p:sldId id="297" r:id="rId14"/>
    <p:sldId id="298" r:id="rId15"/>
    <p:sldId id="277" r:id="rId16"/>
    <p:sldId id="273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orient="horz" pos="215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C8ED0-0BCD-4DCE-8299-7306152B064E}" type="doc">
      <dgm:prSet loTypeId="urn:microsoft.com/office/officeart/2005/8/layout/vList2#2" loCatId="list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en-US"/>
        </a:p>
      </dgm:t>
    </dgm:pt>
    <dgm:pt modelId="{22ED58A8-6964-418F-863C-DF301A7FB3E3}">
      <dgm:prSet/>
      <dgm:spPr/>
      <dgm:t>
        <a:bodyPr/>
        <a:lstStyle/>
        <a:p>
          <a:pPr algn="just"/>
          <a:r>
            <a:rPr lang="pl-PL" b="1" i="0"/>
            <a:t>Trwa ponowna dyskusja nt zasadności przyjęcia modelu specjalistycznego w Polsce. </a:t>
          </a:r>
          <a:endParaRPr lang="en-US" dirty="0"/>
        </a:p>
      </dgm:t>
    </dgm:pt>
    <dgm:pt modelId="{A69AE7FA-5B15-49B0-AA63-BD65E7A624A0}" type="parTrans" cxnId="{CA40E632-411B-40DB-95D2-920EF4235629}">
      <dgm:prSet/>
      <dgm:spPr/>
      <dgm:t>
        <a:bodyPr/>
        <a:lstStyle/>
        <a:p>
          <a:endParaRPr lang="en-US"/>
        </a:p>
      </dgm:t>
    </dgm:pt>
    <dgm:pt modelId="{B1F02EAF-364C-4BC2-ABEF-0215B02DE678}" type="sibTrans" cxnId="{CA40E632-411B-40DB-95D2-920EF4235629}">
      <dgm:prSet/>
      <dgm:spPr/>
      <dgm:t>
        <a:bodyPr/>
        <a:lstStyle/>
        <a:p>
          <a:endParaRPr lang="en-US"/>
        </a:p>
      </dgm:t>
    </dgm:pt>
    <dgm:pt modelId="{B4823237-F637-4406-B580-C7C6ED585B3E}">
      <dgm:prSet/>
      <dgm:spPr/>
      <dgm:t>
        <a:bodyPr/>
        <a:lstStyle/>
        <a:p>
          <a:pPr algn="just"/>
          <a:r>
            <a:rPr lang="pl-PL" b="1" i="0"/>
            <a:t>Pojawia się zarzut, że specjalizacja banków hipotecznych jest anachronizmem w dobie uniwersalizacji systemów bankowych, a  restrykcyjne normy ostrożnościowe mogą spowodować, że staną się one nieopłacalne</a:t>
          </a:r>
          <a:endParaRPr lang="en-US" b="1" dirty="0"/>
        </a:p>
      </dgm:t>
    </dgm:pt>
    <dgm:pt modelId="{FE180881-E1AA-4376-8921-0DE99221803B}" type="parTrans" cxnId="{C7C59CB1-EE64-4996-9280-99921D4D0C07}">
      <dgm:prSet/>
      <dgm:spPr/>
      <dgm:t>
        <a:bodyPr/>
        <a:lstStyle/>
        <a:p>
          <a:endParaRPr lang="en-US"/>
        </a:p>
      </dgm:t>
    </dgm:pt>
    <dgm:pt modelId="{3D00BA1A-A5B6-43D5-857C-5154C0E44014}" type="sibTrans" cxnId="{C7C59CB1-EE64-4996-9280-99921D4D0C07}">
      <dgm:prSet/>
      <dgm:spPr/>
      <dgm:t>
        <a:bodyPr/>
        <a:lstStyle/>
        <a:p>
          <a:endParaRPr lang="en-US"/>
        </a:p>
      </dgm:t>
    </dgm:pt>
    <dgm:pt modelId="{64289257-BF82-4D2E-9D83-102C65936C6D}">
      <dgm:prSet/>
      <dgm:spPr/>
      <dgm:t>
        <a:bodyPr/>
        <a:lstStyle/>
        <a:p>
          <a:pPr algn="just"/>
          <a:r>
            <a:rPr lang="pl-PL" b="1" i="0" dirty="0"/>
            <a:t>Zasada specjalizacji </a:t>
          </a:r>
          <a:r>
            <a:rPr lang="pl-PL" b="0" i="0" dirty="0"/>
            <a:t>oznacza, że </a:t>
          </a:r>
          <a:r>
            <a:rPr lang="pl-PL" b="1" i="0" dirty="0"/>
            <a:t>banki hipoteczne uzyskują specjalny status na rynku, są wyodrębnionymi i wyspecjalizowanymi instytucjam</a:t>
          </a:r>
          <a:r>
            <a:rPr lang="pl-PL" b="0" i="0" dirty="0"/>
            <a:t>i.</a:t>
          </a:r>
          <a:endParaRPr lang="en-US" dirty="0"/>
        </a:p>
      </dgm:t>
    </dgm:pt>
    <dgm:pt modelId="{6571C27F-A5B7-499C-9DC5-F51F2E4149F8}" type="parTrans" cxnId="{2A39714A-524E-41CF-A024-A50E265AB55B}">
      <dgm:prSet/>
      <dgm:spPr/>
      <dgm:t>
        <a:bodyPr/>
        <a:lstStyle/>
        <a:p>
          <a:endParaRPr lang="en-US"/>
        </a:p>
      </dgm:t>
    </dgm:pt>
    <dgm:pt modelId="{B7C5459B-EA4F-4A9D-84DF-39833D2DDA35}" type="sibTrans" cxnId="{2A39714A-524E-41CF-A024-A50E265AB55B}">
      <dgm:prSet/>
      <dgm:spPr/>
      <dgm:t>
        <a:bodyPr/>
        <a:lstStyle/>
        <a:p>
          <a:endParaRPr lang="en-US"/>
        </a:p>
      </dgm:t>
    </dgm:pt>
    <dgm:pt modelId="{69F626CF-E815-49E8-AA5F-92ED0D77622F}">
      <dgm:prSet custT="1"/>
      <dgm:spPr/>
      <dgm:t>
        <a:bodyPr/>
        <a:lstStyle/>
        <a:p>
          <a:pPr algn="just"/>
          <a:r>
            <a:rPr lang="pl-PL" sz="1800" b="0" i="0" dirty="0"/>
            <a:t>To właśnie </a:t>
          </a:r>
          <a:r>
            <a:rPr lang="pl-PL" sz="1800" b="1" i="0" dirty="0"/>
            <a:t>specjalizacja jest ogromnym atutem banków hipotecznych, który należy bezwzględnie chronić przed zmianą. </a:t>
          </a:r>
          <a:endParaRPr lang="en-US" sz="1800" dirty="0"/>
        </a:p>
      </dgm:t>
    </dgm:pt>
    <dgm:pt modelId="{C2395EE5-76C1-4A9C-B0C0-E366FDAA704E}" type="parTrans" cxnId="{780BF9B9-7977-4DE0-9E85-79FA53443168}">
      <dgm:prSet/>
      <dgm:spPr/>
      <dgm:t>
        <a:bodyPr/>
        <a:lstStyle/>
        <a:p>
          <a:endParaRPr lang="en-US"/>
        </a:p>
      </dgm:t>
    </dgm:pt>
    <dgm:pt modelId="{7C99B94E-57AF-4042-9729-5FE638082768}" type="sibTrans" cxnId="{780BF9B9-7977-4DE0-9E85-79FA53443168}">
      <dgm:prSet/>
      <dgm:spPr/>
      <dgm:t>
        <a:bodyPr/>
        <a:lstStyle/>
        <a:p>
          <a:endParaRPr lang="en-US"/>
        </a:p>
      </dgm:t>
    </dgm:pt>
    <dgm:pt modelId="{69DF9F0C-535C-46CB-AA01-CAECD11CEC02}" type="pres">
      <dgm:prSet presAssocID="{C97C8ED0-0BCD-4DCE-8299-7306152B064E}" presName="linear" presStyleCnt="0">
        <dgm:presLayoutVars>
          <dgm:animLvl val="lvl"/>
          <dgm:resizeHandles val="exact"/>
        </dgm:presLayoutVars>
      </dgm:prSet>
      <dgm:spPr/>
    </dgm:pt>
    <dgm:pt modelId="{61A7BA0F-16C3-487F-A2E6-634C311DB554}" type="pres">
      <dgm:prSet presAssocID="{22ED58A8-6964-418F-863C-DF301A7FB3E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25852AE-C8C1-4AE8-B7A0-77F25BAFAD2E}" type="pres">
      <dgm:prSet presAssocID="{B1F02EAF-364C-4BC2-ABEF-0215B02DE678}" presName="spacer" presStyleCnt="0"/>
      <dgm:spPr/>
    </dgm:pt>
    <dgm:pt modelId="{9600F660-47FD-4B08-A7B0-255636055BDA}" type="pres">
      <dgm:prSet presAssocID="{B4823237-F637-4406-B580-C7C6ED585B3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34A4A7-E2EB-4D32-8DD1-4281300AA19C}" type="pres">
      <dgm:prSet presAssocID="{3D00BA1A-A5B6-43D5-857C-5154C0E44014}" presName="spacer" presStyleCnt="0"/>
      <dgm:spPr/>
    </dgm:pt>
    <dgm:pt modelId="{99375586-6E09-46A8-8C9C-401E7AA8DDAE}" type="pres">
      <dgm:prSet presAssocID="{64289257-BF82-4D2E-9D83-102C65936C6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2EB91A-6F7B-4380-882F-F6BFFF411B42}" type="pres">
      <dgm:prSet presAssocID="{B7C5459B-EA4F-4A9D-84DF-39833D2DDA35}" presName="spacer" presStyleCnt="0"/>
      <dgm:spPr/>
    </dgm:pt>
    <dgm:pt modelId="{84D7E300-BAB4-4A68-A5E6-963367C59DF2}" type="pres">
      <dgm:prSet presAssocID="{69F626CF-E815-49E8-AA5F-92ED0D77622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9E11F1F-42D2-4242-B14D-8CCCAFD09ACE}" type="presOf" srcId="{B4823237-F637-4406-B580-C7C6ED585B3E}" destId="{9600F660-47FD-4B08-A7B0-255636055BDA}" srcOrd="0" destOrd="0" presId="urn:microsoft.com/office/officeart/2005/8/layout/vList2#2"/>
    <dgm:cxn modelId="{CA40E632-411B-40DB-95D2-920EF4235629}" srcId="{C97C8ED0-0BCD-4DCE-8299-7306152B064E}" destId="{22ED58A8-6964-418F-863C-DF301A7FB3E3}" srcOrd="0" destOrd="0" parTransId="{A69AE7FA-5B15-49B0-AA63-BD65E7A624A0}" sibTransId="{B1F02EAF-364C-4BC2-ABEF-0215B02DE678}"/>
    <dgm:cxn modelId="{59FA1340-61B5-4369-B02F-E19E07DBBB31}" type="presOf" srcId="{64289257-BF82-4D2E-9D83-102C65936C6D}" destId="{99375586-6E09-46A8-8C9C-401E7AA8DDAE}" srcOrd="0" destOrd="0" presId="urn:microsoft.com/office/officeart/2005/8/layout/vList2#2"/>
    <dgm:cxn modelId="{2A39714A-524E-41CF-A024-A50E265AB55B}" srcId="{C97C8ED0-0BCD-4DCE-8299-7306152B064E}" destId="{64289257-BF82-4D2E-9D83-102C65936C6D}" srcOrd="2" destOrd="0" parTransId="{6571C27F-A5B7-499C-9DC5-F51F2E4149F8}" sibTransId="{B7C5459B-EA4F-4A9D-84DF-39833D2DDA35}"/>
    <dgm:cxn modelId="{5F83E2A0-714A-4FED-8A03-A6332E36CA16}" type="presOf" srcId="{69F626CF-E815-49E8-AA5F-92ED0D77622F}" destId="{84D7E300-BAB4-4A68-A5E6-963367C59DF2}" srcOrd="0" destOrd="0" presId="urn:microsoft.com/office/officeart/2005/8/layout/vList2#2"/>
    <dgm:cxn modelId="{C7C59CB1-EE64-4996-9280-99921D4D0C07}" srcId="{C97C8ED0-0BCD-4DCE-8299-7306152B064E}" destId="{B4823237-F637-4406-B580-C7C6ED585B3E}" srcOrd="1" destOrd="0" parTransId="{FE180881-E1AA-4376-8921-0DE99221803B}" sibTransId="{3D00BA1A-A5B6-43D5-857C-5154C0E44014}"/>
    <dgm:cxn modelId="{780BF9B9-7977-4DE0-9E85-79FA53443168}" srcId="{C97C8ED0-0BCD-4DCE-8299-7306152B064E}" destId="{69F626CF-E815-49E8-AA5F-92ED0D77622F}" srcOrd="3" destOrd="0" parTransId="{C2395EE5-76C1-4A9C-B0C0-E366FDAA704E}" sibTransId="{7C99B94E-57AF-4042-9729-5FE638082768}"/>
    <dgm:cxn modelId="{356BDBCD-0A6D-4658-A4EA-D29988F50077}" type="presOf" srcId="{22ED58A8-6964-418F-863C-DF301A7FB3E3}" destId="{61A7BA0F-16C3-487F-A2E6-634C311DB554}" srcOrd="0" destOrd="0" presId="urn:microsoft.com/office/officeart/2005/8/layout/vList2#2"/>
    <dgm:cxn modelId="{3841BAFF-0C8E-4227-A8B5-1E6353C6008E}" type="presOf" srcId="{C97C8ED0-0BCD-4DCE-8299-7306152B064E}" destId="{69DF9F0C-535C-46CB-AA01-CAECD11CEC02}" srcOrd="0" destOrd="0" presId="urn:microsoft.com/office/officeart/2005/8/layout/vList2#2"/>
    <dgm:cxn modelId="{A238EFBF-627D-4597-B414-B17A2A5F1D0C}" type="presParOf" srcId="{69DF9F0C-535C-46CB-AA01-CAECD11CEC02}" destId="{61A7BA0F-16C3-487F-A2E6-634C311DB554}" srcOrd="0" destOrd="0" presId="urn:microsoft.com/office/officeart/2005/8/layout/vList2#2"/>
    <dgm:cxn modelId="{DFCAF1EE-4DB5-489E-BF26-C8639EFCBF0C}" type="presParOf" srcId="{69DF9F0C-535C-46CB-AA01-CAECD11CEC02}" destId="{725852AE-C8C1-4AE8-B7A0-77F25BAFAD2E}" srcOrd="1" destOrd="0" presId="urn:microsoft.com/office/officeart/2005/8/layout/vList2#2"/>
    <dgm:cxn modelId="{9A2CD773-8964-48D5-BEB3-40E0A60A8E9C}" type="presParOf" srcId="{69DF9F0C-535C-46CB-AA01-CAECD11CEC02}" destId="{9600F660-47FD-4B08-A7B0-255636055BDA}" srcOrd="2" destOrd="0" presId="urn:microsoft.com/office/officeart/2005/8/layout/vList2#2"/>
    <dgm:cxn modelId="{87E26CCB-2ECC-452A-9693-DF3930CA3F54}" type="presParOf" srcId="{69DF9F0C-535C-46CB-AA01-CAECD11CEC02}" destId="{1A34A4A7-E2EB-4D32-8DD1-4281300AA19C}" srcOrd="3" destOrd="0" presId="urn:microsoft.com/office/officeart/2005/8/layout/vList2#2"/>
    <dgm:cxn modelId="{5FC8F3CD-7540-4D33-9A14-4F67D5EDFB40}" type="presParOf" srcId="{69DF9F0C-535C-46CB-AA01-CAECD11CEC02}" destId="{99375586-6E09-46A8-8C9C-401E7AA8DDAE}" srcOrd="4" destOrd="0" presId="urn:microsoft.com/office/officeart/2005/8/layout/vList2#2"/>
    <dgm:cxn modelId="{E5688F47-010F-443B-867C-D5BCD4D45B62}" type="presParOf" srcId="{69DF9F0C-535C-46CB-AA01-CAECD11CEC02}" destId="{AC2EB91A-6F7B-4380-882F-F6BFFF411B42}" srcOrd="5" destOrd="0" presId="urn:microsoft.com/office/officeart/2005/8/layout/vList2#2"/>
    <dgm:cxn modelId="{9414B50C-B4FC-476A-B2CB-F272F240B71B}" type="presParOf" srcId="{69DF9F0C-535C-46CB-AA01-CAECD11CEC02}" destId="{84D7E300-BAB4-4A68-A5E6-963367C59DF2}" srcOrd="6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7BA0F-16C3-487F-A2E6-634C311DB554}">
      <dsp:nvSpPr>
        <dsp:cNvPr id="0" name=""/>
        <dsp:cNvSpPr/>
      </dsp:nvSpPr>
      <dsp:spPr>
        <a:xfrm>
          <a:off x="0" y="14548"/>
          <a:ext cx="6261100" cy="1346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i="0" kern="1200"/>
            <a:t>Trwa ponowna dyskusja nt zasadności przyjęcia modelu specjalistycznego w Polsce. </a:t>
          </a:r>
          <a:endParaRPr lang="en-US" sz="1900" kern="1200" dirty="0"/>
        </a:p>
      </dsp:txBody>
      <dsp:txXfrm>
        <a:off x="65721" y="80269"/>
        <a:ext cx="6129658" cy="1214862"/>
      </dsp:txXfrm>
    </dsp:sp>
    <dsp:sp modelId="{9600F660-47FD-4B08-A7B0-255636055BDA}">
      <dsp:nvSpPr>
        <dsp:cNvPr id="0" name=""/>
        <dsp:cNvSpPr/>
      </dsp:nvSpPr>
      <dsp:spPr>
        <a:xfrm>
          <a:off x="0" y="1415573"/>
          <a:ext cx="6261100" cy="1346304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i="0" kern="1200"/>
            <a:t>Pojawia się zarzut, że specjalizacja banków hipotecznych jest anachronizmem w dobie uniwersalizacji systemów bankowych, a  restrykcyjne normy ostrożnościowe mogą spowodować, że staną się one nieopłacalne</a:t>
          </a:r>
          <a:endParaRPr lang="en-US" sz="1900" b="1" kern="1200" dirty="0"/>
        </a:p>
      </dsp:txBody>
      <dsp:txXfrm>
        <a:off x="65721" y="1481294"/>
        <a:ext cx="6129658" cy="1214862"/>
      </dsp:txXfrm>
    </dsp:sp>
    <dsp:sp modelId="{99375586-6E09-46A8-8C9C-401E7AA8DDAE}">
      <dsp:nvSpPr>
        <dsp:cNvPr id="0" name=""/>
        <dsp:cNvSpPr/>
      </dsp:nvSpPr>
      <dsp:spPr>
        <a:xfrm>
          <a:off x="0" y="2816597"/>
          <a:ext cx="6261100" cy="1346304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i="0" kern="1200" dirty="0"/>
            <a:t>Zasada specjalizacji </a:t>
          </a:r>
          <a:r>
            <a:rPr lang="pl-PL" sz="1900" b="0" i="0" kern="1200" dirty="0"/>
            <a:t>oznacza, że </a:t>
          </a:r>
          <a:r>
            <a:rPr lang="pl-PL" sz="1900" b="1" i="0" kern="1200" dirty="0"/>
            <a:t>banki hipoteczne uzyskują specjalny status na rynku, są wyodrębnionymi i wyspecjalizowanymi instytucjam</a:t>
          </a:r>
          <a:r>
            <a:rPr lang="pl-PL" sz="1900" b="0" i="0" kern="1200" dirty="0"/>
            <a:t>i.</a:t>
          </a:r>
          <a:endParaRPr lang="en-US" sz="1900" kern="1200" dirty="0"/>
        </a:p>
      </dsp:txBody>
      <dsp:txXfrm>
        <a:off x="65721" y="2882318"/>
        <a:ext cx="6129658" cy="1214862"/>
      </dsp:txXfrm>
    </dsp:sp>
    <dsp:sp modelId="{84D7E300-BAB4-4A68-A5E6-963367C59DF2}">
      <dsp:nvSpPr>
        <dsp:cNvPr id="0" name=""/>
        <dsp:cNvSpPr/>
      </dsp:nvSpPr>
      <dsp:spPr>
        <a:xfrm>
          <a:off x="0" y="4217621"/>
          <a:ext cx="6261100" cy="134630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 dirty="0"/>
            <a:t>To właśnie </a:t>
          </a:r>
          <a:r>
            <a:rPr lang="pl-PL" sz="1800" b="1" i="0" kern="1200" dirty="0"/>
            <a:t>specjalizacja jest ogromnym atutem banków hipotecznych, który należy bezwzględnie chronić przed zmianą. </a:t>
          </a:r>
          <a:endParaRPr lang="en-US" sz="1800" kern="1200" dirty="0"/>
        </a:p>
      </dsp:txBody>
      <dsp:txXfrm>
        <a:off x="65721" y="4283342"/>
        <a:ext cx="6129658" cy="1214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DA7CC-AF18-4C32-BB44-3E2D61F18F5B}" type="datetimeFigureOut">
              <a:rPr lang="pl-PL" smtClean="0"/>
              <a:t>21.09.2021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Konferencja WWGN 2021, 19-21 września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BC2C-9C8A-484C-8F6C-8FE7822822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A8E4-5D32-498A-9D05-1919E70D6A81}" type="datetimeFigureOut">
              <a:rPr lang="pl-PL" smtClean="0"/>
              <a:t>21.09.2021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Konferencja WWGN 2021, 19-21 września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7C4D5-2FD5-45BC-B23C-84FFA9DBF80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168438" y="6396853"/>
            <a:ext cx="5233853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pl-PL"/>
              <a:t>Konferencja WWGN, Kraków, 19-21.09.2021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38200" y="6396853"/>
            <a:ext cx="2743200" cy="365125"/>
          </a:xfrm>
        </p:spPr>
        <p:txBody>
          <a:bodyPr/>
          <a:lstStyle/>
          <a:p>
            <a:r>
              <a:rPr lang="pl-PL" dirty="0"/>
              <a:t>Imię nazwisko prelegenta/ki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32BB-66FC-4D2A-9639-A1E7B3C77FE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51FC-4E75-4098-867F-CBDD559CBE8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Rola banków hipotecznych </a:t>
            </a:r>
            <a:br>
              <a:rPr lang="pl-PL" b="1" dirty="0"/>
            </a:br>
            <a:r>
              <a:rPr lang="pl-PL" b="1" dirty="0"/>
              <a:t>w procesie finansowania nieruchomości w Polsce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/>
              <a:t>Dr Ewa Gorlecka-Łabiak</a:t>
            </a:r>
          </a:p>
          <a:p>
            <a:r>
              <a:rPr lang="pl-PL"/>
              <a:t>Katedra Bankowości i Globalnego Systemu Finansowego</a:t>
            </a:r>
          </a:p>
          <a:p>
            <a:r>
              <a:rPr lang="pl-PL"/>
              <a:t>Uniwersytet Ekonomiczny w Krakowie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44527" y="0"/>
            <a:ext cx="7552944" cy="68580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pl-PL" sz="3700" b="1">
                <a:latin typeface="+mn-lt"/>
              </a:rPr>
              <a:t>Model emisji listów zastawnych.</a:t>
            </a:r>
            <a:br>
              <a:rPr lang="pl-PL" sz="3700" b="1">
                <a:latin typeface="+mn-lt"/>
              </a:rPr>
            </a:br>
            <a:r>
              <a:rPr lang="pl-PL" sz="3700" b="1">
                <a:latin typeface="+mn-lt"/>
              </a:rPr>
              <a:t>Specjalistyczny czy mieszany?</a:t>
            </a:r>
          </a:p>
        </p:txBody>
      </p:sp>
      <p:graphicFrame>
        <p:nvGraphicFramePr>
          <p:cNvPr id="5" name="Symbol zastępczy zawartości 2"/>
          <p:cNvGraphicFramePr>
            <a:graphicFrameLocks noGrp="1"/>
          </p:cNvGraphicFramePr>
          <p:nvPr>
            <p:ph idx="1"/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Znaczenie listu zastawnego dla rynku nieruchomości w Polsce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81" y="1624614"/>
            <a:ext cx="10159242" cy="464114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 zastawny 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stanowi o bezpieczeństwie systemu bankowego, poprzez zapewnienie refinansowania długoterminowego dla akcji kredytowej banków, eliminując luki niedopasowania aktywów i pasywów w bilansie banków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 zastawny jest odpowiednim instrumentem finansowym pozwalającym na 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rozwój oferty banków w zakresie kredytów hipotecznych opartych o stałą lub okresowo-stałą stopę procentową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(zgodnie ze znowelizowaną Rekomendacją S);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Banki hipoteczne 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przy odpowiednim wsparciu legislacyjnym (których pozytywne skutki są już widoczne) oraz systemowym, mogą stanowić alternatywę i uzyskać niebywałą skuteczność 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w zakresie wzrostu podaży kredytów hipotecznych w Polsce;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Rozbudowany rynek LZ stanowi 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istotny kanał transmisji impulsów monetarnych do gospodarki realnej,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czego dowodzi powodzenie pakietów stymulacyjnych czyli powtarzanych programów skupu LZ w strefie euro (</a:t>
            </a:r>
            <a:r>
              <a:rPr lang="pl-PL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l-PL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overed</a:t>
            </a:r>
            <a:r>
              <a:rPr lang="pl-PL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l-PL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onds</a:t>
            </a:r>
            <a:r>
              <a:rPr lang="pl-PL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urchase</a:t>
            </a:r>
            <a:r>
              <a:rPr lang="pl-PL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rogrammes</a:t>
            </a:r>
            <a:r>
              <a:rPr lang="pl-PL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CBPPs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realizowanych przez EBC;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Emisja LZ przez krajowe banki hipoteczne umożliwi 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rozwój krajowego rynku kapitałowego poprzez wprowadzenie do obrotu na szeroką skalę wyjątkowo bezpiecznego instrumentu dłużnego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(warunkiem opłacalności takiej inwestycji jest zmiana w prawie podatkowym umożliwiająca nabywanie tych instrumentów na preferencyjnych warunkach).</a:t>
            </a:r>
            <a:endParaRPr lang="pl-PL" sz="1800" b="1" dirty="0">
              <a:effectLst/>
              <a:ea typeface="Times New Roman" panose="02020603050405020304" pitchFamily="18" charset="0"/>
            </a:endParaRPr>
          </a:p>
          <a:p>
            <a:pPr marL="0" indent="0" algn="l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ING Me"/>
            </a:endParaRPr>
          </a:p>
          <a:p>
            <a:pPr marL="0" indent="0">
              <a:buNone/>
            </a:pPr>
            <a:endParaRPr lang="pl-PL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i="0" u="none" strike="noStrike" baseline="0" dirty="0">
                <a:latin typeface="+mn-lt"/>
              </a:rPr>
              <a:t>Kluczowe zagadnienia dla rozwoju rynku listów zastawnych w Polsce</a:t>
            </a:r>
            <a:endParaRPr lang="pl-PL" sz="28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0416" y="1402672"/>
            <a:ext cx="10706469" cy="4696287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100" b="1" dirty="0">
                <a:ea typeface="Calibri" panose="020F0502020204030204" pitchFamily="34" charset="0"/>
                <a:cs typeface="Times New Roman" panose="02020603050405020304" pitchFamily="18" charset="0"/>
              </a:rPr>
              <a:t>styczniu </a:t>
            </a:r>
            <a:r>
              <a:rPr lang="pl-PL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2021 r. przedstawiciele banków hipotecznych sformułowali postulaty w ściśle zdefiniowanych obszarach, które zaadresowano do instytucji nadzorczych (KNF, MF) oraz ustawodawcy w następujących zakresach: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2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100" b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trakcyjności inwestycyjnej i płynności listów zastawnych w Polsce </a:t>
            </a:r>
            <a:r>
              <a:rPr lang="pl-PL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(m.in. w</a:t>
            </a:r>
            <a:r>
              <a:rPr lang="pl-PL" sz="2100" b="0" i="0" u="none" strike="noStrike" baseline="0" dirty="0"/>
              <a:t>yłączenie LZ z bazy do podatku bankowego gdy są w aktywach jako inwestycja banków uniwersalnych; wyłączenie LZ z bazy do podatku bankowego gdy są w pasywach jako finansowanie portfela kredytów w bankach hipotecznych;</a:t>
            </a:r>
            <a:r>
              <a:rPr lang="pl-PL" sz="2100" b="0" i="0" u="none" strike="noStrike" baseline="0" dirty="0">
                <a:solidFill>
                  <a:srgbClr val="000000"/>
                </a:solidFill>
              </a:rPr>
              <a:t> umożliwienie BFG inwestowanie w LZ celem zwiększenia puli inwestorów); </a:t>
            </a:r>
            <a:r>
              <a:rPr lang="pl-PL" sz="2100" b="0" i="0" u="none" strike="noStrike" baseline="0" dirty="0"/>
              <a:t> 	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Efektywności banków hipotecznych i procesu emisji listów zastawnych </a:t>
            </a:r>
            <a:r>
              <a:rPr lang="pl-PL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(m.in. propozycja obniżenia </a:t>
            </a:r>
            <a:r>
              <a:rPr lang="pl-PL" sz="2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haircutów</a:t>
            </a:r>
            <a:r>
              <a:rPr lang="pl-PL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 LZ, w tym szczególności banki, chętniej nabywali te papiery, uwzględniając także perspektywę płynnościową tego instrumentu).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Kapitałowych (m.in.</a:t>
            </a:r>
            <a:r>
              <a:rPr lang="pl-PL" sz="21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pl-PL" sz="2100" dirty="0">
                <a:solidFill>
                  <a:srgbClr val="000000"/>
                </a:solidFill>
              </a:rPr>
              <a:t>u</a:t>
            </a:r>
            <a:r>
              <a:rPr lang="pl-PL" sz="2100" b="0" i="0" u="none" strike="noStrike" baseline="0" dirty="0">
                <a:solidFill>
                  <a:srgbClr val="000000"/>
                </a:solidFill>
              </a:rPr>
              <a:t>możliwienie stosowania przez BH wartości rynkowej zamiast obowiązkowego stosowania BHWN; trwałe zwolnienie banków hipotecznych z bufora ryzyka systemowego)</a:t>
            </a:r>
            <a:r>
              <a:rPr lang="pl-PL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Dotyczących efektywności kosztowej i operacyjnej </a:t>
            </a:r>
            <a:r>
              <a:rPr lang="pl-PL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(m.in. </a:t>
            </a:r>
            <a:r>
              <a:rPr lang="pl-PL" sz="2100" dirty="0">
                <a:effectLst/>
                <a:ea typeface="Calibri" panose="020F0502020204030204" pitchFamily="34" charset="0"/>
              </a:rPr>
              <a:t>propozycja rezygnacji z ustawowego obowiązku szacowania nieruchomości metodą bankowo-hipotecznej wartości nieruchomości (BHWN) na rzecz wyceny rynkowej, jaką stosują banki uniwersalne)</a:t>
            </a:r>
            <a:r>
              <a:rPr lang="pl-PL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Digitalizacji ksiąg wieczystych </a:t>
            </a:r>
            <a:r>
              <a:rPr lang="pl-PL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(obecnie r</a:t>
            </a:r>
            <a:r>
              <a:rPr lang="pl-PL" sz="2100" i="0" u="none" strike="noStrike" baseline="0" dirty="0"/>
              <a:t>ozpatrywanie wniosku o wpis w KW przez sąd wieczystoksięgowy jest najbardziej czasochłonnym etapem całego procesu, postulat  by w</a:t>
            </a:r>
            <a:r>
              <a:rPr lang="pl-PL" sz="2100" b="0" i="0" u="none" strike="noStrike" baseline="0" dirty="0"/>
              <a:t>yszukiwanie nieruchomości następowało po numerze PESEL; </a:t>
            </a:r>
            <a:r>
              <a:rPr lang="pl-PL" sz="2100" dirty="0">
                <a:solidFill>
                  <a:srgbClr val="000000"/>
                </a:solidFill>
              </a:rPr>
              <a:t>u</a:t>
            </a:r>
            <a:r>
              <a:rPr lang="pl-PL" sz="2100" b="0" i="0" u="none" strike="noStrike" baseline="0" dirty="0">
                <a:solidFill>
                  <a:srgbClr val="000000"/>
                </a:solidFill>
              </a:rPr>
              <a:t>możliwienie </a:t>
            </a:r>
            <a:r>
              <a:rPr lang="pl-PL" sz="2100" b="0" i="0" u="none" strike="noStrike" baseline="0" dirty="0" err="1">
                <a:solidFill>
                  <a:srgbClr val="000000"/>
                </a:solidFill>
              </a:rPr>
              <a:t>wielowolumenowego</a:t>
            </a:r>
            <a:r>
              <a:rPr lang="pl-PL" sz="2100" b="0" i="0" u="none" strike="noStrike" baseline="0" dirty="0">
                <a:solidFill>
                  <a:srgbClr val="000000"/>
                </a:solidFill>
              </a:rPr>
              <a:t> przeglądania ksiąg wieczystych i ich pobierania przez banki</a:t>
            </a:r>
            <a:r>
              <a:rPr lang="pl-PL" sz="2100" b="0" i="0" u="none" strike="noStrike" baseline="0" dirty="0"/>
              <a:t>);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100" b="1" dirty="0">
                <a:ea typeface="Calibri" panose="020F0502020204030204" pitchFamily="34" charset="0"/>
                <a:cs typeface="Times New Roman" panose="02020603050405020304" pitchFamily="18" charset="0"/>
              </a:rPr>
              <a:t>Płynnościowych </a:t>
            </a:r>
            <a:r>
              <a:rPr lang="pl-PL" sz="2100" dirty="0">
                <a:ea typeface="Calibri" panose="020F0502020204030204" pitchFamily="34" charset="0"/>
                <a:cs typeface="Times New Roman" panose="02020603050405020304" pitchFamily="18" charset="0"/>
              </a:rPr>
              <a:t>(u</a:t>
            </a:r>
            <a:r>
              <a:rPr lang="pl-PL" sz="2100" b="0" i="0" u="none" strike="noStrike" baseline="0" dirty="0"/>
              <a:t>możliwienie stosowania przez BH wartości rynkowej zamiast obowiązkowego stosowania BHWN) </a:t>
            </a:r>
            <a:r>
              <a:rPr lang="pl-PL" sz="1900" b="0" i="0" u="none" strike="noStrike" baseline="0" dirty="0"/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pl-PL"/>
              <a:t>Zielone Listy Zastawne</a:t>
            </a:r>
          </a:p>
        </p:txBody>
      </p:sp>
      <p:pic>
        <p:nvPicPr>
          <p:cNvPr id="4" name="Symbol zastępczy zawartości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1" b="1700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73515" y="3240351"/>
            <a:ext cx="8478174" cy="3426780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pl-PL" sz="1500" b="0" i="0" dirty="0">
                <a:effectLst/>
              </a:rPr>
              <a:t>W trakcie szczytu One Planet </a:t>
            </a:r>
            <a:r>
              <a:rPr lang="pl-PL" sz="1500" b="0" i="0" dirty="0" err="1">
                <a:effectLst/>
              </a:rPr>
              <a:t>Summit</a:t>
            </a:r>
            <a:r>
              <a:rPr lang="pl-PL" sz="1500" b="0" i="0" dirty="0">
                <a:effectLst/>
              </a:rPr>
              <a:t> w Paryżu w 2017 roku, </a:t>
            </a:r>
            <a:r>
              <a:rPr lang="pl-PL" sz="1500" b="1" i="0" dirty="0">
                <a:effectLst/>
              </a:rPr>
              <a:t>KE zachęciła banki do podjęcia tematu finansowania działań na rzecz pozytywnych zmian klimatycznych i oferowania kredytów hipotecznych na projekty energooszczędne.</a:t>
            </a:r>
          </a:p>
          <a:p>
            <a:pPr algn="just"/>
            <a:r>
              <a:rPr lang="pl-PL" sz="1500" b="0" i="0" dirty="0">
                <a:effectLst/>
              </a:rPr>
              <a:t>Program Ramowy UE Horyzont 2020 wskazuje na potrzebę wprowadzenia standardów ujednoliconej europejskiej </a:t>
            </a:r>
            <a:r>
              <a:rPr lang="pl-PL" sz="1500" b="1" i="0" dirty="0">
                <a:effectLst/>
              </a:rPr>
              <a:t>"energooszczędnej hipoteki"</a:t>
            </a:r>
            <a:r>
              <a:rPr lang="pl-PL" sz="1500" b="0" i="0" dirty="0">
                <a:effectLst/>
              </a:rPr>
              <a:t> (kredytu hipotecznego), </a:t>
            </a:r>
            <a:r>
              <a:rPr lang="pl-PL" sz="1500" b="1" i="0" dirty="0">
                <a:effectLst/>
              </a:rPr>
              <a:t>które zachęcałyby właścicieli do działań zwiększających efektywność energetyczną ich nieruchomości lub do nabywania takich nieruchomości z wykorzystaniem preferencyjnych warunków finansowania.</a:t>
            </a:r>
          </a:p>
          <a:p>
            <a:pPr algn="just"/>
            <a:r>
              <a:rPr lang="pl-PL" sz="1500" b="0" i="0" dirty="0">
                <a:effectLst/>
              </a:rPr>
              <a:t>Uczestnictwo banków hipotecznych w finansowaniu proekologicznych inwestycji mieszkalnych pozwoli na uzyskanie dostępu do dodatkowych źródeł finansowania poprzez emisje </a:t>
            </a:r>
            <a:r>
              <a:rPr lang="pl-PL" sz="1500" b="1" i="0" dirty="0">
                <a:effectLst/>
              </a:rPr>
              <a:t>Zielonych Listów Zastawnych</a:t>
            </a:r>
            <a:r>
              <a:rPr lang="pl-PL" sz="1500" b="0" i="0" dirty="0">
                <a:effectLst/>
              </a:rPr>
              <a:t> </a:t>
            </a:r>
          </a:p>
          <a:p>
            <a:pPr algn="just"/>
            <a:r>
              <a:rPr lang="pl-PL" sz="1500" b="1" i="0" dirty="0">
                <a:effectLst/>
              </a:rPr>
              <a:t>Wpływy z proekologicznych obligacji wykorzystywane są wyłącznie do pełnego lub częściowego finansowania bądź refinansowania nowych i/lub istniejących projektów zakwalifikowanych jako zielone. </a:t>
            </a:r>
          </a:p>
          <a:p>
            <a:pPr algn="just"/>
            <a:r>
              <a:rPr lang="pl-PL" sz="1500" b="1" dirty="0"/>
              <a:t>Pierwszą na polskim rynku emisję takich instrumentów przeprowadził  PKO BH w 06.2019 r., na kwotę 250 mln zł i 5 –letnim okresem zapadalności.</a:t>
            </a:r>
            <a:endParaRPr lang="pl-PL" sz="1500" b="1" i="0" dirty="0">
              <a:effectLst/>
            </a:endParaRPr>
          </a:p>
          <a:p>
            <a:endParaRPr lang="pl-PL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5099"/>
          </a:xfrm>
        </p:spPr>
        <p:txBody>
          <a:bodyPr/>
          <a:lstStyle/>
          <a:p>
            <a:r>
              <a:rPr lang="pl-PL" dirty="0"/>
              <a:t>Podsumowanie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0415" y="1203649"/>
            <a:ext cx="10263765" cy="4930822"/>
          </a:xfrm>
        </p:spPr>
        <p:txBody>
          <a:bodyPr>
            <a:noAutofit/>
          </a:bodyPr>
          <a:lstStyle/>
          <a:p>
            <a:pPr marL="514350" indent="-514350" algn="just">
              <a:buClrTx/>
              <a:buSzPct val="100000"/>
              <a:buFont typeface="+mj-lt"/>
              <a:buAutoNum type="arabicPeriod"/>
            </a:pPr>
            <a:r>
              <a:rPr lang="pl-PL" sz="1400" dirty="0"/>
              <a:t>Mechanizm specjalistycznej bankowości hipotecznej i emisji listów zastawnych w Polsce jest niezbędnym dla </a:t>
            </a:r>
            <a:r>
              <a:rPr lang="pl-PL" sz="1400" b="1" dirty="0"/>
              <a:t>sektora bankowego ogniwem</a:t>
            </a:r>
            <a:r>
              <a:rPr lang="pl-PL" sz="1400" dirty="0"/>
              <a:t>, które </a:t>
            </a:r>
            <a:r>
              <a:rPr lang="pl-PL" sz="1400" b="1" dirty="0"/>
              <a:t>gwarantuje pewne i sprawne finansowanie rynku nieruchomości, w tym nieruchomości mieszkaniowych</a:t>
            </a:r>
            <a:r>
              <a:rPr lang="pl-PL" sz="1400" dirty="0"/>
              <a:t>.</a:t>
            </a:r>
          </a:p>
          <a:p>
            <a:pPr marL="514350" indent="-514350" algn="just">
              <a:buClrTx/>
              <a:buSzPct val="100000"/>
              <a:buFont typeface="+mj-lt"/>
              <a:buAutoNum type="arabicPeriod"/>
            </a:pPr>
            <a:r>
              <a:rPr lang="pl-PL" sz="1400" dirty="0"/>
              <a:t>Obecność banków hipotecznych oddziałuje pozytywnie zarówno na </a:t>
            </a:r>
            <a:r>
              <a:rPr lang="pl-PL" sz="1400" b="1" dirty="0"/>
              <a:t>stabilność finansową</a:t>
            </a:r>
            <a:r>
              <a:rPr lang="pl-PL" sz="1400" dirty="0"/>
              <a:t>, jak i </a:t>
            </a:r>
            <a:r>
              <a:rPr lang="pl-PL" sz="1400" b="1" dirty="0"/>
              <a:t>kreację nowych produktów kredytowych. </a:t>
            </a:r>
          </a:p>
          <a:p>
            <a:pPr marL="514350" indent="-514350" algn="just">
              <a:buClrTx/>
              <a:buSzPct val="100000"/>
              <a:buFont typeface="+mj-lt"/>
              <a:buAutoNum type="arabicPeriod"/>
            </a:pPr>
            <a:r>
              <a:rPr lang="pl-PL" sz="1400" dirty="0"/>
              <a:t>Model emisji listów zastawnych realizowany przez banki hipoteczne przyczynia się do </a:t>
            </a:r>
            <a:r>
              <a:rPr lang="pl-PL" sz="1400" b="1" dirty="0"/>
              <a:t>poprawy infrastruktury finansowej i zwiększa wachlarz korzyści dla klienta detalicznego.</a:t>
            </a:r>
          </a:p>
          <a:p>
            <a:pPr marL="514350" indent="-514350" algn="just">
              <a:buSzPct val="100000"/>
              <a:buFont typeface="+mj-lt"/>
              <a:buAutoNum type="arabicPeriod"/>
            </a:pPr>
            <a:r>
              <a:rPr lang="pl-PL" sz="1400" b="0" i="0" dirty="0">
                <a:effectLst/>
              </a:rPr>
              <a:t>Uczestnictwo banków hipotecznych w finansowaniu proekologicznych inwestycji mieszkalnych pozwoli na uzyskanie dostępu do </a:t>
            </a:r>
            <a:r>
              <a:rPr lang="pl-PL" sz="1400" b="1" i="0" dirty="0">
                <a:effectLst/>
              </a:rPr>
              <a:t>dodatkowych źródeł finansowania </a:t>
            </a:r>
            <a:r>
              <a:rPr lang="pl-PL" sz="1400" b="0" i="0" dirty="0">
                <a:effectLst/>
              </a:rPr>
              <a:t>poprzez emisje </a:t>
            </a:r>
            <a:r>
              <a:rPr lang="pl-PL" sz="1400" b="1" i="0" dirty="0">
                <a:effectLst/>
              </a:rPr>
              <a:t>Zielonych Listów Zastawnych</a:t>
            </a:r>
            <a:r>
              <a:rPr lang="pl-PL" sz="1400" b="0" i="0" dirty="0">
                <a:effectLst/>
              </a:rPr>
              <a:t> </a:t>
            </a:r>
          </a:p>
          <a:p>
            <a:pPr marL="514350" indent="-514350" algn="just">
              <a:buSzPct val="100000"/>
              <a:buFont typeface="+mj-lt"/>
              <a:buAutoNum type="arabicPeriod"/>
            </a:pPr>
            <a:r>
              <a:rPr lang="pl-PL" sz="1400" b="1" dirty="0"/>
              <a:t>Próba zapewnienia właściwych regulacji dla działalności banków hipotecznych i listów zastawnych w Polsce trwa już niemal 2 dekady</a:t>
            </a:r>
            <a:r>
              <a:rPr lang="pl-PL" sz="1400" dirty="0"/>
              <a:t>. Zdaniem K. Pietraszkiewicza, Prezesa ZBP: „(…) objęcie podatkiem bankowym emisji listów zastawnych przekreśliło szanse zbudowania w Polsce długookresowych pasywów potrzebnych dla finansowania projektów rozwojowych”;</a:t>
            </a:r>
          </a:p>
          <a:p>
            <a:pPr marL="514350" indent="-514350" algn="just">
              <a:buSzPct val="100000"/>
              <a:buFont typeface="+mj-lt"/>
              <a:buAutoNum type="arabicPeriod"/>
            </a:pPr>
            <a:r>
              <a:rPr lang="pl-PL" sz="1400" dirty="0"/>
              <a:t>Nowelizacja </a:t>
            </a:r>
            <a:r>
              <a:rPr lang="pl-PL" sz="1400" dirty="0" err="1"/>
              <a:t>u.l.z.b.h</a:t>
            </a:r>
            <a:r>
              <a:rPr lang="pl-PL" sz="1400" dirty="0"/>
              <a:t>., jaka weszła w życie z dniem 1.01.2016 r., stanowiła przełom w funkcjonowaniu BH, natomiast </a:t>
            </a:r>
            <a:r>
              <a:rPr lang="pl-PL" sz="1400" b="1" dirty="0"/>
              <a:t>do dalszego ich rozwoju niezbędne jest usunięcie barier legislacyjnych i systemowych, </a:t>
            </a:r>
            <a:r>
              <a:rPr lang="pl-PL" sz="1400" b="0" i="0" u="none" strike="noStrike" baseline="0" dirty="0"/>
              <a:t>które podwyższają koszty i wymogi kapitałowe, co wpływa negatywnie na ekonomikę procesu</a:t>
            </a:r>
            <a:r>
              <a:rPr lang="pl-PL" sz="1400" dirty="0"/>
              <a:t> emisji LZ</a:t>
            </a:r>
            <a:r>
              <a:rPr lang="pl-PL" sz="1400" b="1" dirty="0"/>
              <a:t>. Uwzględnienie postulatów przedstawicieli BH (m.in. w zakresie zmian w podatku bankowym czy rezygnacji z szacowania nieruchomości metodą BHWN) mogłyby się stać źródłem trwałego rozwoju bankowości hipotecznej w Polsce. </a:t>
            </a:r>
          </a:p>
          <a:p>
            <a:pPr marL="514350" indent="-514350" algn="just">
              <a:buSzPct val="100000"/>
              <a:buFont typeface="+mj-lt"/>
              <a:buAutoNum type="arabicPeriod"/>
            </a:pPr>
            <a:r>
              <a:rPr lang="pl-PL" sz="1400" b="1" dirty="0"/>
              <a:t>Bankowe grupy kapitałowe są zainteresowane tworzeniem banków hipotecznych i traktowaniem ich jako wehikułów emisyjnych. </a:t>
            </a:r>
            <a:r>
              <a:rPr lang="pl-PL" sz="1400" dirty="0"/>
              <a:t>Prognozowany wzrost liczby BH w Polsce może przełożyć się na </a:t>
            </a:r>
            <a:r>
              <a:rPr lang="pl-PL" sz="1400" b="1" dirty="0"/>
              <a:t>zwiększenie podaży LZ</a:t>
            </a:r>
            <a:r>
              <a:rPr lang="pl-PL" sz="1400" dirty="0"/>
              <a:t>, co wpływać będzie z jednej strony na zwiększenie dostępności tych instrumentów finansowych dla inwestorów oraz ich roli w portfelach inwestycyjnych, z drugiej zaś na zwiększenie konkurencji na rynku listów zastawnych.</a:t>
            </a:r>
            <a:endParaRPr lang="pl-PL" sz="1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Rola banków hipotecznych </a:t>
            </a:r>
            <a:r>
              <a:rPr lang="pl-PL" b="1" dirty="0"/>
              <a:t>w procesie </a:t>
            </a:r>
            <a:r>
              <a:rPr lang="pl-PL" dirty="0"/>
              <a:t>finansowania nieruchomości w Polsce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28961" y="2666438"/>
            <a:ext cx="9613861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/>
              <a:t>Dziękuję za uwagę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pl-PL" sz="5400" b="1" dirty="0"/>
              <a:t>Plan prezentacji:</a:t>
            </a:r>
            <a:br>
              <a:rPr lang="pl-PL" sz="5400" b="1" dirty="0"/>
            </a:b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400" dirty="0"/>
              <a:t>Podstawy prawne funkcjonowania banków hipotecznych w Polsce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/>
              <a:t>Specjalistyczne banki hipoteczne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/>
              <a:t>Aktualna sytuacja rynku listów zastawnych </a:t>
            </a:r>
            <a:br>
              <a:rPr lang="pl-PL" sz="2400" dirty="0"/>
            </a:br>
            <a:r>
              <a:rPr lang="pl-PL" sz="2400" dirty="0"/>
              <a:t>w Polsce vs na świecie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/>
              <a:t>Dane statystyczne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/>
              <a:t>Nowe wyzwania oraz trendy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/>
              <a:t>Podsumowanie</a:t>
            </a:r>
          </a:p>
        </p:txBody>
      </p:sp>
      <p:pic>
        <p:nvPicPr>
          <p:cNvPr id="5" name="Obraz 4" descr="Obraz zawierający tekst&#10;&#10;Opis wygenerowany automatyczn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r="1332"/>
          <a:stretch>
            <a:fillRect/>
          </a:stretch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l-PL"/>
              <a:t>Konferencja WWGN, Kraków, 19-21.09.2021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645" y="2063115"/>
            <a:ext cx="4211955" cy="2661285"/>
          </a:xfrm>
        </p:spPr>
        <p:txBody>
          <a:bodyPr>
            <a:normAutofit/>
          </a:bodyPr>
          <a:lstStyle/>
          <a:p>
            <a:pPr algn="r"/>
            <a:r>
              <a:rPr lang="pl-PL" sz="3400" b="1" dirty="0">
                <a:solidFill>
                  <a:schemeClr val="tx1"/>
                </a:solidFill>
              </a:rPr>
              <a:t>Podstawy prawne funkcjonowania banków hipotecznych</a:t>
            </a:r>
            <a:br>
              <a:rPr lang="pl-PL" sz="3400" b="1" dirty="0">
                <a:solidFill>
                  <a:schemeClr val="tx1"/>
                </a:solidFill>
              </a:rPr>
            </a:br>
            <a:r>
              <a:rPr lang="pl-PL" sz="3400" b="1" dirty="0">
                <a:solidFill>
                  <a:schemeClr val="tx1"/>
                </a:solidFill>
              </a:rPr>
              <a:t>w Polsce</a:t>
            </a: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44527" y="0"/>
            <a:ext cx="7552944" cy="68580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/>
              <a:t>1.01.1998 r.- wejście w życie ustawy z dnia 29 sierpnia 1997 r.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i="1" dirty="0"/>
              <a:t>o listach zastawnych i bankach hipotecznych </a:t>
            </a:r>
            <a:r>
              <a:rPr lang="pl-PL" sz="1800" dirty="0"/>
              <a:t>(t. j., Dz. U., 2016, Nr 0, poz. 1771), która restytuowała po 50-latach przerwy działalność banków hipotecznych i instytucji listów zastawnych w Polsce.</a:t>
            </a:r>
          </a:p>
          <a:p>
            <a:pPr marL="0" indent="0" algn="just">
              <a:buNone/>
            </a:pPr>
            <a:r>
              <a:rPr lang="pl-PL" sz="1800" b="1" dirty="0"/>
              <a:t>Banki hipoteczne w Polsce rozwinęły się zdecydowanie poniżej potencjału</a:t>
            </a:r>
            <a:r>
              <a:rPr lang="pl-PL" sz="1800" dirty="0"/>
              <a:t>- ich udział w finansowaniu rynku nieruchomości, w tym rynku mieszkaniowego, </a:t>
            </a:r>
            <a:r>
              <a:rPr lang="pl-PL" sz="1800" b="1" dirty="0"/>
              <a:t>należy uznać za znikomy. </a:t>
            </a:r>
          </a:p>
          <a:p>
            <a:pPr marL="0" indent="0" algn="just">
              <a:buNone/>
            </a:pPr>
            <a:r>
              <a:rPr lang="pl-PL" sz="1800" b="1" dirty="0"/>
              <a:t>1.01.2016 r. – wejście w życie długo oczekiwanej gruntownej zmiany prawodawstwa- </a:t>
            </a:r>
            <a:r>
              <a:rPr lang="pl-PL" sz="1800" b="1" i="1" dirty="0"/>
              <a:t>Ustawy z dnia 24 lipca 2015 r. o zmianie</a:t>
            </a:r>
            <a:r>
              <a:rPr lang="pl-PL" sz="1800" b="1" dirty="0"/>
              <a:t> </a:t>
            </a:r>
            <a:r>
              <a:rPr lang="pl-PL" sz="1800" b="1" i="1" dirty="0"/>
              <a:t>ustawy o listach zastawnych i bankach hipotecznych oraz niektórych innych ustaw</a:t>
            </a:r>
            <a:r>
              <a:rPr lang="pl-PL" sz="1800" b="1" dirty="0"/>
              <a:t>, </a:t>
            </a:r>
            <a:r>
              <a:rPr lang="pl-PL" sz="1800" dirty="0"/>
              <a:t>która stworzyła nową perspektywę dla działalności banków hipotecznych w Polsce.</a:t>
            </a:r>
          </a:p>
          <a:p>
            <a:pPr marL="0" indent="0" algn="just">
              <a:buNone/>
            </a:pPr>
            <a:r>
              <a:rPr lang="pl-PL" sz="1800" b="1" dirty="0"/>
              <a:t>07.2020- UKNF i MF (przy udziale NBP i BFG) </a:t>
            </a:r>
            <a:r>
              <a:rPr lang="pl-PL" sz="1800" dirty="0"/>
              <a:t>inicjują pracę nad </a:t>
            </a:r>
            <a:r>
              <a:rPr lang="pl-PL" sz="1800" b="1" dirty="0"/>
              <a:t>nowym modelem funkcjonowania bankowości hipotecznej i listów zastawnych w Polsce.</a:t>
            </a:r>
          </a:p>
          <a:p>
            <a:pPr marL="0" indent="0" algn="just">
              <a:buNone/>
            </a:pPr>
            <a:r>
              <a:rPr lang="pl-PL" sz="1800" b="1" dirty="0"/>
              <a:t>7.01.2021 r. – MF opublikowało  projekt nowelizacji </a:t>
            </a:r>
            <a:r>
              <a:rPr lang="pl-PL" sz="1800" b="1" dirty="0" err="1"/>
              <a:t>u.l.z.b.h</a:t>
            </a:r>
            <a:r>
              <a:rPr lang="pl-PL" sz="1800" b="1" dirty="0"/>
              <a:t>., </a:t>
            </a:r>
            <a:r>
              <a:rPr lang="pl-PL" sz="1800" dirty="0"/>
              <a:t>która wprowadza szereg zmian związanych z </a:t>
            </a:r>
            <a:r>
              <a:rPr lang="pl-PL" sz="1800" b="1" dirty="0"/>
              <a:t>implementacją do polskiego porządku prawnego przepisów dyrektywy 2019/2162 z 27 listopada 2019 r. w sprawie emisji obligacji zabezpieczonych i nadzoru publicznego nad obligacjami zabezpieczonymi.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Banki hipoteczne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7222" y="2086252"/>
            <a:ext cx="10515600" cy="417950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ea typeface="Calibri" panose="020F0502020204030204" pitchFamily="34" charset="0"/>
              </a:rPr>
              <a:t>Dzięki specjalizacji uzyskały one wyjątkowy status na rynku, są instytucjami, posiadającymi monopol na emisję listów zastawnych,  </a:t>
            </a:r>
            <a:r>
              <a:rPr lang="pl-PL" sz="2000" dirty="0">
                <a:effectLst/>
                <a:ea typeface="Tahoma" panose="020B0604030504040204" pitchFamily="34" charset="0"/>
              </a:rPr>
              <a:t>zapewniający </a:t>
            </a:r>
            <a:r>
              <a:rPr lang="pl-PL" sz="2000" b="1" dirty="0">
                <a:effectLst/>
                <a:ea typeface="Tahoma" panose="020B0604030504040204" pitchFamily="34" charset="0"/>
              </a:rPr>
              <a:t>dostęp do źródeł finansowania </a:t>
            </a:r>
            <a:br>
              <a:rPr lang="pl-PL" sz="2000" b="1" dirty="0">
                <a:effectLst/>
                <a:ea typeface="Tahoma" panose="020B0604030504040204" pitchFamily="34" charset="0"/>
              </a:rPr>
            </a:br>
            <a:r>
              <a:rPr lang="pl-PL" sz="2000" b="1" dirty="0">
                <a:effectLst/>
                <a:ea typeface="Tahoma" panose="020B0604030504040204" pitchFamily="34" charset="0"/>
              </a:rPr>
              <a:t>i refinansowania działalności kredytowej, </a:t>
            </a:r>
            <a:r>
              <a:rPr lang="pl-PL" sz="2000" dirty="0">
                <a:effectLst/>
                <a:ea typeface="Tahoma" panose="020B0604030504040204" pitchFamily="34" charset="0"/>
              </a:rPr>
              <a:t>uzyskują dzięki temu przewagę nad bankami uniwersalnymi.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ea typeface="Times New Roman" panose="02020603050405020304" pitchFamily="18" charset="0"/>
              </a:rPr>
              <a:t>Po nowelizacji </a:t>
            </a:r>
            <a:r>
              <a:rPr lang="pl-PL" sz="2000" dirty="0" err="1">
                <a:effectLst/>
                <a:ea typeface="Times New Roman" panose="02020603050405020304" pitchFamily="18" charset="0"/>
              </a:rPr>
              <a:t>u.l.z.b.h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. zauważalna jest 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wyraźna aktywność w zakresie zakładania nowych banków hipotecznych, a </a:t>
            </a:r>
            <a:r>
              <a:rPr lang="pl-PL" sz="2000" b="1" dirty="0">
                <a:ea typeface="Times New Roman" panose="02020603050405020304" pitchFamily="18" charset="0"/>
              </a:rPr>
              <a:t>b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ankowe grupy kapitałowe zaczęły dostrzegać walory 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tkwiące </a:t>
            </a:r>
            <a:br>
              <a:rPr lang="pl-PL" sz="2000" dirty="0">
                <a:effectLst/>
                <a:ea typeface="Times New Roman" panose="02020603050405020304" pitchFamily="18" charset="0"/>
              </a:rPr>
            </a:br>
            <a:r>
              <a:rPr lang="pl-PL" sz="2000" dirty="0">
                <a:effectLst/>
                <a:ea typeface="Times New Roman" panose="02020603050405020304" pitchFamily="18" charset="0"/>
              </a:rPr>
              <a:t>w bankach hipotecznych i możliwość traktowania ich jako wehikułów emisyjnych</a:t>
            </a:r>
            <a:r>
              <a:rPr lang="pl-PL" sz="2000" dirty="0">
                <a:ea typeface="Times New Roman" panose="02020603050405020304" pitchFamily="18" charset="0"/>
              </a:rPr>
              <a:t>;</a:t>
            </a:r>
            <a:endParaRPr lang="pl-PL" sz="2000" b="1" dirty="0"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B</a:t>
            </a: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anki hipoteczne, tak jak cały sektor bankowy w Polsce, jest </a:t>
            </a: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silnie obciążony regulacyjnie, </a:t>
            </a:r>
            <a:b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 wpływa na poziom rentowności tych  instytucji. </a:t>
            </a: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Główną pozycją tych kosztów jest składka na fundusz przymusowej restrukturyzacji BFG. Innym, znaczącym kosztem jest podatek od niektórych instytucji finansowych. </a:t>
            </a: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Wysoki poziom kosztów z tytułu obciążeń regulacyjnych i fiskalnych wywiera negatywny wpływ na wskaźniki rentowności sektora banków hipotecznych w Polsce.</a:t>
            </a:r>
            <a:endParaRPr lang="pl-PL" sz="2000" b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Banki hipoteczne w Polsce. Stan na 30.06.2021.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9951868" y="5442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912828" y="5832174"/>
            <a:ext cx="7676515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000" dirty="0">
                <a:ea typeface="Times New Roman" panose="02020603050405020304" pitchFamily="18" charset="0"/>
                <a:cs typeface="Arial" panose="020B0604020202020204" pitchFamily="34" charset="0"/>
              </a:rPr>
              <a:t>Źródło: https://mhipoteczny.pl;https://www.pkobh.pl; https://www.pekaobh.pl/, https://www.inghipoteczny.pl/, https://www.millenniumbh.pl/</a:t>
            </a:r>
          </a:p>
        </p:txBody>
      </p:sp>
      <p:graphicFrame>
        <p:nvGraphicFramePr>
          <p:cNvPr id="40" name="Tabela 39"/>
          <p:cNvGraphicFramePr/>
          <p:nvPr>
            <p:extLst>
              <p:ext uri="{D42A27DB-BD31-4B8C-83A1-F6EECF244321}">
                <p14:modId xmlns:p14="http://schemas.microsoft.com/office/powerpoint/2010/main" val="2934653734"/>
              </p:ext>
            </p:extLst>
          </p:nvPr>
        </p:nvGraphicFramePr>
        <p:xfrm>
          <a:off x="967740" y="1478280"/>
          <a:ext cx="10351770" cy="42932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25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5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5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1"/>
                    </a:p>
                  </a:txBody>
                  <a:tcPr marL="68580" marR="68580" marT="0" marB="0" anchor="ctr">
                    <a:lnL>
                      <a:noFill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>
                      <a:noFill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/>
                        <a:t>PKO Bank Hipoteczny </a:t>
                      </a:r>
                    </a:p>
                    <a:p>
                      <a:pPr indent="0" algn="ctr">
                        <a:buNone/>
                      </a:pPr>
                      <a:endParaRPr lang="en-US" altLang="en-US" sz="1400" b="1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/>
                        <a:t>mBank Hipoteczny</a:t>
                      </a:r>
                    </a:p>
                    <a:p>
                      <a:pPr indent="0" algn="ctr">
                        <a:buNone/>
                      </a:pPr>
                      <a:endParaRPr lang="en-US" altLang="en-US" sz="1400" b="1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50" b="1"/>
                        <a:t>Pekao Bank Hipoteczny</a:t>
                      </a:r>
                      <a:endParaRPr lang="en-US" sz="1400" b="1"/>
                    </a:p>
                    <a:p>
                      <a:pPr indent="0" algn="ctr">
                        <a:buNone/>
                      </a:pPr>
                      <a:r>
                        <a:rPr lang="en-US" sz="1400" b="1"/>
                        <a:t> </a:t>
                      </a:r>
                      <a:endParaRPr lang="en-US" altLang="en-US" sz="1400" b="1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/>
                        <a:t>ING Bank Hipoteczny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400" b="1"/>
                        <a:t> </a:t>
                      </a:r>
                      <a:endParaRPr lang="en-US" altLang="en-US" sz="1400" b="1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50" b="1"/>
                        <a:t>Millenium Bank Hipoteczny</a:t>
                      </a:r>
                    </a:p>
                    <a:p>
                      <a:pPr indent="0" algn="ctr">
                        <a:buNone/>
                      </a:pPr>
                      <a:endParaRPr lang="en-US" altLang="en-US" sz="1050" b="1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/>
                        <a:t>Rok rozpoczęcia działalności</a:t>
                      </a:r>
                      <a:endParaRPr lang="en-US" altLang="en-US" sz="1200" b="1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/>
                        <a:t>2015</a:t>
                      </a:r>
                      <a:endParaRPr lang="en-US" altLang="en-US" sz="1400" b="1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/>
                        <a:t>1999</a:t>
                      </a:r>
                      <a:endParaRPr lang="en-US" altLang="en-US" sz="1400" b="1" dirty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/>
                        <a:t>1999</a:t>
                      </a:r>
                      <a:endParaRPr lang="en-US" altLang="en-US" sz="1400" b="1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/>
                        <a:t>2019</a:t>
                      </a:r>
                      <a:endParaRPr lang="en-US" altLang="en-US" sz="1400" b="1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/>
                        <a:t>06.2021</a:t>
                      </a:r>
                      <a:endParaRPr lang="en-US" altLang="en-US" sz="1400" b="1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2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/>
                        <a:t>Zabezpieczenie hipotecznych listów zastawnych wg. typu nieruchomości</a:t>
                      </a:r>
                      <a:endParaRPr lang="en-US" altLang="en-US" sz="1200" b="1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/>
                        <a:t>Wyłącznie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kredyty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mieszkaniowe</a:t>
                      </a:r>
                      <a:endParaRPr lang="en-US" altLang="en-US" sz="1200" b="0" dirty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/>
                        <a:t>Kredyty mieszkaniowe i kredyty komercyjne</a:t>
                      </a:r>
                      <a:endParaRPr lang="en-US" altLang="en-US" sz="1200" b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/>
                        <a:t>Kredyty mieszkaniowe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200" b="0"/>
                        <a:t>i kredyty komercyjne</a:t>
                      </a:r>
                      <a:endParaRPr lang="en-US" altLang="en-US" sz="1200" b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/>
                        <a:t>Wyłącznie kredyty mieszkaniowe</a:t>
                      </a:r>
                      <a:endParaRPr lang="en-US" altLang="en-US" sz="1200" b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/>
                        <a:t>Wyłącznie kredyty mieszkaniowe</a:t>
                      </a:r>
                      <a:endParaRPr lang="en-US" altLang="en-US" sz="1200" b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3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 dirty="0" err="1"/>
                        <a:t>Zabezpieczenie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hipotecznych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listów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zastawnych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wg</a:t>
                      </a:r>
                      <a:r>
                        <a:rPr lang="en-US" sz="1200" b="1" dirty="0"/>
                        <a:t>. </a:t>
                      </a:r>
                      <a:r>
                        <a:rPr lang="en-US" sz="1200" b="1" dirty="0" err="1"/>
                        <a:t>waluty</a:t>
                      </a:r>
                      <a:endParaRPr lang="en-US" altLang="en-US" sz="1200" b="1" dirty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/>
                        <a:t>PLN</a:t>
                      </a:r>
                      <a:endParaRPr lang="en-US" altLang="en-US" sz="1400" b="1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/>
                        <a:t>PLN/EUR/USD</a:t>
                      </a:r>
                      <a:endParaRPr lang="en-US" altLang="en-US" sz="1400" b="1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/>
                        <a:t>PLN/EUR/USD/CHF</a:t>
                      </a:r>
                      <a:endParaRPr lang="en-US" altLang="en-US" sz="1400" b="1" dirty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/>
                        <a:t>PLN</a:t>
                      </a:r>
                      <a:endParaRPr lang="en-US" altLang="en-US" sz="1400" b="1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/>
                        <a:t>PLN</a:t>
                      </a:r>
                      <a:endParaRPr lang="en-US" altLang="en-US" sz="1400" b="1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 dirty="0"/>
                        <a:t>Rating </a:t>
                      </a:r>
                      <a:r>
                        <a:rPr lang="en-US" sz="1200" b="1" dirty="0" err="1"/>
                        <a:t>hipotecznych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listów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zastawnych</a:t>
                      </a:r>
                      <a:endParaRPr lang="en-US" altLang="en-US" sz="1200" b="1" dirty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/>
                        <a:t>Aa1/-/-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0"/>
                        <a:t>(na poziomie</a:t>
                      </a:r>
                      <a:r>
                        <a:rPr lang="pl-PL" altLang="en-US" sz="1000" b="0"/>
                        <a:t> </a:t>
                      </a:r>
                      <a:r>
                        <a:rPr lang="en-US" sz="1000" b="0"/>
                        <a:t>countryceiling)</a:t>
                      </a:r>
                      <a:endParaRPr lang="en-US" altLang="en-US" sz="1000" b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/>
                        <a:t>Aa</a:t>
                      </a:r>
                      <a:r>
                        <a:rPr lang="pl-PL" sz="1200" b="0" dirty="0"/>
                        <a:t>1</a:t>
                      </a:r>
                      <a:r>
                        <a:rPr lang="en-US" sz="1200" b="0" dirty="0"/>
                        <a:t>/-/-</a:t>
                      </a:r>
                      <a:endParaRPr lang="en-US" altLang="en-US" sz="1200" b="0" dirty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/>
                        <a:t>-/-/A-</a:t>
                      </a:r>
                      <a:endParaRPr lang="en-US" altLang="en-US" sz="1200" b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/>
                        <a:t>Aa1/-/-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0"/>
                        <a:t>(na poziomie countryceiling)</a:t>
                      </a:r>
                      <a:endParaRPr lang="en-US" altLang="en-US" sz="1000" b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/>
                        <a:t>-</a:t>
                      </a:r>
                      <a:endParaRPr lang="en-US" altLang="en-US" sz="1200" b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945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1200" b="1" dirty="0" err="1"/>
                        <a:t>Saldo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listów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zastawnych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na</a:t>
                      </a:r>
                      <a:r>
                        <a:rPr lang="en-US" sz="1200" b="1" dirty="0"/>
                        <a:t> </a:t>
                      </a:r>
                      <a:r>
                        <a:rPr lang="pl-PL" sz="1200" b="1" dirty="0"/>
                        <a:t>30 </a:t>
                      </a:r>
                      <a:r>
                        <a:rPr lang="en-US" sz="1200" b="1" dirty="0" err="1"/>
                        <a:t>czerwca</a:t>
                      </a:r>
                      <a:r>
                        <a:rPr lang="en-US" sz="1200" b="1" dirty="0"/>
                        <a:t> 2021</a:t>
                      </a:r>
                      <a:endParaRPr lang="en-US" altLang="en-US" sz="1200" b="1" dirty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pl-PL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3,355 mln PLN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2,779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mln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EUR</a:t>
                      </a:r>
                      <a:endParaRPr lang="en-US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/>
                        <a:t>3,115 mln PLN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200" b="0"/>
                        <a:t>896.9 mln</a:t>
                      </a:r>
                      <a:r>
                        <a:rPr lang="pl-PL" altLang="en-US" sz="1200" b="0"/>
                        <a:t> </a:t>
                      </a:r>
                      <a:r>
                        <a:rPr lang="en-US" sz="1200" b="0"/>
                        <a:t>EUR</a:t>
                      </a:r>
                      <a:endParaRPr lang="en-US" altLang="en-US" sz="1200" b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pl-PL" sz="1200" b="0" dirty="0"/>
                        <a:t>1,708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mln</a:t>
                      </a:r>
                      <a:r>
                        <a:rPr lang="en-US" sz="1200" b="0" dirty="0"/>
                        <a:t> PLN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200" b="0" dirty="0"/>
                        <a:t>70 </a:t>
                      </a:r>
                      <a:r>
                        <a:rPr lang="en-US" sz="1200" b="0" dirty="0" err="1"/>
                        <a:t>mln</a:t>
                      </a:r>
                      <a:r>
                        <a:rPr lang="pl-PL" altLang="en-US" sz="1200" b="0" dirty="0"/>
                        <a:t> </a:t>
                      </a:r>
                      <a:r>
                        <a:rPr lang="en-US" sz="1200" b="0" dirty="0"/>
                        <a:t>EUR</a:t>
                      </a:r>
                      <a:endParaRPr lang="en-US" altLang="en-US" sz="1200" b="0" dirty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/>
                        <a:t>4</a:t>
                      </a:r>
                      <a:r>
                        <a:rPr lang="pl-PL" sz="1200" b="0" dirty="0"/>
                        <a:t>0</a:t>
                      </a:r>
                      <a:r>
                        <a:rPr lang="en-US" sz="1200" b="0" dirty="0"/>
                        <a:t>0 </a:t>
                      </a:r>
                      <a:r>
                        <a:rPr lang="en-US" sz="1200" b="0" dirty="0" err="1"/>
                        <a:t>mln</a:t>
                      </a:r>
                      <a:r>
                        <a:rPr lang="pl-PL" altLang="en-US" sz="1200" b="0" dirty="0"/>
                        <a:t> </a:t>
                      </a:r>
                      <a:r>
                        <a:rPr lang="en-US" sz="1200" b="0" dirty="0"/>
                        <a:t>PLN</a:t>
                      </a:r>
                      <a:endParaRPr lang="en-US" altLang="en-US" sz="1200" b="0" dirty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/>
                        <a:t>-</a:t>
                      </a:r>
                      <a:endParaRPr lang="en-US" altLang="en-US" sz="1200" b="0" dirty="0"/>
                    </a:p>
                  </a:txBody>
                  <a:tcPr marL="68580" marR="68580" marT="0" marB="0" anchor="ctr">
                    <a:lnL w="38100">
                      <a:solidFill>
                        <a:schemeClr val="bg1"/>
                      </a:solidFill>
                      <a:prstDash val="solid"/>
                    </a:lnL>
                    <a:lnR w="38100">
                      <a:solidFill>
                        <a:schemeClr val="bg1"/>
                      </a:solidFill>
                      <a:prstDash val="solid"/>
                    </a:lnR>
                    <a:lnT w="38100">
                      <a:solidFill>
                        <a:schemeClr val="bg1"/>
                      </a:solidFill>
                      <a:prstDash val="solid"/>
                    </a:lnT>
                    <a:lnB w="381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7" name="Obraz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07995" y="1783080"/>
            <a:ext cx="1038462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Obraz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87545" y="1783080"/>
            <a:ext cx="1586441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720" y="1852613"/>
            <a:ext cx="1536678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9730" y="1852930"/>
            <a:ext cx="1441728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Obraz 5" descr="bank hipotecz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5825" y="1783080"/>
            <a:ext cx="138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ymbol zastępczy stopki 3"/>
          <p:cNvSpPr>
            <a:spLocks noGrp="1"/>
          </p:cNvSpPr>
          <p:nvPr/>
        </p:nvSpPr>
        <p:spPr>
          <a:xfrm>
            <a:off x="6168438" y="6396853"/>
            <a:ext cx="5233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WWGN, Kraków, 19-21.09.2021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zastawny (</a:t>
            </a:r>
            <a:r>
              <a:rPr lang="pl-PL" i="1" dirty="0" err="1"/>
              <a:t>cover</a:t>
            </a:r>
            <a:r>
              <a:rPr lang="pl-PL" i="1" dirty="0"/>
              <a:t> </a:t>
            </a:r>
            <a:r>
              <a:rPr lang="pl-PL" i="1" dirty="0" err="1"/>
              <a:t>bond</a:t>
            </a:r>
            <a:r>
              <a:rPr lang="pl-PL" dirty="0"/>
              <a:t>)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87334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Polska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73457" y="2068497"/>
            <a:ext cx="5157787" cy="3684588"/>
          </a:xfrm>
        </p:spPr>
        <p:txBody>
          <a:bodyPr>
            <a:normAutofit fontScale="25000" lnSpcReduction="20000"/>
          </a:bodyPr>
          <a:lstStyle/>
          <a:p>
            <a:pPr lvl="0"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pl-PL" sz="5600" dirty="0"/>
              <a:t>Obecny na krajowym rynku od </a:t>
            </a:r>
            <a:r>
              <a:rPr lang="pl-PL" sz="5600" b="1" dirty="0"/>
              <a:t>2000</a:t>
            </a:r>
            <a:r>
              <a:rPr lang="pl-PL" sz="5600" dirty="0"/>
              <a:t> r. W latach 2000-2015 największym problemem rynku pozostawała  </a:t>
            </a:r>
            <a:r>
              <a:rPr lang="pl-PL" sz="5600" b="1" dirty="0"/>
              <a:t>bariera podaży;</a:t>
            </a:r>
            <a:endParaRPr lang="pl-PL" sz="5600" dirty="0"/>
          </a:p>
          <a:p>
            <a:pPr lvl="0"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pl-PL" sz="5600" dirty="0"/>
              <a:t>Ograniczone możliwości emisyjne banków hipotecznych wynikały m.in. z </a:t>
            </a:r>
            <a:r>
              <a:rPr lang="pl-PL" sz="5600" b="1" dirty="0"/>
              <a:t>braku należytej współpracy z bankami uniwersalnymi</a:t>
            </a:r>
            <a:r>
              <a:rPr lang="pl-PL" sz="5600" dirty="0"/>
              <a:t>, działającymi w ramach tych samych grup kapitałowych, a nawet zjawiskami konkurowania;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5600" b="1" dirty="0">
                <a:effectLst/>
                <a:ea typeface="Calibri" panose="020F0502020204030204" pitchFamily="34" charset="0"/>
              </a:rPr>
              <a:t>Wg stanu na dzień 30 czerwca 2021 roku w Polsce działalność prowadziło 5 banków hipotecznych: </a:t>
            </a:r>
            <a:r>
              <a:rPr lang="pl-PL" sz="5600" dirty="0">
                <a:effectLst/>
                <a:ea typeface="Calibri" panose="020F0502020204030204" pitchFamily="34" charset="0"/>
              </a:rPr>
              <a:t>PKO Bank Hipoteczny SA, mBank Hipoteczny SA, Pekao Bank Hipoteczny SA,  ING Bank Hipoteczny SA oraz Millennium Bank Hipoteczny SA (który rozpoczął działalność operacyjną w czerwcu 2021 r.).</a:t>
            </a:r>
            <a:endParaRPr lang="pl-PL" sz="5600" b="0" i="0" u="none" strike="noStrike" baseline="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5600" b="1" dirty="0"/>
              <a:t>Rynek LZ w Polsce </a:t>
            </a:r>
            <a:r>
              <a:rPr lang="pl-PL" sz="5600" b="1" dirty="0">
                <a:effectLst/>
                <a:ea typeface="Calibri" panose="020F0502020204030204" pitchFamily="34" charset="0"/>
              </a:rPr>
              <a:t>pozostaje niewielki i charakteryzuje się umiarkowaną płynnością. Na koniec grudnia 2020 roku łączna wartość wyemitowanych przez polskie banki hipoteczne LZ pozostających w obrocie wyniosła 26,3 mld PLN, co stanowiło 5,5% udział w wartości udzielonych przez banki kredytów mieszkaniowych. </a:t>
            </a:r>
            <a:r>
              <a:rPr lang="pl-PL" sz="5600" dirty="0">
                <a:effectLst/>
                <a:ea typeface="Calibri" panose="020F0502020204030204" pitchFamily="34" charset="0"/>
              </a:rPr>
              <a:t>Dla porównania w 2019 roku w Niemczech wskaźnik ten kształtował się na poziomie 15,7%, a w Czechach na poziomie 29,1%.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5600" b="1" dirty="0">
                <a:effectLst/>
                <a:ea typeface="Calibri" panose="020F0502020204030204" pitchFamily="34" charset="0"/>
              </a:rPr>
              <a:t>Na koniec czerwca 2021 roku </a:t>
            </a:r>
            <a:r>
              <a:rPr lang="pl-PL" sz="5600" dirty="0">
                <a:effectLst/>
                <a:ea typeface="Calibri" panose="020F0502020204030204" pitchFamily="34" charset="0"/>
              </a:rPr>
              <a:t>łączna wartość wyemitowanych LZ pozostających w obrocie wyniosła </a:t>
            </a:r>
            <a:r>
              <a:rPr lang="pl-PL" sz="5600" b="1" dirty="0">
                <a:effectLst/>
                <a:ea typeface="Calibri" panose="020F0502020204030204" pitchFamily="34" charset="0"/>
              </a:rPr>
              <a:t>24,7 mld PLN</a:t>
            </a:r>
            <a:r>
              <a:rPr lang="pl-PL" sz="5600" dirty="0">
                <a:effectLst/>
                <a:ea typeface="Calibri" panose="020F0502020204030204" pitchFamily="34" charset="0"/>
              </a:rPr>
              <a:t>, co stanowiło </a:t>
            </a:r>
            <a:r>
              <a:rPr lang="pl-PL" sz="5600" b="1" dirty="0">
                <a:effectLst/>
                <a:ea typeface="Calibri" panose="020F0502020204030204" pitchFamily="34" charset="0"/>
              </a:rPr>
              <a:t>5,1% </a:t>
            </a:r>
            <a:r>
              <a:rPr lang="pl-PL" sz="5600" dirty="0">
                <a:effectLst/>
                <a:ea typeface="Calibri" panose="020F0502020204030204" pitchFamily="34" charset="0"/>
              </a:rPr>
              <a:t>udział w wartości kredytów mieszkaniowych</a:t>
            </a:r>
            <a:endParaRPr lang="pl-PL" sz="56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87334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Świat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69024" y="2068497"/>
            <a:ext cx="5183188" cy="368458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sz="1400" dirty="0">
                <a:ea typeface="Tahoma" panose="020B0604030504040204" pitchFamily="34" charset="0"/>
                <a:cs typeface="Tahoma" panose="020B0604030504040204" pitchFamily="34" charset="0"/>
              </a:rPr>
              <a:t>uznany na świecie instrument finansowy, z </a:t>
            </a:r>
            <a:r>
              <a:rPr lang="pl-PL" sz="1400" b="1" dirty="0"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l-PL" sz="14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onad 250 –letnia historią funkcjonowania, </a:t>
            </a:r>
            <a:r>
              <a:rPr lang="pl-PL" sz="1400" b="1" dirty="0">
                <a:ea typeface="Tahoma" panose="020B0604030504040204" pitchFamily="34" charset="0"/>
                <a:cs typeface="Tahoma" panose="020B0604030504040204" pitchFamily="34" charset="0"/>
              </a:rPr>
              <a:t>o i</a:t>
            </a:r>
            <a:r>
              <a:rPr lang="pl-PL" sz="14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stotnym znaczeniu na europejskich i światowych rynkach kapitałowych;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400" dirty="0"/>
              <a:t>z uwagi na cechy szczególne postrzegany przez inwestorów na całym świecie </a:t>
            </a:r>
            <a:r>
              <a:rPr lang="pl-PL" sz="1400" b="1" dirty="0"/>
              <a:t>jako instrument o bardzo niskim ryzyku</a:t>
            </a:r>
            <a:r>
              <a:rPr lang="pl-PL" sz="1400" dirty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pozytywnie zweryfikowany pod względem bezpieczeństwa w trakcie globalnego kryzysu finansowego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zdaniem ekspertów </a:t>
            </a:r>
            <a:r>
              <a:rPr lang="pl-PL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wykazał przewagę nad innym sposobem refinansowania kredytów, mechanizmem sekurytyzacji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400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pl-PL" sz="14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 koniec 2019 r. zaangażowanie z tytułu emisji LZ na świecie osiągnęło poziom ponad </a:t>
            </a:r>
            <a:r>
              <a:rPr lang="pl-PL" sz="14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2,7 bln EUR </a:t>
            </a:r>
            <a:r>
              <a:rPr lang="pl-PL" sz="14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(dane ECBC);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400" dirty="0"/>
              <a:t>są emitowane w </a:t>
            </a:r>
            <a:r>
              <a:rPr lang="pl-PL" sz="1400" b="1" dirty="0"/>
              <a:t>42 </a:t>
            </a:r>
            <a:r>
              <a:rPr lang="pl-PL" sz="14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jurysdykcjach na świecie</a:t>
            </a:r>
            <a:r>
              <a:rPr lang="pl-PL" sz="14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, najbardziej rozpowszechnione są w krajach europejskich, stanowiących kolebkę ich powstania, o najdłuższej historii ich funkcjonowania: </a:t>
            </a:r>
            <a:r>
              <a:rPr lang="pl-PL" sz="14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 Niemczech, Danii i Francji</a:t>
            </a:r>
            <a:r>
              <a:rPr lang="pl-PL" sz="1400" b="1" dirty="0"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l-PL" sz="1400" b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400" dirty="0">
                <a:ea typeface="Calibri" panose="020F0502020204030204" pitchFamily="34" charset="0"/>
              </a:rPr>
              <a:t>n</a:t>
            </a:r>
            <a:r>
              <a:rPr lang="pl-PL" sz="1400" dirty="0">
                <a:effectLst/>
                <a:ea typeface="Calibri" panose="020F0502020204030204" pitchFamily="34" charset="0"/>
              </a:rPr>
              <a:t>a świecie wspierają </a:t>
            </a:r>
            <a:r>
              <a:rPr lang="pl-PL" sz="1400" b="1" dirty="0">
                <a:effectLst/>
                <a:ea typeface="Calibri" panose="020F0502020204030204" pitchFamily="34" charset="0"/>
              </a:rPr>
              <a:t>rozwój zielonego i zrównoważonego budownictwa, taki trend rysuje się również w Polsce</a:t>
            </a:r>
            <a:endParaRPr lang="pl-PL" sz="1400" b="1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Konferencja WWGN, Kraków, 19-21.09.2021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61950" y="69215"/>
            <a:ext cx="9613900" cy="1080770"/>
          </a:xfrm>
        </p:spPr>
        <p:txBody>
          <a:bodyPr>
            <a:normAutofit/>
          </a:bodyPr>
          <a:lstStyle/>
          <a:p>
            <a:r>
              <a:rPr lang="pl-PL" sz="2800" b="1" dirty="0"/>
              <a:t>Sytuacja na rynku nieruchomości mieszkaniowych w Polsce </a:t>
            </a:r>
            <a:br>
              <a:rPr lang="pl-PL" sz="2800" b="1" dirty="0"/>
            </a:br>
            <a:r>
              <a:rPr lang="pl-PL" sz="1600" b="1" dirty="0"/>
              <a:t>(dane AMRON-SARFIN i raporty roczne banków hipotecznych)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1950" y="3135560"/>
            <a:ext cx="55647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Wyk.1. Całkowity stan zadłużenia z tyt. kredytów mieszkaniowych (mld zł)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95" y="1043940"/>
            <a:ext cx="5580000" cy="211587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043940"/>
            <a:ext cx="5580000" cy="211587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595" y="3652520"/>
            <a:ext cx="6480000" cy="2702808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263640" y="3159055"/>
            <a:ext cx="48626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Wyk.2. Liczba czynnych umów o kredyt mieszkaniowy (mln szt.)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388235" y="6308408"/>
            <a:ext cx="898969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495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Wyk.3.</a:t>
            </a:r>
            <a:r>
              <a:rPr kumimoji="0" lang="pl-PL" altLang="pl-PL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Wielkość rynku listów zastawnych w Polsce (mld zł) oraz poziom finansowania</a:t>
            </a:r>
          </a:p>
          <a:p>
            <a:pPr marL="0" marR="0" lvl="0" indent="4495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</a:t>
            </a:r>
            <a:r>
              <a:rPr kumimoji="0" lang="pl-PL" altLang="pl-PL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kredytów mieszkaniowych listami zastawnymi. 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l-PL" sz="2800" b="0" i="0" u="none" strike="noStrike" baseline="0" dirty="0">
                <a:latin typeface="+mn-lt"/>
              </a:rPr>
              <a:t>Duży potencjał wzrostu rynku kredytów mieszkaniowych</a:t>
            </a:r>
            <a:endParaRPr lang="pl-PL" sz="28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9"/>
            <a:ext cx="10134601" cy="457506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600" b="1" dirty="0"/>
              <a:t>Wyk. 4.</a:t>
            </a:r>
            <a:r>
              <a:rPr lang="pl-PL" sz="1600" b="1" i="0" u="none" strike="noStrike" baseline="0" dirty="0"/>
              <a:t> Relacja łącznej wartości mieszkaniowych kredytów hipotecznych do PKB  w 2019 roku w wybranych krajach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600" b="1" i="0" u="none" strike="noStrike" baseline="0" dirty="0"/>
              <a:t>              Europy(%)</a:t>
            </a:r>
            <a:endParaRPr lang="pl-PL" sz="16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pl-PL" sz="16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pl-PL" sz="16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pl-PL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100" dirty="0"/>
              <a:t>Źródło: EMF</a:t>
            </a:r>
          </a:p>
          <a:p>
            <a:pPr marL="0" indent="0">
              <a:buNone/>
            </a:pPr>
            <a:endParaRPr lang="pl-PL" sz="1600" b="1" dirty="0">
              <a:solidFill>
                <a:srgbClr val="FFC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47188" y="2384001"/>
            <a:ext cx="10205720" cy="3672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altLang="en-US"/>
          </a:p>
        </p:txBody>
      </p:sp>
      <p:pic>
        <p:nvPicPr>
          <p:cNvPr id="4" name="Obraz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49058" y="2697776"/>
            <a:ext cx="9113451" cy="32727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968998" y="5933096"/>
            <a:ext cx="1286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000" dirty="0"/>
          </a:p>
          <a:p>
            <a:r>
              <a:rPr lang="pl-PL" sz="1000" dirty="0"/>
              <a:t>Źródło: EMF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Sektor bankowy w Polsce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7666" y="1464817"/>
            <a:ext cx="9875157" cy="4800938"/>
          </a:xfrm>
        </p:spPr>
        <p:txBody>
          <a:bodyPr>
            <a:normAutofit fontScale="92500" lnSpcReduction="10000"/>
          </a:bodyPr>
          <a:lstStyle/>
          <a:p>
            <a:pPr marL="36195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753735" algn="r"/>
              </a:tabLst>
            </a:pPr>
            <a:r>
              <a:rPr lang="pl-PL" sz="1900" b="1" dirty="0">
                <a:effectLst/>
                <a:ea typeface="Times New Roman" panose="02020603050405020304" pitchFamily="18" charset="0"/>
              </a:rPr>
              <a:t>Błędem i ryzykiem polskiego sektora bankowego jest sposób finansowania </a:t>
            </a:r>
            <a:r>
              <a:rPr lang="pl-PL" sz="19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akcji kredytowej</a:t>
            </a:r>
            <a:r>
              <a:rPr lang="pl-PL" sz="1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Długoletnie hipoteczne kredyty mieszkaniowe są w zdecydowanej większości finansowane za pośrednictwem krótkoterminowych depozytów ludności.  To prowadzi do ryzyka systemowego polskiego sektora bankowego, którego źródłem jest </a:t>
            </a:r>
            <a:r>
              <a:rPr lang="pl-PL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strukturalna luka płynności długoterminowej. Pochodną takiego źródła refinansowania kredytów hipotecznych jest ich zmienne oprocentowanie. Najbardziej praktycznym rozwiązaniem, które umożliwi na zmniejszenie poziomu tego ryzyka jest </a:t>
            </a:r>
            <a:r>
              <a:rPr lang="pl-PL" sz="19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umożliwienie emisji długoterminowych obligacji hipotecznych (listów zastawnych);</a:t>
            </a:r>
            <a:endParaRPr lang="pl-PL" sz="1900" b="1" strike="sngStrike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753735" algn="r"/>
              </a:tabLst>
            </a:pPr>
            <a:r>
              <a:rPr lang="pl-PL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T</a:t>
            </a:r>
            <a:r>
              <a:rPr lang="pl-PL" sz="1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worzenie banków hipotecznych i emisja LZ stają się niezbędne z uwagi na </a:t>
            </a:r>
            <a:r>
              <a:rPr lang="pl-PL" sz="19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konieczność transferu ryzyka rynku nieruchomości z depozytów ludności na profesjonalnych inwestorów;</a:t>
            </a:r>
          </a:p>
          <a:p>
            <a:pPr marL="36195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753735" algn="r"/>
              </a:tabLst>
            </a:pPr>
            <a:r>
              <a:rPr lang="pl-PL" sz="1900" dirty="0"/>
              <a:t>Istnieje </a:t>
            </a:r>
            <a:r>
              <a:rPr lang="pl-PL" sz="1900" b="1" dirty="0"/>
              <a:t>silny związek pomiędzy rozwojem rynku listów zastawnych a rozwojem kredytów mieszkaniowych.</a:t>
            </a:r>
            <a:r>
              <a:rPr lang="pl-PL" sz="1900" dirty="0"/>
              <a:t> A</a:t>
            </a:r>
            <a:r>
              <a:rPr lang="pl-PL" sz="19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kcja kredytowa banków finansowana z wykorzystaniem depozytów bankowych wymusza przyjęcie zmiennego oprocentowania udzielanych kredytów hipotecznych oraz wpływa na wysoki koszt kredytów hipotecznych opartych o stałą stopę procentową;</a:t>
            </a:r>
          </a:p>
          <a:p>
            <a:pPr marL="36195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753735" algn="r"/>
              </a:tabLst>
            </a:pPr>
            <a:r>
              <a:rPr lang="pl-PL" sz="1900" dirty="0">
                <a:ea typeface="Tahoma" panose="020B0604030504040204" pitchFamily="34" charset="0"/>
                <a:cs typeface="Tahoma" panose="020B0604030504040204" pitchFamily="34" charset="0"/>
              </a:rPr>
              <a:t>Zgodnie ze znowelizowana Rekomendacją S </a:t>
            </a:r>
            <a:r>
              <a:rPr lang="pl-PL" sz="1900" b="1" dirty="0">
                <a:ea typeface="Tahoma" panose="020B0604030504040204" pitchFamily="34" charset="0"/>
                <a:cs typeface="Tahoma" panose="020B0604030504040204" pitchFamily="34" charset="0"/>
              </a:rPr>
              <a:t>banki są zobligowane do włączenia do oferty kredytów mieszkaniowych opartych o stałą i okresowo-stałą stopą procentową, nie będzie to możliwe bez wykorzystania listów zastawnych.</a:t>
            </a:r>
            <a:endParaRPr lang="pl-PL" sz="1900" b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753735" algn="r"/>
              </a:tabLst>
            </a:pPr>
            <a:endParaRPr lang="pl-PL" sz="18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753735" algn="r"/>
              </a:tabLst>
            </a:pPr>
            <a:endParaRPr lang="pl-PL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2184</Words>
  <Application>Microsoft Office PowerPoint</Application>
  <PresentationFormat>Panoramiczny</PresentationFormat>
  <Paragraphs>148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ING Me</vt:lpstr>
      <vt:lpstr>Wingdings</vt:lpstr>
      <vt:lpstr>Motyw pakietu Office</vt:lpstr>
      <vt:lpstr>Projekt niestandardowy</vt:lpstr>
      <vt:lpstr>Rola banków hipotecznych  w procesie finansowania nieruchomości w Polsce</vt:lpstr>
      <vt:lpstr>Plan prezentacji: </vt:lpstr>
      <vt:lpstr>Podstawy prawne funkcjonowania banków hipotecznych w Polsce</vt:lpstr>
      <vt:lpstr>Banki hipoteczne</vt:lpstr>
      <vt:lpstr>Banki hipoteczne w Polsce. Stan na 30.06.2021.</vt:lpstr>
      <vt:lpstr>List zastawny (cover bond)</vt:lpstr>
      <vt:lpstr>Sytuacja na rynku nieruchomości mieszkaniowych w Polsce  (dane AMRON-SARFIN i raporty roczne banków hipotecznych)</vt:lpstr>
      <vt:lpstr>Duży potencjał wzrostu rynku kredytów mieszkaniowych</vt:lpstr>
      <vt:lpstr>Sektor bankowy w Polsce</vt:lpstr>
      <vt:lpstr>Model emisji listów zastawnych. Specjalistyczny czy mieszany?</vt:lpstr>
      <vt:lpstr>Znaczenie listu zastawnego dla rynku nieruchomości w Polsce</vt:lpstr>
      <vt:lpstr>Kluczowe zagadnienia dla rozwoju rynku listów zastawnych w Polsce</vt:lpstr>
      <vt:lpstr>Zielone Listy Zastawne</vt:lpstr>
      <vt:lpstr>Podsumowanie</vt:lpstr>
      <vt:lpstr>Rola banków hipotecznych w procesie finansowania nieruchomości w Polsce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UEK</cp:lastModifiedBy>
  <cp:revision>50</cp:revision>
  <dcterms:created xsi:type="dcterms:W3CDTF">2021-09-09T08:32:00Z</dcterms:created>
  <dcterms:modified xsi:type="dcterms:W3CDTF">2021-09-21T12:10:47Z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0A245733B06D494E8391E549DA0E89EA</vt:lpwstr>
  </property>
  <property fmtid="{D5CDD505-2E9C-101B-9397-08002B2CF9AE}" pid="3" name="KSOProductBuildVer">
    <vt:lpwstr>1045-11.2.0.10296</vt:lpwstr>
  </property>
</Properties>
</file>