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61" r:id="rId2"/>
    <p:sldId id="265" r:id="rId3"/>
    <p:sldId id="263" r:id="rId4"/>
    <p:sldId id="266" r:id="rId5"/>
    <p:sldId id="267" r:id="rId6"/>
    <p:sldId id="271" r:id="rId7"/>
    <p:sldId id="280" r:id="rId8"/>
    <p:sldId id="273" r:id="rId9"/>
    <p:sldId id="277" r:id="rId10"/>
    <p:sldId id="275" r:id="rId11"/>
    <p:sldId id="272" r:id="rId12"/>
    <p:sldId id="276" r:id="rId13"/>
    <p:sldId id="274" r:id="rId14"/>
    <p:sldId id="278" r:id="rId15"/>
    <p:sldId id="279" r:id="rId16"/>
    <p:sldId id="269" r:id="rId17"/>
    <p:sldId id="268" r:id="rId18"/>
    <p:sldId id="281" r:id="rId19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zabela Rudzka" initials="IR" lastIdx="1" clrIdx="0">
    <p:extLst>
      <p:ext uri="{19B8F6BF-5375-455C-9EA6-DF929625EA0E}">
        <p15:presenceInfo xmlns:p15="http://schemas.microsoft.com/office/powerpoint/2012/main" userId="S::irudzk@sgh.waw.pl::b1863078-290b-43ed-bd2b-7f17216c4dd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 autoAdjust="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1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pl-PL" dirty="0"/>
              <a:t>Wiek respondentów</a:t>
            </a:r>
            <a:endParaRPr lang="en-US" dirty="0"/>
          </a:p>
        </c:rich>
      </c:tx>
      <c:layout>
        <c:manualLayout>
          <c:xMode val="edge"/>
          <c:yMode val="edge"/>
          <c:x val="0.3552152230971129"/>
          <c:y val="2.31481481481481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Arkusz1!$C$5</c:f>
              <c:strCache>
                <c:ptCount val="1"/>
                <c:pt idx="0">
                  <c:v>l. respondentów</c:v>
                </c:pt>
              </c:strCache>
            </c:strRef>
          </c:tx>
          <c:explosion val="17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0FB-4510-8D06-9E9D5571259D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0FB-4510-8D06-9E9D5571259D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0FB-4510-8D06-9E9D5571259D}"/>
              </c:ext>
            </c:extLst>
          </c:dPt>
          <c:dLbls>
            <c:dLbl>
              <c:idx val="0"/>
              <c:layout>
                <c:manualLayout>
                  <c:x val="-1.7903543307086614E-2"/>
                  <c:y val="-8.428659959171770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0FB-4510-8D06-9E9D5571259D}"/>
                </c:ext>
              </c:extLst>
            </c:dLbl>
            <c:dLbl>
              <c:idx val="1"/>
              <c:layout>
                <c:manualLayout>
                  <c:x val="-0.168251968503937"/>
                  <c:y val="-0.14820392242636338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0FB-4510-8D06-9E9D5571259D}"/>
                </c:ext>
              </c:extLst>
            </c:dLbl>
            <c:dLbl>
              <c:idx val="2"/>
              <c:layout>
                <c:manualLayout>
                  <c:x val="-5.1058398950131256E-2"/>
                  <c:y val="-8.581583552056014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0FB-4510-8D06-9E9D557125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Arkusz1!$B$6:$B$8</c:f>
              <c:strCache>
                <c:ptCount val="3"/>
                <c:pt idx="0">
                  <c:v>18–25</c:v>
                </c:pt>
                <c:pt idx="1">
                  <c:v>26–35</c:v>
                </c:pt>
                <c:pt idx="2">
                  <c:v>36–45</c:v>
                </c:pt>
              </c:strCache>
            </c:strRef>
          </c:cat>
          <c:val>
            <c:numRef>
              <c:f>Arkusz1!$C$6:$C$8</c:f>
              <c:numCache>
                <c:formatCode>General</c:formatCode>
                <c:ptCount val="3"/>
                <c:pt idx="0">
                  <c:v>337</c:v>
                </c:pt>
                <c:pt idx="1">
                  <c:v>442</c:v>
                </c:pt>
                <c:pt idx="2">
                  <c:v>255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0FB-4510-8D06-9E9D5571259D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00-4357-B9CD-69A246FB0FA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00-4357-B9CD-69A246FB0FA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400-4357-B9CD-69A246FB0FA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400-4357-B9CD-69A246FB0FA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7400-4357-B9CD-69A246FB0FA0}"/>
              </c:ext>
            </c:extLst>
          </c:dPt>
          <c:dLbls>
            <c:dLbl>
              <c:idx val="0"/>
              <c:layout>
                <c:manualLayout>
                  <c:x val="1.3103237095363079E-2"/>
                  <c:y val="0.2982031933508311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chemeClr val="accent1"/>
                        </a:solidFill>
                      </a:rPr>
                      <a:t>Daje poczucie bezpieczeństwa</a:t>
                    </a:r>
                    <a:r>
                      <a:rPr lang="en-US" b="1" baseline="0">
                        <a:solidFill>
                          <a:schemeClr val="accent1"/>
                        </a:solidFill>
                      </a:rPr>
                      <a:t>
</a:t>
                    </a:r>
                    <a:fld id="{CB14F378-E5BE-784C-B0EA-7F9FBF550DF7}" type="PERCENTAGE">
                      <a:rPr lang="en-US" b="1" baseline="0">
                        <a:solidFill>
                          <a:schemeClr val="accent1"/>
                        </a:solidFill>
                      </a:rPr>
                      <a:pPr/>
                      <a:t>[PROCENTOWE]</a:t>
                    </a:fld>
                    <a:endParaRPr lang="en-US" b="1" baseline="0">
                      <a:solidFill>
                        <a:schemeClr val="accent1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7400-4357-B9CD-69A246FB0FA0}"/>
                </c:ext>
              </c:extLst>
            </c:dLbl>
            <c:dLbl>
              <c:idx val="1"/>
              <c:layout>
                <c:manualLayout>
                  <c:x val="-0.18178958880139984"/>
                  <c:y val="-0.11966389617964421"/>
                </c:manualLayout>
              </c:layout>
              <c:tx>
                <c:rich>
                  <a:bodyPr/>
                  <a:lstStyle/>
                  <a:p>
                    <a:r>
                      <a:rPr lang="pl-PL" b="1">
                        <a:solidFill>
                          <a:schemeClr val="accent2"/>
                        </a:solidFill>
                      </a:rPr>
                      <a:t>Stwarza dobre waruki życia</a:t>
                    </a:r>
                    <a:r>
                      <a:rPr lang="pl-PL" b="1" baseline="0">
                        <a:solidFill>
                          <a:schemeClr val="accent2"/>
                        </a:solidFill>
                      </a:rPr>
                      <a:t>
</a:t>
                    </a:r>
                    <a:fld id="{124207B7-364A-0049-8223-16AAD0982852}" type="PERCENTAGE">
                      <a:rPr lang="pl-PL" b="1" baseline="0">
                        <a:solidFill>
                          <a:schemeClr val="accent2"/>
                        </a:solidFill>
                      </a:rPr>
                      <a:pPr/>
                      <a:t>[PROCENTOWE]</a:t>
                    </a:fld>
                    <a:endParaRPr lang="pl-PL" b="1" baseline="0">
                      <a:solidFill>
                        <a:schemeClr val="accent2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7400-4357-B9CD-69A246FB0FA0}"/>
                </c:ext>
              </c:extLst>
            </c:dLbl>
            <c:dLbl>
              <c:idx val="2"/>
              <c:layout>
                <c:manualLayout>
                  <c:x val="-3.762379702537183E-2"/>
                  <c:y val="0.11488699329250505"/>
                </c:manualLayout>
              </c:layout>
              <c:tx>
                <c:rich>
                  <a:bodyPr/>
                  <a:lstStyle/>
                  <a:p>
                    <a:fld id="{E8CECA85-2441-4733-816E-3834C69E23DF}" type="CATEGORYNAME">
                      <a:rPr lang="en-US" b="1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[NAZWA KATEGORII]</a:t>
                    </a:fld>
                    <a:r>
                      <a:rPr lang="en-US" b="1" baseline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
</a:t>
                    </a:r>
                    <a:fld id="{B758AA15-3718-41BF-9188-638A940C825D}" type="PERCENTAGE">
                      <a:rPr lang="en-US" b="1" baseline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[PROCENTOWE]</a:t>
                    </a:fld>
                    <a:endParaRPr lang="en-US" b="1" baseline="0">
                      <a:solidFill>
                        <a:schemeClr val="bg1">
                          <a:lumMod val="50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400-4357-B9CD-69A246FB0FA0}"/>
                </c:ext>
              </c:extLst>
            </c:dLbl>
            <c:dLbl>
              <c:idx val="3"/>
              <c:layout>
                <c:manualLayout>
                  <c:x val="-0.1139693788276466"/>
                  <c:y val="4.8316929133858245E-2"/>
                </c:manualLayout>
              </c:layout>
              <c:tx>
                <c:rich>
                  <a:bodyPr/>
                  <a:lstStyle/>
                  <a:p>
                    <a:fld id="{61813F03-1763-43BF-A183-DF9E5D84FF9B}" type="CATEGORYNAME">
                      <a:rPr lang="en-US" b="1">
                        <a:solidFill>
                          <a:schemeClr val="accent4"/>
                        </a:solidFill>
                      </a:rPr>
                      <a:pPr/>
                      <a:t>[NAZWA KATEGORII]</a:t>
                    </a:fld>
                    <a:r>
                      <a:rPr lang="en-US" b="1" baseline="0">
                        <a:solidFill>
                          <a:schemeClr val="accent4"/>
                        </a:solidFill>
                      </a:rPr>
                      <a:t>
</a:t>
                    </a:r>
                    <a:fld id="{C2379D91-3644-43BF-BE6B-C2F8811EB43C}" type="PERCENTAGE">
                      <a:rPr lang="en-US" b="1" baseline="0">
                        <a:solidFill>
                          <a:schemeClr val="accent4"/>
                        </a:solidFill>
                      </a:rPr>
                      <a:pPr/>
                      <a:t>[PROCENTOWE]</a:t>
                    </a:fld>
                    <a:endParaRPr lang="en-US" b="1" baseline="0">
                      <a:solidFill>
                        <a:schemeClr val="accent4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400-4357-B9CD-69A246FB0FA0}"/>
                </c:ext>
              </c:extLst>
            </c:dLbl>
            <c:dLbl>
              <c:idx val="4"/>
              <c:layout>
                <c:manualLayout>
                  <c:x val="0.27497527482977674"/>
                  <c:y val="2.7883021922343175E-2"/>
                </c:manualLayout>
              </c:layout>
              <c:tx>
                <c:rich>
                  <a:bodyPr/>
                  <a:lstStyle/>
                  <a:p>
                    <a:r>
                      <a:rPr lang="en-US" b="1">
                        <a:solidFill>
                          <a:srgbClr val="00B0F0"/>
                        </a:solidFill>
                      </a:rPr>
                      <a:t>Nie jest ważne</a:t>
                    </a:r>
                    <a:r>
                      <a:rPr lang="en-US" b="1" baseline="0">
                        <a:solidFill>
                          <a:srgbClr val="00B0F0"/>
                        </a:solidFill>
                      </a:rPr>
                      <a:t>
</a:t>
                    </a:r>
                    <a:fld id="{F853D2EA-5919-DD48-A126-7FDB0E1F18BE}" type="PERCENTAGE">
                      <a:rPr lang="en-US" b="1" baseline="0">
                        <a:solidFill>
                          <a:srgbClr val="00B0F0"/>
                        </a:solidFill>
                      </a:rPr>
                      <a:pPr/>
                      <a:t>[PROCENTOWE]</a:t>
                    </a:fld>
                    <a:endParaRPr lang="en-US" b="1" baseline="0">
                      <a:solidFill>
                        <a:srgbClr val="00B0F0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7400-4357-B9CD-69A246FB0F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l-PL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Arkusz1!$J$184:$J$188</c:f>
              <c:strCache>
                <c:ptCount val="5"/>
                <c:pt idx="0">
                  <c:v>Poczucie bezpieczeństwa</c:v>
                </c:pt>
                <c:pt idx="1">
                  <c:v>Stwarza dobre warunki zycia</c:v>
                </c:pt>
                <c:pt idx="2">
                  <c:v>Stabilizuje życie</c:v>
                </c:pt>
                <c:pt idx="3">
                  <c:v>Podnosi prestiż</c:v>
                </c:pt>
                <c:pt idx="4">
                  <c:v>Nie jest ważny</c:v>
                </c:pt>
              </c:strCache>
            </c:strRef>
          </c:cat>
          <c:val>
            <c:numRef>
              <c:f>Arkusz1!$K$184:$K$188</c:f>
              <c:numCache>
                <c:formatCode>General</c:formatCode>
                <c:ptCount val="5"/>
                <c:pt idx="0">
                  <c:v>42.5</c:v>
                </c:pt>
                <c:pt idx="1">
                  <c:v>25.8</c:v>
                </c:pt>
                <c:pt idx="2">
                  <c:v>22.5</c:v>
                </c:pt>
                <c:pt idx="3">
                  <c:v>5.4</c:v>
                </c:pt>
                <c:pt idx="4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400-4357-B9CD-69A246FB0FA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8804351488874163"/>
          <c:w val="1"/>
          <c:h val="0.62815999640558473"/>
        </c:manualLayout>
      </c:layout>
      <c:pie3DChart>
        <c:varyColors val="1"/>
        <c:ser>
          <c:idx val="0"/>
          <c:order val="0"/>
          <c:explosion val="2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0EC1-4D57-87C1-F3C15D05C63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0EC1-4D57-87C1-F3C15D05C635}"/>
              </c:ext>
            </c:extLst>
          </c:dPt>
          <c:dLbls>
            <c:dLbl>
              <c:idx val="0"/>
              <c:layout>
                <c:manualLayout>
                  <c:x val="4.5893719806763288E-2"/>
                  <c:y val="-3.98545284935104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EC1-4D57-87C1-F3C15D05C635}"/>
                </c:ext>
              </c:extLst>
            </c:dLbl>
            <c:dLbl>
              <c:idx val="1"/>
              <c:layout>
                <c:manualLayout>
                  <c:x val="-7.2463768115942045E-2"/>
                  <c:y val="2.307367439097969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EC1-4D57-87C1-F3C15D05C63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Arkusz1!$H$142:$I$142</c:f>
              <c:strCache>
                <c:ptCount val="2"/>
                <c:pt idx="0">
                  <c:v>Tak</c:v>
                </c:pt>
                <c:pt idx="1">
                  <c:v>Nie</c:v>
                </c:pt>
              </c:strCache>
            </c:strRef>
          </c:cat>
          <c:val>
            <c:numRef>
              <c:f>Arkusz1!$H$143:$I$143</c:f>
              <c:numCache>
                <c:formatCode>General</c:formatCode>
                <c:ptCount val="2"/>
                <c:pt idx="0">
                  <c:v>406</c:v>
                </c:pt>
                <c:pt idx="1">
                  <c:v>628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EC1-4D57-87C1-F3C15D05C63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/>
              <a:t>OD JAK DAWNA WYNAJMUJESZ MIESZKANIE/POKÓJ?</a:t>
            </a:r>
          </a:p>
        </c:rich>
      </c:tx>
      <c:layout>
        <c:manualLayout>
          <c:xMode val="edge"/>
          <c:yMode val="edge"/>
          <c:x val="0.25774188300330353"/>
          <c:y val="3.2407235038112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768871523426502E-2"/>
          <c:y val="0.34273535483643441"/>
          <c:w val="0.93888888888888888"/>
          <c:h val="0.64884186351706041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055128763995268E-2"/>
          <c:y val="0.33166626143228534"/>
          <c:w val="0.95366957986732648"/>
          <c:h val="0.59981350535122857"/>
        </c:manualLayout>
      </c:layout>
      <c:pie3DChart>
        <c:varyColors val="1"/>
        <c:ser>
          <c:idx val="0"/>
          <c:order val="0"/>
          <c:explosion val="4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8740-49DB-BA68-214BA77D0663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8740-49DB-BA68-214BA77D066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8740-49DB-BA68-214BA77D066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8740-49DB-BA68-214BA77D066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8740-49DB-BA68-214BA77D0663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8740-49DB-BA68-214BA77D0663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D-8740-49DB-BA68-214BA77D0663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F-8740-49DB-BA68-214BA77D0663}"/>
              </c:ext>
            </c:extLst>
          </c:dPt>
          <c:dLbls>
            <c:dLbl>
              <c:idx val="0"/>
              <c:layout>
                <c:manualLayout>
                  <c:x val="-0.2380641528719801"/>
                  <c:y val="3.977021605269368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740-49DB-BA68-214BA77D0663}"/>
                </c:ext>
              </c:extLst>
            </c:dLbl>
            <c:dLbl>
              <c:idx val="1"/>
              <c:layout>
                <c:manualLayout>
                  <c:x val="-0.10740233758028851"/>
                  <c:y val="-4.860804242156429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740-49DB-BA68-214BA77D0663}"/>
                </c:ext>
              </c:extLst>
            </c:dLbl>
            <c:dLbl>
              <c:idx val="2"/>
              <c:layout>
                <c:manualLayout>
                  <c:x val="5.0542276508371065E-2"/>
                  <c:y val="-3.535130357931948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740-49DB-BA68-214BA77D0663}"/>
                </c:ext>
              </c:extLst>
            </c:dLbl>
            <c:dLbl>
              <c:idx val="3"/>
              <c:layout>
                <c:manualLayout>
                  <c:x val="0.12003790670738113"/>
                  <c:y val="7.07026071586389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740-49DB-BA68-214BA77D0663}"/>
                </c:ext>
              </c:extLst>
            </c:dLbl>
            <c:dLbl>
              <c:idx val="4"/>
              <c:layout>
                <c:manualLayout>
                  <c:x val="7.7919342950405396E-2"/>
                  <c:y val="0.11047282368537335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740-49DB-BA68-214BA77D0663}"/>
                </c:ext>
              </c:extLst>
            </c:dLbl>
            <c:dLbl>
              <c:idx val="5"/>
              <c:layout>
                <c:manualLayout>
                  <c:x val="1.0529640939243818E-2"/>
                  <c:y val="0.1016349977905435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8740-49DB-BA68-214BA77D0663}"/>
                </c:ext>
              </c:extLst>
            </c:dLbl>
            <c:dLbl>
              <c:idx val="6"/>
              <c:layout>
                <c:manualLayout>
                  <c:x val="-1.3530273988048258E-2"/>
                  <c:y val="-0.14431749849669279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740-49DB-BA68-214BA77D0663}"/>
                </c:ext>
              </c:extLst>
            </c:dLbl>
            <c:dLbl>
              <c:idx val="7"/>
              <c:layout>
                <c:manualLayout>
                  <c:x val="-5.0885921868462095E-2"/>
                  <c:y val="1.200931094421924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740-49DB-BA68-214BA77D0663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Arkusz1!$I$40:$I$47</c:f>
              <c:strCache>
                <c:ptCount val="8"/>
                <c:pt idx="0">
                  <c:v>Podstawowe</c:v>
                </c:pt>
                <c:pt idx="1">
                  <c:v>Gimnazjum</c:v>
                </c:pt>
                <c:pt idx="2">
                  <c:v>Zawodowe</c:v>
                </c:pt>
                <c:pt idx="3">
                  <c:v>Średnie</c:v>
                </c:pt>
                <c:pt idx="4">
                  <c:v>Pomaturalne</c:v>
                </c:pt>
                <c:pt idx="5">
                  <c:v>Licencjat</c:v>
                </c:pt>
                <c:pt idx="6">
                  <c:v>Magisterskie/ Inżynierskie</c:v>
                </c:pt>
                <c:pt idx="7">
                  <c:v>Stopień naukowy</c:v>
                </c:pt>
              </c:strCache>
            </c:strRef>
          </c:cat>
          <c:val>
            <c:numRef>
              <c:f>Arkusz1!$J$40:$J$47</c:f>
              <c:numCache>
                <c:formatCode>General</c:formatCode>
                <c:ptCount val="8"/>
                <c:pt idx="0">
                  <c:v>3</c:v>
                </c:pt>
                <c:pt idx="1">
                  <c:v>8</c:v>
                </c:pt>
                <c:pt idx="2">
                  <c:v>6</c:v>
                </c:pt>
                <c:pt idx="3">
                  <c:v>105</c:v>
                </c:pt>
                <c:pt idx="4">
                  <c:v>66</c:v>
                </c:pt>
                <c:pt idx="5">
                  <c:v>137</c:v>
                </c:pt>
                <c:pt idx="6">
                  <c:v>665</c:v>
                </c:pt>
                <c:pt idx="7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740-49DB-BA68-214BA77D0663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48BD-42C8-B18C-DBDABC8BBFE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48BD-42C8-B18C-DBDABC8BBFE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48BD-42C8-B18C-DBDABC8BBFE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48BD-42C8-B18C-DBDABC8BBFE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48BD-42C8-B18C-DBDABC8BBFE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48BD-42C8-B18C-DBDABC8BBFE5}"/>
              </c:ext>
            </c:extLst>
          </c:dPt>
          <c:dLbls>
            <c:dLbl>
              <c:idx val="0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48BD-42C8-B18C-DBDABC8BBFE5}"/>
                </c:ext>
              </c:extLst>
            </c:dLbl>
            <c:dLbl>
              <c:idx val="1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48BD-42C8-B18C-DBDABC8BBFE5}"/>
                </c:ext>
              </c:extLst>
            </c:dLbl>
            <c:dLbl>
              <c:idx val="2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48BD-42C8-B18C-DBDABC8BBFE5}"/>
                </c:ext>
              </c:extLst>
            </c:dLbl>
            <c:dLbl>
              <c:idx val="3"/>
              <c:layout>
                <c:manualLayout>
                  <c:x val="-6.1369567058720126E-2"/>
                  <c:y val="2.507011241872694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8BD-42C8-B18C-DBDABC8BBFE5}"/>
                </c:ext>
              </c:extLst>
            </c:dLbl>
            <c:dLbl>
              <c:idx val="4"/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48BD-42C8-B18C-DBDABC8BBFE5}"/>
                </c:ext>
              </c:extLst>
            </c:dLbl>
            <c:dLbl>
              <c:idx val="5"/>
              <c:layout>
                <c:manualLayout>
                  <c:x val="9.4949141487076422E-2"/>
                  <c:y val="1.002804496749077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48BD-42C8-B18C-DBDABC8BBFE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Arkusz1!$F$41:$F$46</c:f>
              <c:strCache>
                <c:ptCount val="6"/>
                <c:pt idx="0">
                  <c:v>magisterskie</c:v>
                </c:pt>
                <c:pt idx="1">
                  <c:v>licencjackie</c:v>
                </c:pt>
                <c:pt idx="2">
                  <c:v>średnie</c:v>
                </c:pt>
                <c:pt idx="3">
                  <c:v>gimnazjalne</c:v>
                </c:pt>
                <c:pt idx="4">
                  <c:v>podstawowe</c:v>
                </c:pt>
                <c:pt idx="5">
                  <c:v>st. naukowy</c:v>
                </c:pt>
              </c:strCache>
            </c:strRef>
          </c:cat>
          <c:val>
            <c:numRef>
              <c:f>Arkusz1!$G$41:$G$46</c:f>
              <c:numCache>
                <c:formatCode>General</c:formatCode>
                <c:ptCount val="6"/>
                <c:pt idx="0">
                  <c:v>223</c:v>
                </c:pt>
                <c:pt idx="1">
                  <c:v>54</c:v>
                </c:pt>
                <c:pt idx="2">
                  <c:v>67</c:v>
                </c:pt>
                <c:pt idx="3">
                  <c:v>3</c:v>
                </c:pt>
                <c:pt idx="4">
                  <c:v>1</c:v>
                </c:pt>
                <c:pt idx="5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48BD-42C8-B18C-DBDABC8BBFE5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768871523426502E-2"/>
          <c:y val="0.34273535483643441"/>
          <c:w val="0.93888888888888888"/>
          <c:h val="0.64884186351706041"/>
        </c:manualLayout>
      </c:layout>
      <c:pie3DChart>
        <c:varyColors val="1"/>
        <c:ser>
          <c:idx val="0"/>
          <c:order val="0"/>
          <c:explosion val="1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5881-45E8-B3A6-8ACAC05A0303}"/>
              </c:ext>
            </c:extLst>
          </c:dPt>
          <c:dPt>
            <c:idx val="1"/>
            <c:bubble3D val="0"/>
            <c:explosion val="1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881-45E8-B3A6-8ACAC05A0303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881-45E8-B3A6-8ACAC05A0303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5881-45E8-B3A6-8ACAC05A0303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5881-45E8-B3A6-8ACAC05A0303}"/>
              </c:ext>
            </c:extLst>
          </c:dPt>
          <c:dLbls>
            <c:dLbl>
              <c:idx val="0"/>
              <c:layout>
                <c:manualLayout>
                  <c:x val="9.6659103395504778E-2"/>
                  <c:y val="-7.079592083744415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pl-PL">
                        <a:solidFill>
                          <a:schemeClr val="accent1"/>
                        </a:solidFill>
                      </a:rPr>
                      <a:t>Nie dłużej niż rok</a:t>
                    </a:r>
                    <a:r>
                      <a:rPr lang="pl-PL" baseline="0">
                        <a:solidFill>
                          <a:schemeClr val="accent1"/>
                        </a:solidFill>
                      </a:rPr>
                      <a:t>
16%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5881-45E8-B3A6-8ACAC05A0303}"/>
                </c:ext>
              </c:extLst>
            </c:dLbl>
            <c:dLbl>
              <c:idx val="1"/>
              <c:layout>
                <c:manualLayout>
                  <c:x val="1.4727446522730295E-2"/>
                  <c:y val="8.91088058011773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rgbClr val="D47C2C"/>
                        </a:solidFill>
                      </a:rPr>
                      <a:t>Od 1-3 lat</a:t>
                    </a:r>
                    <a:r>
                      <a:rPr lang="en-US" baseline="0">
                        <a:solidFill>
                          <a:srgbClr val="D47C2C"/>
                        </a:solidFill>
                      </a:rPr>
                      <a:t>
29%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5881-45E8-B3A6-8ACAC05A0303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Od 3-5 lat</a:t>
                    </a:r>
                    <a:r>
                      <a:rPr lang="en-US" baseline="0">
                        <a:solidFill>
                          <a:schemeClr val="bg1">
                            <a:lumMod val="50000"/>
                          </a:schemeClr>
                        </a:solidFill>
                      </a:rPr>
                      <a:t>
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5881-45E8-B3A6-8ACAC05A0303}"/>
                </c:ext>
              </c:extLst>
            </c:dLbl>
            <c:dLbl>
              <c:idx val="3"/>
              <c:layout>
                <c:manualLayout>
                  <c:x val="-3.4257574135531564E-2"/>
                  <c:y val="0.16613418530351437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chemeClr val="accent4"/>
                        </a:solidFill>
                      </a:rPr>
                      <a:t>Od 5-10 lat</a:t>
                    </a:r>
                    <a:r>
                      <a:rPr lang="en-US" baseline="0">
                        <a:solidFill>
                          <a:schemeClr val="accent4"/>
                        </a:solidFill>
                      </a:rPr>
                      <a:t>
23%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5881-45E8-B3A6-8ACAC05A0303}"/>
                </c:ext>
              </c:extLst>
            </c:dLbl>
            <c:dLbl>
              <c:idx val="4"/>
              <c:layout>
                <c:manualLayout>
                  <c:x val="-4.4253250998615525E-2"/>
                  <c:y val="-1.60983083037894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000" b="1" i="0" u="none" strike="noStrike" kern="1200" spc="0" baseline="0">
                        <a:solidFill>
                          <a:schemeClr val="accent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>
                        <a:solidFill>
                          <a:srgbClr val="00B0F0"/>
                        </a:solidFill>
                      </a:rPr>
                      <a:t>Powyżej 10 lat</a:t>
                    </a:r>
                    <a:r>
                      <a:rPr lang="en-US" baseline="0">
                        <a:solidFill>
                          <a:srgbClr val="00B0F0"/>
                        </a:solidFill>
                      </a:rPr>
                      <a:t>
9%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pl-P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5881-45E8-B3A6-8ACAC05A0303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Arkusz1!$E$5:$E$9</c:f>
              <c:strCache>
                <c:ptCount val="5"/>
                <c:pt idx="0">
                  <c:v>Nie dłużej niż rok</c:v>
                </c:pt>
                <c:pt idx="1">
                  <c:v>Od 1-3 lat</c:v>
                </c:pt>
                <c:pt idx="2">
                  <c:v>Od 3-5 lat</c:v>
                </c:pt>
                <c:pt idx="3">
                  <c:v>Od 5-10 lat</c:v>
                </c:pt>
                <c:pt idx="4">
                  <c:v>Powyżej 10 lat</c:v>
                </c:pt>
              </c:strCache>
            </c:strRef>
          </c:cat>
          <c:val>
            <c:numRef>
              <c:f>Arkusz1!$F$5:$F$9</c:f>
              <c:numCache>
                <c:formatCode>General</c:formatCode>
                <c:ptCount val="5"/>
                <c:pt idx="0">
                  <c:v>57</c:v>
                </c:pt>
                <c:pt idx="1">
                  <c:v>104</c:v>
                </c:pt>
                <c:pt idx="2">
                  <c:v>83</c:v>
                </c:pt>
                <c:pt idx="3">
                  <c:v>83</c:v>
                </c:pt>
                <c:pt idx="4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81-45E8-B3A6-8ACAC05A0303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/>
              <a:t>OD JAK DAWNA WYNAJMUJESZ MIESZKANIE/POKÓJ?</a:t>
            </a:r>
          </a:p>
        </c:rich>
      </c:tx>
      <c:layout>
        <c:manualLayout>
          <c:xMode val="edge"/>
          <c:yMode val="edge"/>
          <c:x val="0.25774188300330353"/>
          <c:y val="3.2407235038112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768871523426502E-2"/>
          <c:y val="0.34273535483643441"/>
          <c:w val="0.93888888888888888"/>
          <c:h val="0.64884186351706041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Arkusz1!$E$56</c:f>
              <c:strCache>
                <c:ptCount val="1"/>
                <c:pt idx="0">
                  <c:v>Odpowiedzi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39C-4730-98D0-805112DABBB7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39C-4730-98D0-805112DABBB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39C-4730-98D0-805112DABBB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39C-4730-98D0-805112DABBB7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39C-4730-98D0-805112DABBB7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39C-4730-98D0-805112DABBB7}"/>
              </c:ext>
            </c:extLst>
          </c:dPt>
          <c:cat>
            <c:strRef>
              <c:f>Arkusz1!$C$57:$D$62</c:f>
              <c:strCache>
                <c:ptCount val="6"/>
                <c:pt idx="0">
                  <c:v>Nie dotyczy</c:v>
                </c:pt>
                <c:pt idx="1">
                  <c:v>Nie stać mnie/nas na wynajęcie mieszkania</c:v>
                </c:pt>
                <c:pt idx="2">
                  <c:v>Nie stać mnie/nas na zakup mieszkania</c:v>
                </c:pt>
                <c:pt idx="3">
                  <c:v>Boję się dużych obciążeń kredytowych</c:v>
                </c:pt>
                <c:pt idx="4">
                  <c:v>Jest mi tak wygodnie</c:v>
                </c:pt>
                <c:pt idx="5">
                  <c:v>Inne…</c:v>
                </c:pt>
              </c:strCache>
            </c:strRef>
          </c:cat>
          <c:val>
            <c:numRef>
              <c:f>Arkusz1!$E$57:$E$62</c:f>
              <c:numCache>
                <c:formatCode>General</c:formatCode>
                <c:ptCount val="6"/>
                <c:pt idx="0">
                  <c:v>768</c:v>
                </c:pt>
                <c:pt idx="1">
                  <c:v>62</c:v>
                </c:pt>
                <c:pt idx="2">
                  <c:v>77</c:v>
                </c:pt>
                <c:pt idx="3">
                  <c:v>16</c:v>
                </c:pt>
                <c:pt idx="4">
                  <c:v>70</c:v>
                </c:pt>
                <c:pt idx="5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39C-4730-98D0-805112DABB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l-PL" sz="1000"/>
              <a:t>OD JAK DAWNA WYNAJMUJESZ MIESZKANIE/POKÓJ?</a:t>
            </a:r>
          </a:p>
        </c:rich>
      </c:tx>
      <c:layout>
        <c:manualLayout>
          <c:xMode val="edge"/>
          <c:yMode val="edge"/>
          <c:x val="0.25774188300330353"/>
          <c:y val="3.240723503811224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l-PL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768871523426502E-2"/>
          <c:y val="0.34273535483643441"/>
          <c:w val="0.93888888888888888"/>
          <c:h val="0.64884186351706041"/>
        </c:manualLayout>
      </c:layout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l-PL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B08FF5-181C-446B-A8CA-B7AA9D8A5DDE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09BC324E-DF82-4CAC-99E0-24D74E80A531}">
      <dgm:prSet/>
      <dgm:spPr/>
      <dgm:t>
        <a:bodyPr/>
        <a:lstStyle/>
        <a:p>
          <a:r>
            <a:rPr lang="pl-PL"/>
            <a:t>-„Własny dom to zbiór znaczeń, kodów i symboli /Rybczyński/</a:t>
          </a:r>
          <a:endParaRPr lang="en-US"/>
        </a:p>
      </dgm:t>
    </dgm:pt>
    <dgm:pt modelId="{9ED315AB-838E-484D-BB47-CAB829BB85AA}" type="parTrans" cxnId="{0AF6A80F-ACF7-443B-A5DD-3483654713C5}">
      <dgm:prSet/>
      <dgm:spPr/>
      <dgm:t>
        <a:bodyPr/>
        <a:lstStyle/>
        <a:p>
          <a:endParaRPr lang="en-US"/>
        </a:p>
      </dgm:t>
    </dgm:pt>
    <dgm:pt modelId="{F6A3210A-8C3C-4D37-B529-EC2F2C332311}" type="sibTrans" cxnId="{0AF6A80F-ACF7-443B-A5DD-3483654713C5}">
      <dgm:prSet/>
      <dgm:spPr/>
      <dgm:t>
        <a:bodyPr/>
        <a:lstStyle/>
        <a:p>
          <a:endParaRPr lang="en-US"/>
        </a:p>
      </dgm:t>
    </dgm:pt>
    <dgm:pt modelId="{AEA7C581-1D4D-446B-845C-C0D64A741C81}">
      <dgm:prSet/>
      <dgm:spPr/>
      <dgm:t>
        <a:bodyPr/>
        <a:lstStyle/>
        <a:p>
          <a:r>
            <a:rPr lang="pl-PL"/>
            <a:t>-„Jest produktem wieloaspektowych i wielopokoleniowych, powiązanych ze sobą wartości/Madden i Marcus/</a:t>
          </a:r>
          <a:endParaRPr lang="en-US"/>
        </a:p>
      </dgm:t>
    </dgm:pt>
    <dgm:pt modelId="{61029DC2-4FCB-4D54-A25F-DD86798BA7FF}" type="parTrans" cxnId="{CF8E386C-F874-4B73-8FCD-7ED7B6981C23}">
      <dgm:prSet/>
      <dgm:spPr/>
      <dgm:t>
        <a:bodyPr/>
        <a:lstStyle/>
        <a:p>
          <a:endParaRPr lang="en-US"/>
        </a:p>
      </dgm:t>
    </dgm:pt>
    <dgm:pt modelId="{BE57AF5D-018C-4413-996A-256964FCFCF9}" type="sibTrans" cxnId="{CF8E386C-F874-4B73-8FCD-7ED7B6981C23}">
      <dgm:prSet/>
      <dgm:spPr/>
      <dgm:t>
        <a:bodyPr/>
        <a:lstStyle/>
        <a:p>
          <a:endParaRPr lang="en-US"/>
        </a:p>
      </dgm:t>
    </dgm:pt>
    <dgm:pt modelId="{6D585FC9-E5A0-4711-BD7A-092CF347278E}">
      <dgm:prSet/>
      <dgm:spPr/>
      <dgm:t>
        <a:bodyPr/>
        <a:lstStyle/>
        <a:p>
          <a:r>
            <a:rPr lang="pl-PL"/>
            <a:t>- „Jest to sposób na budowanie na różnych poziomach relacji społecznych, określających fundament ewoluującej kulturowo rodziny/Skibniewska/</a:t>
          </a:r>
          <a:endParaRPr lang="en-US"/>
        </a:p>
      </dgm:t>
    </dgm:pt>
    <dgm:pt modelId="{0F6763DF-0CF1-4B7D-A46F-F83259BF7ED3}" type="parTrans" cxnId="{00E99596-B38C-471C-BF10-22292CE2255F}">
      <dgm:prSet/>
      <dgm:spPr/>
      <dgm:t>
        <a:bodyPr/>
        <a:lstStyle/>
        <a:p>
          <a:endParaRPr lang="en-US"/>
        </a:p>
      </dgm:t>
    </dgm:pt>
    <dgm:pt modelId="{EEFEA64D-22CF-46B2-8EAA-6394C0F0B1EA}" type="sibTrans" cxnId="{00E99596-B38C-471C-BF10-22292CE2255F}">
      <dgm:prSet/>
      <dgm:spPr/>
      <dgm:t>
        <a:bodyPr/>
        <a:lstStyle/>
        <a:p>
          <a:endParaRPr lang="en-US"/>
        </a:p>
      </dgm:t>
    </dgm:pt>
    <dgm:pt modelId="{4B217BDB-890B-4D77-A188-ABB4FD277B36}" type="pres">
      <dgm:prSet presAssocID="{AAB08FF5-181C-446B-A8CA-B7AA9D8A5DDE}" presName="vert0" presStyleCnt="0">
        <dgm:presLayoutVars>
          <dgm:dir/>
          <dgm:animOne val="branch"/>
          <dgm:animLvl val="lvl"/>
        </dgm:presLayoutVars>
      </dgm:prSet>
      <dgm:spPr/>
    </dgm:pt>
    <dgm:pt modelId="{B2F7E4FD-5B53-4809-916D-97EA39967EC1}" type="pres">
      <dgm:prSet presAssocID="{09BC324E-DF82-4CAC-99E0-24D74E80A531}" presName="thickLine" presStyleLbl="alignNode1" presStyleIdx="0" presStyleCnt="3"/>
      <dgm:spPr/>
    </dgm:pt>
    <dgm:pt modelId="{463A9159-09FD-467F-A6E8-D24DEB4DD9D0}" type="pres">
      <dgm:prSet presAssocID="{09BC324E-DF82-4CAC-99E0-24D74E80A531}" presName="horz1" presStyleCnt="0"/>
      <dgm:spPr/>
    </dgm:pt>
    <dgm:pt modelId="{9CA89552-3F63-46F7-B43D-657BB7AC6195}" type="pres">
      <dgm:prSet presAssocID="{09BC324E-DF82-4CAC-99E0-24D74E80A531}" presName="tx1" presStyleLbl="revTx" presStyleIdx="0" presStyleCnt="3"/>
      <dgm:spPr/>
    </dgm:pt>
    <dgm:pt modelId="{9C1EE0AA-90F0-48AA-A3EB-45F34DDFED29}" type="pres">
      <dgm:prSet presAssocID="{09BC324E-DF82-4CAC-99E0-24D74E80A531}" presName="vert1" presStyleCnt="0"/>
      <dgm:spPr/>
    </dgm:pt>
    <dgm:pt modelId="{70DB7EEF-C2E8-4EF5-BC1E-C9FE2F3CA201}" type="pres">
      <dgm:prSet presAssocID="{AEA7C581-1D4D-446B-845C-C0D64A741C81}" presName="thickLine" presStyleLbl="alignNode1" presStyleIdx="1" presStyleCnt="3"/>
      <dgm:spPr/>
    </dgm:pt>
    <dgm:pt modelId="{1C757DC8-D712-471C-A6CE-02B9CB68606D}" type="pres">
      <dgm:prSet presAssocID="{AEA7C581-1D4D-446B-845C-C0D64A741C81}" presName="horz1" presStyleCnt="0"/>
      <dgm:spPr/>
    </dgm:pt>
    <dgm:pt modelId="{A4F30976-2E93-4BFE-8056-F8D5ED80A1E2}" type="pres">
      <dgm:prSet presAssocID="{AEA7C581-1D4D-446B-845C-C0D64A741C81}" presName="tx1" presStyleLbl="revTx" presStyleIdx="1" presStyleCnt="3"/>
      <dgm:spPr/>
    </dgm:pt>
    <dgm:pt modelId="{D05636AF-8C7C-43AF-96D3-AE49158CABC0}" type="pres">
      <dgm:prSet presAssocID="{AEA7C581-1D4D-446B-845C-C0D64A741C81}" presName="vert1" presStyleCnt="0"/>
      <dgm:spPr/>
    </dgm:pt>
    <dgm:pt modelId="{E60DED81-6E8E-496B-9C6F-F3DEC28CEC97}" type="pres">
      <dgm:prSet presAssocID="{6D585FC9-E5A0-4711-BD7A-092CF347278E}" presName="thickLine" presStyleLbl="alignNode1" presStyleIdx="2" presStyleCnt="3"/>
      <dgm:spPr/>
    </dgm:pt>
    <dgm:pt modelId="{001079B9-9671-43FF-9680-7998F5298209}" type="pres">
      <dgm:prSet presAssocID="{6D585FC9-E5A0-4711-BD7A-092CF347278E}" presName="horz1" presStyleCnt="0"/>
      <dgm:spPr/>
    </dgm:pt>
    <dgm:pt modelId="{B79DB43E-DBDA-4F47-85EE-67F5E1BE08F3}" type="pres">
      <dgm:prSet presAssocID="{6D585FC9-E5A0-4711-BD7A-092CF347278E}" presName="tx1" presStyleLbl="revTx" presStyleIdx="2" presStyleCnt="3"/>
      <dgm:spPr/>
    </dgm:pt>
    <dgm:pt modelId="{A9D5F74F-FB52-4705-A774-B8CAB4640586}" type="pres">
      <dgm:prSet presAssocID="{6D585FC9-E5A0-4711-BD7A-092CF347278E}" presName="vert1" presStyleCnt="0"/>
      <dgm:spPr/>
    </dgm:pt>
  </dgm:ptLst>
  <dgm:cxnLst>
    <dgm:cxn modelId="{F828B405-84B4-4B5D-8DBB-D48E98A985B7}" type="presOf" srcId="{6D585FC9-E5A0-4711-BD7A-092CF347278E}" destId="{B79DB43E-DBDA-4F47-85EE-67F5E1BE08F3}" srcOrd="0" destOrd="0" presId="urn:microsoft.com/office/officeart/2008/layout/LinedList"/>
    <dgm:cxn modelId="{0AF6A80F-ACF7-443B-A5DD-3483654713C5}" srcId="{AAB08FF5-181C-446B-A8CA-B7AA9D8A5DDE}" destId="{09BC324E-DF82-4CAC-99E0-24D74E80A531}" srcOrd="0" destOrd="0" parTransId="{9ED315AB-838E-484D-BB47-CAB829BB85AA}" sibTransId="{F6A3210A-8C3C-4D37-B529-EC2F2C332311}"/>
    <dgm:cxn modelId="{82EFFA13-E6E1-47FF-BCC9-79988C121CF5}" type="presOf" srcId="{AAB08FF5-181C-446B-A8CA-B7AA9D8A5DDE}" destId="{4B217BDB-890B-4D77-A188-ABB4FD277B36}" srcOrd="0" destOrd="0" presId="urn:microsoft.com/office/officeart/2008/layout/LinedList"/>
    <dgm:cxn modelId="{CF8E386C-F874-4B73-8FCD-7ED7B6981C23}" srcId="{AAB08FF5-181C-446B-A8CA-B7AA9D8A5DDE}" destId="{AEA7C581-1D4D-446B-845C-C0D64A741C81}" srcOrd="1" destOrd="0" parTransId="{61029DC2-4FCB-4D54-A25F-DD86798BA7FF}" sibTransId="{BE57AF5D-018C-4413-996A-256964FCFCF9}"/>
    <dgm:cxn modelId="{D5973556-0239-446F-8D48-2BCA1A5656FD}" type="presOf" srcId="{09BC324E-DF82-4CAC-99E0-24D74E80A531}" destId="{9CA89552-3F63-46F7-B43D-657BB7AC6195}" srcOrd="0" destOrd="0" presId="urn:microsoft.com/office/officeart/2008/layout/LinedList"/>
    <dgm:cxn modelId="{00E99596-B38C-471C-BF10-22292CE2255F}" srcId="{AAB08FF5-181C-446B-A8CA-B7AA9D8A5DDE}" destId="{6D585FC9-E5A0-4711-BD7A-092CF347278E}" srcOrd="2" destOrd="0" parTransId="{0F6763DF-0CF1-4B7D-A46F-F83259BF7ED3}" sibTransId="{EEFEA64D-22CF-46B2-8EAA-6394C0F0B1EA}"/>
    <dgm:cxn modelId="{55BEAC9D-9CEA-4CB9-9307-353AEC8D8FCE}" type="presOf" srcId="{AEA7C581-1D4D-446B-845C-C0D64A741C81}" destId="{A4F30976-2E93-4BFE-8056-F8D5ED80A1E2}" srcOrd="0" destOrd="0" presId="urn:microsoft.com/office/officeart/2008/layout/LinedList"/>
    <dgm:cxn modelId="{0B61463A-24A3-4FCC-A79E-598D8DCC44E3}" type="presParOf" srcId="{4B217BDB-890B-4D77-A188-ABB4FD277B36}" destId="{B2F7E4FD-5B53-4809-916D-97EA39967EC1}" srcOrd="0" destOrd="0" presId="urn:microsoft.com/office/officeart/2008/layout/LinedList"/>
    <dgm:cxn modelId="{26AC5A32-209D-4AF4-9634-21E49857D312}" type="presParOf" srcId="{4B217BDB-890B-4D77-A188-ABB4FD277B36}" destId="{463A9159-09FD-467F-A6E8-D24DEB4DD9D0}" srcOrd="1" destOrd="0" presId="urn:microsoft.com/office/officeart/2008/layout/LinedList"/>
    <dgm:cxn modelId="{C445DA4E-B0B2-4438-96C7-243B99FA441B}" type="presParOf" srcId="{463A9159-09FD-467F-A6E8-D24DEB4DD9D0}" destId="{9CA89552-3F63-46F7-B43D-657BB7AC6195}" srcOrd="0" destOrd="0" presId="urn:microsoft.com/office/officeart/2008/layout/LinedList"/>
    <dgm:cxn modelId="{59A67A9B-1025-4290-94F9-207B81D0B0F5}" type="presParOf" srcId="{463A9159-09FD-467F-A6E8-D24DEB4DD9D0}" destId="{9C1EE0AA-90F0-48AA-A3EB-45F34DDFED29}" srcOrd="1" destOrd="0" presId="urn:microsoft.com/office/officeart/2008/layout/LinedList"/>
    <dgm:cxn modelId="{79249979-E417-437E-9898-EF249D4225AE}" type="presParOf" srcId="{4B217BDB-890B-4D77-A188-ABB4FD277B36}" destId="{70DB7EEF-C2E8-4EF5-BC1E-C9FE2F3CA201}" srcOrd="2" destOrd="0" presId="urn:microsoft.com/office/officeart/2008/layout/LinedList"/>
    <dgm:cxn modelId="{6B47DE18-BFBE-4E4D-9A85-3B948D71BAB3}" type="presParOf" srcId="{4B217BDB-890B-4D77-A188-ABB4FD277B36}" destId="{1C757DC8-D712-471C-A6CE-02B9CB68606D}" srcOrd="3" destOrd="0" presId="urn:microsoft.com/office/officeart/2008/layout/LinedList"/>
    <dgm:cxn modelId="{6A91DDDC-C2E3-432D-A27C-1E6FC2E1006C}" type="presParOf" srcId="{1C757DC8-D712-471C-A6CE-02B9CB68606D}" destId="{A4F30976-2E93-4BFE-8056-F8D5ED80A1E2}" srcOrd="0" destOrd="0" presId="urn:microsoft.com/office/officeart/2008/layout/LinedList"/>
    <dgm:cxn modelId="{0E32653B-EBC6-4425-9658-D0E199B2DB48}" type="presParOf" srcId="{1C757DC8-D712-471C-A6CE-02B9CB68606D}" destId="{D05636AF-8C7C-43AF-96D3-AE49158CABC0}" srcOrd="1" destOrd="0" presId="urn:microsoft.com/office/officeart/2008/layout/LinedList"/>
    <dgm:cxn modelId="{878600CD-1216-4B25-941F-A8A2309D1FEA}" type="presParOf" srcId="{4B217BDB-890B-4D77-A188-ABB4FD277B36}" destId="{E60DED81-6E8E-496B-9C6F-F3DEC28CEC97}" srcOrd="4" destOrd="0" presId="urn:microsoft.com/office/officeart/2008/layout/LinedList"/>
    <dgm:cxn modelId="{844E7277-305B-4412-B062-19EF64E6B240}" type="presParOf" srcId="{4B217BDB-890B-4D77-A188-ABB4FD277B36}" destId="{001079B9-9671-43FF-9680-7998F5298209}" srcOrd="5" destOrd="0" presId="urn:microsoft.com/office/officeart/2008/layout/LinedList"/>
    <dgm:cxn modelId="{43238577-32C3-433C-91DA-C570EEB33F8F}" type="presParOf" srcId="{001079B9-9671-43FF-9680-7998F5298209}" destId="{B79DB43E-DBDA-4F47-85EE-67F5E1BE08F3}" srcOrd="0" destOrd="0" presId="urn:microsoft.com/office/officeart/2008/layout/LinedList"/>
    <dgm:cxn modelId="{0AAB28F2-8774-4AF3-98BC-E6F02E3CAAC2}" type="presParOf" srcId="{001079B9-9671-43FF-9680-7998F5298209}" destId="{A9D5F74F-FB52-4705-A774-B8CAB46405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955C5E0-6669-44F7-9467-2A78060631A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50CC06E-566B-486C-B1DD-D4F3861B0566}">
      <dgm:prSet/>
      <dgm:spPr/>
      <dgm:t>
        <a:bodyPr/>
        <a:lstStyle/>
        <a:p>
          <a:r>
            <a:rPr lang="pl-PL"/>
            <a:t>1837 r. – „350 000 robotników Manchesteru (…) mieszka w najlichszych, wilgotnych i brudnych domach. (…) </a:t>
          </a:r>
          <a:r>
            <a:rPr lang="pl-PL" b="1"/>
            <a:t>Tylko pozbawiona człowieczeństwa, zdegradowana intelektualnie i moralnie </a:t>
          </a:r>
          <a:r>
            <a:rPr lang="pl-PL"/>
            <a:t>zepchnięta do stanu bestialstwa, fizycznie schorzała rasa może w tych mieszkaniach czuć się wygodnie i swojsko”/Engels/</a:t>
          </a:r>
          <a:endParaRPr lang="en-US"/>
        </a:p>
      </dgm:t>
    </dgm:pt>
    <dgm:pt modelId="{8910FC47-DB4B-4454-912A-E63728F9DCBD}" type="parTrans" cxnId="{2F1F6E55-4101-45B9-8ACC-4249A1A0A146}">
      <dgm:prSet/>
      <dgm:spPr/>
      <dgm:t>
        <a:bodyPr/>
        <a:lstStyle/>
        <a:p>
          <a:endParaRPr lang="en-US"/>
        </a:p>
      </dgm:t>
    </dgm:pt>
    <dgm:pt modelId="{0EB323E1-F316-4F8C-BCDD-B6B96E8C1ED1}" type="sibTrans" cxnId="{2F1F6E55-4101-45B9-8ACC-4249A1A0A146}">
      <dgm:prSet/>
      <dgm:spPr/>
      <dgm:t>
        <a:bodyPr/>
        <a:lstStyle/>
        <a:p>
          <a:endParaRPr lang="en-US"/>
        </a:p>
      </dgm:t>
    </dgm:pt>
    <dgm:pt modelId="{E7E53F8A-E7DC-4F42-AD48-8AB0BE7739A5}">
      <dgm:prSet/>
      <dgm:spPr/>
      <dgm:t>
        <a:bodyPr/>
        <a:lstStyle/>
        <a:p>
          <a:r>
            <a:rPr lang="pl-PL"/>
            <a:t>-1928 r.- „Miasto powinno być budowane tak, aby ludzie byli zdrowi i szczęśliwi (…). Czy można sobie wyobrazić spełnienie tego postulatu Arystotelesa, o ile </a:t>
          </a:r>
          <a:r>
            <a:rPr lang="pl-PL" b="1"/>
            <a:t>każda rodzina</a:t>
          </a:r>
          <a:r>
            <a:rPr lang="pl-PL"/>
            <a:t> w mieście </a:t>
          </a:r>
          <a:r>
            <a:rPr lang="pl-PL" b="1"/>
            <a:t>nie ma własnego odpowiedniego mieszkania?</a:t>
          </a:r>
          <a:r>
            <a:rPr lang="pl-PL"/>
            <a:t>”/Teoplitz/</a:t>
          </a:r>
          <a:endParaRPr lang="en-US"/>
        </a:p>
      </dgm:t>
    </dgm:pt>
    <dgm:pt modelId="{7B5A2760-22E2-4D64-B6CF-749E7DCB9DC5}" type="parTrans" cxnId="{2F89B84F-2C37-4E92-85E3-83C3E74ED628}">
      <dgm:prSet/>
      <dgm:spPr/>
      <dgm:t>
        <a:bodyPr/>
        <a:lstStyle/>
        <a:p>
          <a:endParaRPr lang="en-US"/>
        </a:p>
      </dgm:t>
    </dgm:pt>
    <dgm:pt modelId="{60D3E5A4-2B2D-4278-A46F-09461ADC7433}" type="sibTrans" cxnId="{2F89B84F-2C37-4E92-85E3-83C3E74ED628}">
      <dgm:prSet/>
      <dgm:spPr/>
      <dgm:t>
        <a:bodyPr/>
        <a:lstStyle/>
        <a:p>
          <a:endParaRPr lang="en-US"/>
        </a:p>
      </dgm:t>
    </dgm:pt>
    <dgm:pt modelId="{7A594F54-6768-4F6E-8091-0977B6CCC552}">
      <dgm:prSet/>
      <dgm:spPr/>
      <dgm:t>
        <a:bodyPr/>
        <a:lstStyle/>
        <a:p>
          <a:r>
            <a:rPr lang="pl-PL"/>
            <a:t>- 1952 r. – </a:t>
          </a:r>
          <a:r>
            <a:rPr lang="pl-PL" b="1"/>
            <a:t>„Człowiek zamieszkuje [różne miejsca], a jednak w nich nie mieszka, skoro „mieszkać”, znaczy tylko: posiadać jakiś kąt. </a:t>
          </a:r>
          <a:r>
            <a:rPr lang="pl-PL"/>
            <a:t>Wprawdzie przy dzisiejszym głodzie mieszkaniowym już to uspokaja i cieszy (…) Ale czy samo istnienie mieszkań gwarantuje nam już, że także zamieszkiwanie ma miejsce? (…) Zamieszkiwanie i budowanie znajdują się do siebie nawzajem w stosunku celu i środka” /Heidegger/</a:t>
          </a:r>
          <a:endParaRPr lang="en-US"/>
        </a:p>
      </dgm:t>
    </dgm:pt>
    <dgm:pt modelId="{51E1D25B-FCD2-448E-BBAD-488B0D5CFDC1}" type="parTrans" cxnId="{33017449-2F20-4B20-BE36-F8B22D67785D}">
      <dgm:prSet/>
      <dgm:spPr/>
      <dgm:t>
        <a:bodyPr/>
        <a:lstStyle/>
        <a:p>
          <a:endParaRPr lang="en-US"/>
        </a:p>
      </dgm:t>
    </dgm:pt>
    <dgm:pt modelId="{FDE70C85-361B-474A-8841-EF114C78E2E1}" type="sibTrans" cxnId="{33017449-2F20-4B20-BE36-F8B22D67785D}">
      <dgm:prSet/>
      <dgm:spPr/>
      <dgm:t>
        <a:bodyPr/>
        <a:lstStyle/>
        <a:p>
          <a:endParaRPr lang="en-US"/>
        </a:p>
      </dgm:t>
    </dgm:pt>
    <dgm:pt modelId="{AC2BF6C5-CF37-49F7-A518-FE6831852852}" type="pres">
      <dgm:prSet presAssocID="{7955C5E0-6669-44F7-9467-2A78060631AA}" presName="linear" presStyleCnt="0">
        <dgm:presLayoutVars>
          <dgm:animLvl val="lvl"/>
          <dgm:resizeHandles val="exact"/>
        </dgm:presLayoutVars>
      </dgm:prSet>
      <dgm:spPr/>
    </dgm:pt>
    <dgm:pt modelId="{E17386F0-4366-4236-A350-86BD2D80AB8A}" type="pres">
      <dgm:prSet presAssocID="{A50CC06E-566B-486C-B1DD-D4F3861B056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AA4F884-2D5B-49D3-BA15-F2A8A71B1EE8}" type="pres">
      <dgm:prSet presAssocID="{0EB323E1-F316-4F8C-BCDD-B6B96E8C1ED1}" presName="spacer" presStyleCnt="0"/>
      <dgm:spPr/>
    </dgm:pt>
    <dgm:pt modelId="{E24AF1A4-133E-4824-A67F-B47EA2D2AB6A}" type="pres">
      <dgm:prSet presAssocID="{E7E53F8A-E7DC-4F42-AD48-8AB0BE7739A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C259F1C-759A-4EF9-9DAE-BC86D4312BD0}" type="pres">
      <dgm:prSet presAssocID="{60D3E5A4-2B2D-4278-A46F-09461ADC7433}" presName="spacer" presStyleCnt="0"/>
      <dgm:spPr/>
    </dgm:pt>
    <dgm:pt modelId="{805182B6-94B5-42D9-8196-F6543CCF4C0D}" type="pres">
      <dgm:prSet presAssocID="{7A594F54-6768-4F6E-8091-0977B6CCC552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017449-2F20-4B20-BE36-F8B22D67785D}" srcId="{7955C5E0-6669-44F7-9467-2A78060631AA}" destId="{7A594F54-6768-4F6E-8091-0977B6CCC552}" srcOrd="2" destOrd="0" parTransId="{51E1D25B-FCD2-448E-BBAD-488B0D5CFDC1}" sibTransId="{FDE70C85-361B-474A-8841-EF114C78E2E1}"/>
    <dgm:cxn modelId="{470C0E4C-8B52-44FC-ABC9-DA506AD65550}" type="presOf" srcId="{7955C5E0-6669-44F7-9467-2A78060631AA}" destId="{AC2BF6C5-CF37-49F7-A518-FE6831852852}" srcOrd="0" destOrd="0" presId="urn:microsoft.com/office/officeart/2005/8/layout/vList2"/>
    <dgm:cxn modelId="{FF519E6D-7F82-4A82-A3F9-B532C0BC15C2}" type="presOf" srcId="{7A594F54-6768-4F6E-8091-0977B6CCC552}" destId="{805182B6-94B5-42D9-8196-F6543CCF4C0D}" srcOrd="0" destOrd="0" presId="urn:microsoft.com/office/officeart/2005/8/layout/vList2"/>
    <dgm:cxn modelId="{2F89B84F-2C37-4E92-85E3-83C3E74ED628}" srcId="{7955C5E0-6669-44F7-9467-2A78060631AA}" destId="{E7E53F8A-E7DC-4F42-AD48-8AB0BE7739A5}" srcOrd="1" destOrd="0" parTransId="{7B5A2760-22E2-4D64-B6CF-749E7DCB9DC5}" sibTransId="{60D3E5A4-2B2D-4278-A46F-09461ADC7433}"/>
    <dgm:cxn modelId="{2F1F6E55-4101-45B9-8ACC-4249A1A0A146}" srcId="{7955C5E0-6669-44F7-9467-2A78060631AA}" destId="{A50CC06E-566B-486C-B1DD-D4F3861B0566}" srcOrd="0" destOrd="0" parTransId="{8910FC47-DB4B-4454-912A-E63728F9DCBD}" sibTransId="{0EB323E1-F316-4F8C-BCDD-B6B96E8C1ED1}"/>
    <dgm:cxn modelId="{22E34790-216B-4FDB-917C-B90F0169FF9D}" type="presOf" srcId="{E7E53F8A-E7DC-4F42-AD48-8AB0BE7739A5}" destId="{E24AF1A4-133E-4824-A67F-B47EA2D2AB6A}" srcOrd="0" destOrd="0" presId="urn:microsoft.com/office/officeart/2005/8/layout/vList2"/>
    <dgm:cxn modelId="{77AF7EBE-8ED6-41ED-9406-8062269F38C9}" type="presOf" srcId="{A50CC06E-566B-486C-B1DD-D4F3861B0566}" destId="{E17386F0-4366-4236-A350-86BD2D80AB8A}" srcOrd="0" destOrd="0" presId="urn:microsoft.com/office/officeart/2005/8/layout/vList2"/>
    <dgm:cxn modelId="{64CB02A0-2F42-4876-8A90-ECA295A317E7}" type="presParOf" srcId="{AC2BF6C5-CF37-49F7-A518-FE6831852852}" destId="{E17386F0-4366-4236-A350-86BD2D80AB8A}" srcOrd="0" destOrd="0" presId="urn:microsoft.com/office/officeart/2005/8/layout/vList2"/>
    <dgm:cxn modelId="{196D2A3F-AE2E-4AC9-A773-36A887E24296}" type="presParOf" srcId="{AC2BF6C5-CF37-49F7-A518-FE6831852852}" destId="{3AA4F884-2D5B-49D3-BA15-F2A8A71B1EE8}" srcOrd="1" destOrd="0" presId="urn:microsoft.com/office/officeart/2005/8/layout/vList2"/>
    <dgm:cxn modelId="{15F34E36-7361-437E-A3B0-2B139312F5F7}" type="presParOf" srcId="{AC2BF6C5-CF37-49F7-A518-FE6831852852}" destId="{E24AF1A4-133E-4824-A67F-B47EA2D2AB6A}" srcOrd="2" destOrd="0" presId="urn:microsoft.com/office/officeart/2005/8/layout/vList2"/>
    <dgm:cxn modelId="{688F9EA7-5CA8-49D7-9F03-E7427F01D818}" type="presParOf" srcId="{AC2BF6C5-CF37-49F7-A518-FE6831852852}" destId="{0C259F1C-759A-4EF9-9DAE-BC86D4312BD0}" srcOrd="3" destOrd="0" presId="urn:microsoft.com/office/officeart/2005/8/layout/vList2"/>
    <dgm:cxn modelId="{93BA9AE0-2458-4A72-99C6-EA224CEB1CAC}" type="presParOf" srcId="{AC2BF6C5-CF37-49F7-A518-FE6831852852}" destId="{805182B6-94B5-42D9-8196-F6543CCF4C0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B2369B-3F94-48C6-B4D9-657AD9AF4C7D}" type="doc">
      <dgm:prSet loTypeId="urn:microsoft.com/office/officeart/2005/8/layout/arrow5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C3E343-1D2A-46C9-B14A-2688CCB2EB24}">
      <dgm:prSet/>
      <dgm:spPr/>
      <dgm:t>
        <a:bodyPr/>
        <a:lstStyle/>
        <a:p>
          <a:r>
            <a:rPr lang="pl-PL" i="1"/>
            <a:t>„Znacznie większe znaczenie od warunków materialnych ma sytuacja mieszkaniowa rodziny. Trudne warunki mieszkaniowe bardzo niekorzystnie wpływają na życie rodziny i na rozwój dziecka”/OMEP/</a:t>
          </a:r>
          <a:endParaRPr lang="en-US"/>
        </a:p>
      </dgm:t>
    </dgm:pt>
    <dgm:pt modelId="{7F19761D-EE69-403B-9A8C-BD33CBAC3185}" type="parTrans" cxnId="{B5F8D97F-A00D-4027-8890-EAEF611917CF}">
      <dgm:prSet/>
      <dgm:spPr/>
      <dgm:t>
        <a:bodyPr/>
        <a:lstStyle/>
        <a:p>
          <a:endParaRPr lang="en-US"/>
        </a:p>
      </dgm:t>
    </dgm:pt>
    <dgm:pt modelId="{2D91AC9E-50D2-4E7C-94F0-71C5D7E7BD2B}" type="sibTrans" cxnId="{B5F8D97F-A00D-4027-8890-EAEF611917CF}">
      <dgm:prSet/>
      <dgm:spPr/>
      <dgm:t>
        <a:bodyPr/>
        <a:lstStyle/>
        <a:p>
          <a:endParaRPr lang="en-US"/>
        </a:p>
      </dgm:t>
    </dgm:pt>
    <dgm:pt modelId="{324F8891-1DE2-46C4-92FA-EBDA02A08CEF}">
      <dgm:prSet/>
      <dgm:spPr/>
      <dgm:t>
        <a:bodyPr/>
        <a:lstStyle/>
        <a:p>
          <a:r>
            <a:rPr lang="pl-PL" i="1"/>
            <a:t>„Mamy wiele dzieci żyjących w przerażających warunkach. Mamy wiele rodzin, które są w naprawdę biednych prywatnych wynajmowanych mieszkaniach i boją się cokolwiek z tym zrobić, na wypadek, gdyby zostały poproszone o odejście” /June Tinsley/</a:t>
          </a:r>
          <a:endParaRPr lang="en-US"/>
        </a:p>
      </dgm:t>
    </dgm:pt>
    <dgm:pt modelId="{1AFD22A7-C9EE-4665-A798-46A0D55D351A}" type="parTrans" cxnId="{9A2C7688-F41C-4E15-960A-21E4FA3386D2}">
      <dgm:prSet/>
      <dgm:spPr/>
      <dgm:t>
        <a:bodyPr/>
        <a:lstStyle/>
        <a:p>
          <a:endParaRPr lang="en-US"/>
        </a:p>
      </dgm:t>
    </dgm:pt>
    <dgm:pt modelId="{1C83FC36-2FC2-4C9F-8E1A-1D852245B649}" type="sibTrans" cxnId="{9A2C7688-F41C-4E15-960A-21E4FA3386D2}">
      <dgm:prSet/>
      <dgm:spPr/>
      <dgm:t>
        <a:bodyPr/>
        <a:lstStyle/>
        <a:p>
          <a:endParaRPr lang="en-US"/>
        </a:p>
      </dgm:t>
    </dgm:pt>
    <dgm:pt modelId="{9270DCF2-4511-4A9C-B80F-9F466B49EBF4}" type="pres">
      <dgm:prSet presAssocID="{1CB2369B-3F94-48C6-B4D9-657AD9AF4C7D}" presName="diagram" presStyleCnt="0">
        <dgm:presLayoutVars>
          <dgm:dir/>
          <dgm:resizeHandles val="exact"/>
        </dgm:presLayoutVars>
      </dgm:prSet>
      <dgm:spPr/>
    </dgm:pt>
    <dgm:pt modelId="{40AA879F-CC00-4E8C-909F-EAFFE9766B57}" type="pres">
      <dgm:prSet presAssocID="{A4C3E343-1D2A-46C9-B14A-2688CCB2EB24}" presName="arrow" presStyleLbl="node1" presStyleIdx="0" presStyleCnt="2">
        <dgm:presLayoutVars>
          <dgm:bulletEnabled val="1"/>
        </dgm:presLayoutVars>
      </dgm:prSet>
      <dgm:spPr/>
    </dgm:pt>
    <dgm:pt modelId="{F4C4EC12-F5AA-4C06-B78B-C95C93465CD0}" type="pres">
      <dgm:prSet presAssocID="{324F8891-1DE2-46C4-92FA-EBDA02A08CEF}" presName="arrow" presStyleLbl="node1" presStyleIdx="1" presStyleCnt="2">
        <dgm:presLayoutVars>
          <dgm:bulletEnabled val="1"/>
        </dgm:presLayoutVars>
      </dgm:prSet>
      <dgm:spPr/>
    </dgm:pt>
  </dgm:ptLst>
  <dgm:cxnLst>
    <dgm:cxn modelId="{41C4D503-54E2-4F58-A76A-A87B15609EC8}" type="presOf" srcId="{1CB2369B-3F94-48C6-B4D9-657AD9AF4C7D}" destId="{9270DCF2-4511-4A9C-B80F-9F466B49EBF4}" srcOrd="0" destOrd="0" presId="urn:microsoft.com/office/officeart/2005/8/layout/arrow5"/>
    <dgm:cxn modelId="{8DFFA17C-C365-48CB-8F0D-0D15A5EF5755}" type="presOf" srcId="{324F8891-1DE2-46C4-92FA-EBDA02A08CEF}" destId="{F4C4EC12-F5AA-4C06-B78B-C95C93465CD0}" srcOrd="0" destOrd="0" presId="urn:microsoft.com/office/officeart/2005/8/layout/arrow5"/>
    <dgm:cxn modelId="{B5F8D97F-A00D-4027-8890-EAEF611917CF}" srcId="{1CB2369B-3F94-48C6-B4D9-657AD9AF4C7D}" destId="{A4C3E343-1D2A-46C9-B14A-2688CCB2EB24}" srcOrd="0" destOrd="0" parTransId="{7F19761D-EE69-403B-9A8C-BD33CBAC3185}" sibTransId="{2D91AC9E-50D2-4E7C-94F0-71C5D7E7BD2B}"/>
    <dgm:cxn modelId="{4CDB4080-3965-41E1-9C01-4ACEB13D31E1}" type="presOf" srcId="{A4C3E343-1D2A-46C9-B14A-2688CCB2EB24}" destId="{40AA879F-CC00-4E8C-909F-EAFFE9766B57}" srcOrd="0" destOrd="0" presId="urn:microsoft.com/office/officeart/2005/8/layout/arrow5"/>
    <dgm:cxn modelId="{9A2C7688-F41C-4E15-960A-21E4FA3386D2}" srcId="{1CB2369B-3F94-48C6-B4D9-657AD9AF4C7D}" destId="{324F8891-1DE2-46C4-92FA-EBDA02A08CEF}" srcOrd="1" destOrd="0" parTransId="{1AFD22A7-C9EE-4665-A798-46A0D55D351A}" sibTransId="{1C83FC36-2FC2-4C9F-8E1A-1D852245B649}"/>
    <dgm:cxn modelId="{0A2167B6-3619-4CC5-8258-BD4DC963E096}" type="presParOf" srcId="{9270DCF2-4511-4A9C-B80F-9F466B49EBF4}" destId="{40AA879F-CC00-4E8C-909F-EAFFE9766B57}" srcOrd="0" destOrd="0" presId="urn:microsoft.com/office/officeart/2005/8/layout/arrow5"/>
    <dgm:cxn modelId="{C3687A79-587C-439A-80A7-5AEAF455C13F}" type="presParOf" srcId="{9270DCF2-4511-4A9C-B80F-9F466B49EBF4}" destId="{F4C4EC12-F5AA-4C06-B78B-C95C93465CD0}" srcOrd="1" destOrd="0" presId="urn:microsoft.com/office/officeart/2005/8/layout/arrow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F7E4FD-5B53-4809-916D-97EA39967EC1}">
      <dsp:nvSpPr>
        <dsp:cNvPr id="0" name=""/>
        <dsp:cNvSpPr/>
      </dsp:nvSpPr>
      <dsp:spPr>
        <a:xfrm>
          <a:off x="0" y="2457"/>
          <a:ext cx="42850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A89552-3F63-46F7-B43D-657BB7AC6195}">
      <dsp:nvSpPr>
        <dsp:cNvPr id="0" name=""/>
        <dsp:cNvSpPr/>
      </dsp:nvSpPr>
      <dsp:spPr>
        <a:xfrm>
          <a:off x="0" y="2457"/>
          <a:ext cx="4285023" cy="167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-„Własny dom to zbiór znaczeń, kodów i symboli /Rybczyński/</a:t>
          </a:r>
          <a:endParaRPr lang="en-US" sz="2100" kern="1200"/>
        </a:p>
      </dsp:txBody>
      <dsp:txXfrm>
        <a:off x="0" y="2457"/>
        <a:ext cx="4285023" cy="1676102"/>
      </dsp:txXfrm>
    </dsp:sp>
    <dsp:sp modelId="{70DB7EEF-C2E8-4EF5-BC1E-C9FE2F3CA201}">
      <dsp:nvSpPr>
        <dsp:cNvPr id="0" name=""/>
        <dsp:cNvSpPr/>
      </dsp:nvSpPr>
      <dsp:spPr>
        <a:xfrm>
          <a:off x="0" y="1678559"/>
          <a:ext cx="42850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F30976-2E93-4BFE-8056-F8D5ED80A1E2}">
      <dsp:nvSpPr>
        <dsp:cNvPr id="0" name=""/>
        <dsp:cNvSpPr/>
      </dsp:nvSpPr>
      <dsp:spPr>
        <a:xfrm>
          <a:off x="0" y="1678559"/>
          <a:ext cx="4285023" cy="167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-„Jest produktem wieloaspektowych i wielopokoleniowych, powiązanych ze sobą wartości/Madden i Marcus/</a:t>
          </a:r>
          <a:endParaRPr lang="en-US" sz="2100" kern="1200"/>
        </a:p>
      </dsp:txBody>
      <dsp:txXfrm>
        <a:off x="0" y="1678559"/>
        <a:ext cx="4285023" cy="1676102"/>
      </dsp:txXfrm>
    </dsp:sp>
    <dsp:sp modelId="{E60DED81-6E8E-496B-9C6F-F3DEC28CEC97}">
      <dsp:nvSpPr>
        <dsp:cNvPr id="0" name=""/>
        <dsp:cNvSpPr/>
      </dsp:nvSpPr>
      <dsp:spPr>
        <a:xfrm>
          <a:off x="0" y="3354662"/>
          <a:ext cx="4285023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9DB43E-DBDA-4F47-85EE-67F5E1BE08F3}">
      <dsp:nvSpPr>
        <dsp:cNvPr id="0" name=""/>
        <dsp:cNvSpPr/>
      </dsp:nvSpPr>
      <dsp:spPr>
        <a:xfrm>
          <a:off x="0" y="3354662"/>
          <a:ext cx="4285023" cy="16761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100" kern="1200"/>
            <a:t>- „Jest to sposób na budowanie na różnych poziomach relacji społecznych, określających fundament ewoluującej kulturowo rodziny/Skibniewska/</a:t>
          </a:r>
          <a:endParaRPr lang="en-US" sz="2100" kern="1200"/>
        </a:p>
      </dsp:txBody>
      <dsp:txXfrm>
        <a:off x="0" y="3354662"/>
        <a:ext cx="4285023" cy="16761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7386F0-4366-4236-A350-86BD2D80AB8A}">
      <dsp:nvSpPr>
        <dsp:cNvPr id="0" name=""/>
        <dsp:cNvSpPr/>
      </dsp:nvSpPr>
      <dsp:spPr>
        <a:xfrm>
          <a:off x="0" y="274951"/>
          <a:ext cx="10515600" cy="13386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1837 r. – „350 000 robotników Manchesteru (…) mieszka w najlichszych, wilgotnych i brudnych domach. (…) </a:t>
          </a:r>
          <a:r>
            <a:rPr lang="pl-PL" sz="1900" b="1" kern="1200"/>
            <a:t>Tylko pozbawiona człowieczeństwa, zdegradowana intelektualnie i moralnie </a:t>
          </a:r>
          <a:r>
            <a:rPr lang="pl-PL" sz="1900" kern="1200"/>
            <a:t>zepchnięta do stanu bestialstwa, fizycznie schorzała rasa może w tych mieszkaniach czuć się wygodnie i swojsko”/Engels/</a:t>
          </a:r>
          <a:endParaRPr lang="en-US" sz="1900" kern="1200"/>
        </a:p>
      </dsp:txBody>
      <dsp:txXfrm>
        <a:off x="65348" y="340299"/>
        <a:ext cx="10384904" cy="1207966"/>
      </dsp:txXfrm>
    </dsp:sp>
    <dsp:sp modelId="{E24AF1A4-133E-4824-A67F-B47EA2D2AB6A}">
      <dsp:nvSpPr>
        <dsp:cNvPr id="0" name=""/>
        <dsp:cNvSpPr/>
      </dsp:nvSpPr>
      <dsp:spPr>
        <a:xfrm>
          <a:off x="0" y="1668334"/>
          <a:ext cx="10515600" cy="13386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-1928 r.- „Miasto powinno być budowane tak, aby ludzie byli zdrowi i szczęśliwi (…). Czy można sobie wyobrazić spełnienie tego postulatu Arystotelesa, o ile </a:t>
          </a:r>
          <a:r>
            <a:rPr lang="pl-PL" sz="1900" b="1" kern="1200"/>
            <a:t>każda rodzina</a:t>
          </a:r>
          <a:r>
            <a:rPr lang="pl-PL" sz="1900" kern="1200"/>
            <a:t> w mieście </a:t>
          </a:r>
          <a:r>
            <a:rPr lang="pl-PL" sz="1900" b="1" kern="1200"/>
            <a:t>nie ma własnego odpowiedniego mieszkania?</a:t>
          </a:r>
          <a:r>
            <a:rPr lang="pl-PL" sz="1900" kern="1200"/>
            <a:t>”/Teoplitz/</a:t>
          </a:r>
          <a:endParaRPr lang="en-US" sz="1900" kern="1200"/>
        </a:p>
      </dsp:txBody>
      <dsp:txXfrm>
        <a:off x="65348" y="1733682"/>
        <a:ext cx="10384904" cy="1207966"/>
      </dsp:txXfrm>
    </dsp:sp>
    <dsp:sp modelId="{805182B6-94B5-42D9-8196-F6543CCF4C0D}">
      <dsp:nvSpPr>
        <dsp:cNvPr id="0" name=""/>
        <dsp:cNvSpPr/>
      </dsp:nvSpPr>
      <dsp:spPr>
        <a:xfrm>
          <a:off x="0" y="3061717"/>
          <a:ext cx="10515600" cy="133866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900" kern="1200"/>
            <a:t>- 1952 r. – </a:t>
          </a:r>
          <a:r>
            <a:rPr lang="pl-PL" sz="1900" b="1" kern="1200"/>
            <a:t>„Człowiek zamieszkuje [różne miejsca], a jednak w nich nie mieszka, skoro „mieszkać”, znaczy tylko: posiadać jakiś kąt. </a:t>
          </a:r>
          <a:r>
            <a:rPr lang="pl-PL" sz="1900" kern="1200"/>
            <a:t>Wprawdzie przy dzisiejszym głodzie mieszkaniowym już to uspokaja i cieszy (…) Ale czy samo istnienie mieszkań gwarantuje nam już, że także zamieszkiwanie ma miejsce? (…) Zamieszkiwanie i budowanie znajdują się do siebie nawzajem w stosunku celu i środka” /Heidegger/</a:t>
          </a:r>
          <a:endParaRPr lang="en-US" sz="1900" kern="1200"/>
        </a:p>
      </dsp:txBody>
      <dsp:txXfrm>
        <a:off x="65348" y="3127065"/>
        <a:ext cx="10384904" cy="12079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AA879F-CC00-4E8C-909F-EAFFE9766B57}">
      <dsp:nvSpPr>
        <dsp:cNvPr id="0" name=""/>
        <dsp:cNvSpPr/>
      </dsp:nvSpPr>
      <dsp:spPr>
        <a:xfrm rot="16200000">
          <a:off x="2467" y="2163"/>
          <a:ext cx="4770015" cy="477001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i="1" kern="1200"/>
            <a:t>„Znacznie większe znaczenie od warunków materialnych ma sytuacja mieszkaniowa rodziny. Trudne warunki mieszkaniowe bardzo niekorzystnie wpływają na życie rodziny i na rozwój dziecka”/OMEP/</a:t>
          </a:r>
          <a:endParaRPr lang="en-US" sz="1800" kern="1200"/>
        </a:p>
      </dsp:txBody>
      <dsp:txXfrm rot="5400000">
        <a:off x="2468" y="1194666"/>
        <a:ext cx="3935262" cy="2385007"/>
      </dsp:txXfrm>
    </dsp:sp>
    <dsp:sp modelId="{F4C4EC12-F5AA-4C06-B78B-C95C93465CD0}">
      <dsp:nvSpPr>
        <dsp:cNvPr id="0" name=""/>
        <dsp:cNvSpPr/>
      </dsp:nvSpPr>
      <dsp:spPr>
        <a:xfrm rot="5400000">
          <a:off x="5743116" y="2163"/>
          <a:ext cx="4770015" cy="4770015"/>
        </a:xfrm>
        <a:prstGeom prst="down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i="1" kern="1200"/>
            <a:t>„Mamy wiele dzieci żyjących w przerażających warunkach. Mamy wiele rodzin, które są w naprawdę biednych prywatnych wynajmowanych mieszkaniach i boją się cokolwiek z tym zrobić, na wypadek, gdyby zostały poproszone o odejście” /June Tinsley/</a:t>
          </a:r>
          <a:endParaRPr lang="en-US" sz="1800" kern="1200"/>
        </a:p>
      </dsp:txBody>
      <dsp:txXfrm rot="-5400000">
        <a:off x="6577870" y="1194667"/>
        <a:ext cx="3935262" cy="2385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5">
  <dgm:title val=""/>
  <dgm:desc val=""/>
  <dgm:catLst>
    <dgm:cat type="relationship" pri="6000"/>
    <dgm:cat type="process" pri="3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lte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0.1"/>
          <dgm:constr type="sibSp" refType="h" op="lte" fact="0.1"/>
          <dgm:constr type="diam" refType="w" refFor="ch" refPtType="node" op="equ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2"/>
          <dgm:constr type="sibSp" refType="h" op="lte" fact="0.1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3" axis="ch" ptType="node" func="cnt" op="equ" val="7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if name="Name14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/>
          <dgm:constr type="sibSp" refType="h" op="lte" fact="0.1"/>
        </dgm:constrLst>
      </dgm:if>
      <dgm:if name="Name15" axis="ch" ptType="node" func="cnt" op="gte" val="9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1"/>
          <dgm:constr type="sibSp" refType="h" op="lte" fact="0.1"/>
        </dgm:constrLst>
      </dgm:if>
      <dgm:else name="Name16">
        <dgm:constrLst>
          <dgm:constr type="primFontSz" for="ch" ptType="node" op="equ" val="65"/>
          <dgm:constr type="w" for="ch" ptType="node" refType="w"/>
          <dgm:constr type="h" for="ch" ptType="node" refType="w" refFor="ch" refPtType="node" op="equ"/>
          <dgm:constr type="sibSp" refType="w" refFor="ch" refPtType="node" fact="-0.35"/>
        </dgm:constrLst>
      </dgm:else>
    </dgm:choose>
    <dgm:ruleLst/>
    <dgm:forEach name="Name17" axis="ch" ptType="node">
      <dgm:layoutNode name="arrow">
        <dgm:varLst>
          <dgm:bulletEnabled val="1"/>
        </dgm:varLst>
        <dgm:alg type="tx"/>
        <dgm:shape xmlns:r="http://schemas.openxmlformats.org/officeDocument/2006/relationships" type="down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0.08862</cdr:x>
      <cdr:y>0.21219</cdr:y>
    </cdr:from>
    <cdr:to>
      <cdr:x>0.38619</cdr:x>
      <cdr:y>0.28087</cdr:y>
    </cdr:to>
    <cdr:sp macro="" textlink="">
      <cdr:nvSpPr>
        <cdr:cNvPr id="2" name="pole tekstowe 1">
          <a:extLst xmlns:a="http://schemas.openxmlformats.org/drawingml/2006/main">
            <a:ext uri="{FF2B5EF4-FFF2-40B4-BE49-F238E27FC236}">
              <a16:creationId xmlns:a16="http://schemas.microsoft.com/office/drawing/2014/main" id="{47D51FB1-C0A3-4B95-B778-5722A8A0EEBE}"/>
            </a:ext>
          </a:extLst>
        </cdr:cNvPr>
        <cdr:cNvSpPr txBox="1"/>
      </cdr:nvSpPr>
      <cdr:spPr>
        <a:xfrm xmlns:a="http://schemas.openxmlformats.org/drawingml/2006/main">
          <a:off x="931877" y="1451295"/>
          <a:ext cx="3129094" cy="4697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pl-PL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DA7CC-AF18-4C32-BB44-3E2D61F18F5B}" type="datetimeFigureOut">
              <a:rPr lang="pl-PL" smtClean="0"/>
              <a:pPr/>
              <a:t>20.09.2021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Konferencja WWGN 2021, 19-21 września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B1BC2C-9C8A-484C-8F6C-8FE782282271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315090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52A8E4-5D32-498A-9D05-1919E70D6A81}" type="datetimeFigureOut">
              <a:rPr lang="pl-PL" smtClean="0"/>
              <a:pPr/>
              <a:t>20.09.2021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pl-PL"/>
              <a:t>Konferencja WWGN 2021, 19-21 września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B7C4D5-2FD5-45BC-B23C-84FFA9DBF80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3172618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18108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3890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54442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67223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0654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87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1824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55618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413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114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/>
              <a:t>Konferencja WWGN, Kraków, 19-21.09.2021</a:t>
            </a:r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76426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121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l-PL"/>
              <a:t>Konferencja WWGN, Kraków, 19-21.09.2021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751FC-4E75-4098-867F-CBDD559CBE8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7118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212333" y="825092"/>
            <a:ext cx="11979667" cy="1728501"/>
          </a:xfrm>
        </p:spPr>
        <p:txBody>
          <a:bodyPr>
            <a:normAutofit fontScale="90000"/>
          </a:bodyPr>
          <a:lstStyle/>
          <a:p>
            <a:r>
              <a:rPr lang="pl-PL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Wykluczenie</a:t>
            </a:r>
            <a:r>
              <a:rPr lang="pl-PL" sz="4000" dirty="0">
                <a:effectLst/>
                <a:latin typeface="Arial" panose="020B0604020202020204" pitchFamily="34" charset="0"/>
              </a:rPr>
              <a:t> </a:t>
            </a:r>
            <a:r>
              <a:rPr lang="pl-PL" sz="40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mieszkaniowe</a:t>
            </a:r>
            <a:r>
              <a:rPr lang="pl-PL" sz="4000" dirty="0">
                <a:effectLst/>
                <a:latin typeface="Arial" panose="020B0604020202020204" pitchFamily="34" charset="0"/>
              </a:rPr>
              <a:t> </a:t>
            </a:r>
            <a:br>
              <a:rPr lang="pl-PL" sz="4000" dirty="0">
                <a:effectLst/>
                <a:latin typeface="Arial" panose="020B0604020202020204" pitchFamily="34" charset="0"/>
              </a:rPr>
            </a:br>
            <a:r>
              <a:rPr lang="pl-PL" sz="4000" dirty="0">
                <a:effectLst/>
                <a:latin typeface="Arial" panose="020B0604020202020204" pitchFamily="34" charset="0"/>
              </a:rPr>
              <a:t>młodych Polaków jako problem </a:t>
            </a:r>
            <a:br>
              <a:rPr lang="pl-PL" sz="4000" dirty="0">
                <a:effectLst/>
                <a:latin typeface="Arial" panose="020B0604020202020204" pitchFamily="34" charset="0"/>
              </a:rPr>
            </a:br>
            <a:r>
              <a:rPr lang="pl-PL" sz="4000" dirty="0">
                <a:effectLst/>
                <a:latin typeface="Arial" panose="020B0604020202020204" pitchFamily="34" charset="0"/>
              </a:rPr>
              <a:t>zrównoważonego rozwoju</a:t>
            </a:r>
            <a:endParaRPr lang="pl-PL" sz="4000" dirty="0"/>
          </a:p>
        </p:txBody>
      </p:sp>
      <p:pic>
        <p:nvPicPr>
          <p:cNvPr id="1026" name="Picture 2" descr="Obraz zawierający budynek, zewnętrzne, skała, kamień&#10;&#10;Opis wygenerowany automatycznie">
            <a:extLst>
              <a:ext uri="{FF2B5EF4-FFF2-40B4-BE49-F238E27FC236}">
                <a16:creationId xmlns:a16="http://schemas.microsoft.com/office/drawing/2014/main" id="{764D985F-6192-42D1-A99F-59C962A4E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06" y="2782613"/>
            <a:ext cx="4050016" cy="2577283"/>
          </a:xfrm>
          <a:prstGeom prst="rect">
            <a:avLst/>
          </a:prstGeom>
          <a:noFill/>
        </p:spPr>
      </p:pic>
      <p:pic>
        <p:nvPicPr>
          <p:cNvPr id="3" name="Obraz 2" descr="Obraz zawierający miasto&#10;&#10;Opis wygenerowany automatycznie">
            <a:extLst>
              <a:ext uri="{FF2B5EF4-FFF2-40B4-BE49-F238E27FC236}">
                <a16:creationId xmlns:a16="http://schemas.microsoft.com/office/drawing/2014/main" id="{1F8CE7EF-E5FC-45EE-9063-75EAEE335A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2166" y="2771426"/>
            <a:ext cx="4581836" cy="2577283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D6C1090A-B7CD-4BAB-916D-043A2803DF58}"/>
              </a:ext>
            </a:extLst>
          </p:cNvPr>
          <p:cNvSpPr txBox="1"/>
          <p:nvPr/>
        </p:nvSpPr>
        <p:spPr>
          <a:xfrm>
            <a:off x="4390092" y="5848242"/>
            <a:ext cx="362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dr Izabela Rudzka, SGH w Warszawie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58A2F6E9-1065-489A-A7C3-450C770766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87559823"/>
              </p:ext>
            </p:extLst>
          </p:nvPr>
        </p:nvGraphicFramePr>
        <p:xfrm>
          <a:off x="349895" y="2466469"/>
          <a:ext cx="10844514" cy="584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7AA1ACC-B58C-4F31-9157-2009D01CC7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7068468"/>
              </p:ext>
            </p:extLst>
          </p:nvPr>
        </p:nvGraphicFramePr>
        <p:xfrm>
          <a:off x="2013357" y="1677797"/>
          <a:ext cx="9181051" cy="45636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904407">
                  <a:extLst>
                    <a:ext uri="{9D8B030D-6E8A-4147-A177-3AD203B41FA5}">
                      <a16:colId xmlns:a16="http://schemas.microsoft.com/office/drawing/2014/main" val="1456429523"/>
                    </a:ext>
                  </a:extLst>
                </a:gridCol>
                <a:gridCol w="1883293">
                  <a:extLst>
                    <a:ext uri="{9D8B030D-6E8A-4147-A177-3AD203B41FA5}">
                      <a16:colId xmlns:a16="http://schemas.microsoft.com/office/drawing/2014/main" val="1924213763"/>
                    </a:ext>
                  </a:extLst>
                </a:gridCol>
                <a:gridCol w="2393351">
                  <a:extLst>
                    <a:ext uri="{9D8B030D-6E8A-4147-A177-3AD203B41FA5}">
                      <a16:colId xmlns:a16="http://schemas.microsoft.com/office/drawing/2014/main" val="3539774264"/>
                    </a:ext>
                  </a:extLst>
                </a:gridCol>
              </a:tblGrid>
              <a:tr h="44262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u="none" strike="noStrike" dirty="0">
                          <a:effectLst/>
                        </a:rPr>
                        <a:t>Źródło dochodu</a:t>
                      </a:r>
                      <a:endParaRPr lang="pl-PL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u="none" strike="noStrike">
                          <a:effectLst/>
                        </a:rPr>
                        <a:t>Główne</a:t>
                      </a:r>
                      <a:endParaRPr lang="pl-PL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u="none" strike="noStrike">
                          <a:effectLst/>
                        </a:rPr>
                        <a:t>Dodatkowe</a:t>
                      </a:r>
                      <a:endParaRPr lang="pl-PL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31651155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1. </a:t>
                      </a:r>
                      <a:r>
                        <a:rPr lang="en-US" sz="2000" u="none" strike="noStrike" dirty="0" err="1">
                          <a:effectLst/>
                        </a:rPr>
                        <a:t>Jestem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na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utrzymaniu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184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104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49249555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2. </a:t>
                      </a:r>
                      <a:r>
                        <a:rPr lang="en-US" sz="2000" u="none" strike="noStrike" dirty="0" err="1">
                          <a:effectLst/>
                        </a:rPr>
                        <a:t>Umowa</a:t>
                      </a:r>
                      <a:r>
                        <a:rPr lang="en-US" sz="2000" u="none" strike="noStrike" dirty="0">
                          <a:effectLst/>
                        </a:rPr>
                        <a:t> o </a:t>
                      </a:r>
                      <a:r>
                        <a:rPr lang="en-US" sz="2000" u="none" strike="noStrike" dirty="0" err="1">
                          <a:effectLst/>
                        </a:rPr>
                        <a:t>pracę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645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29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30415562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3. </a:t>
                      </a:r>
                      <a:r>
                        <a:rPr lang="en-US" sz="2000" u="none" strike="noStrike" dirty="0" err="1">
                          <a:effectLst/>
                        </a:rPr>
                        <a:t>Umowa</a:t>
                      </a:r>
                      <a:r>
                        <a:rPr lang="en-US" sz="2000" u="none" strike="noStrike" dirty="0">
                          <a:effectLst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</a:rPr>
                        <a:t>menadżerska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21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126514954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l-PL" sz="2000" u="none" strike="noStrike">
                          <a:effectLst/>
                        </a:rPr>
                        <a:t>4. Umowa zlecenie/o dzieło</a:t>
                      </a:r>
                      <a:endParaRPr lang="pl-PL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103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152 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74067038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5. Zasiłek/renta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21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31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53191046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6. Stypendium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15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57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62216164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7. Działalność gospodarcza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105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34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6232745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8. Prawa autorskie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8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55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469800950"/>
                  </a:ext>
                </a:extLst>
              </a:tr>
              <a:tr h="457888">
                <a:tc>
                  <a:txBody>
                    <a:bodyPr/>
                    <a:lstStyle/>
                    <a:p>
                      <a:pPr algn="l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9. Inne ...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>
                          <a:effectLst/>
                        </a:rPr>
                        <a:t>17</a:t>
                      </a:r>
                      <a:endParaRPr lang="en-US" sz="2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none" strike="noStrike" dirty="0">
                          <a:effectLst/>
                        </a:rPr>
                        <a:t>86</a:t>
                      </a:r>
                      <a:endParaRPr lang="en-US" sz="2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593782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4954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F75A1663-775A-40A9-89E2-79AD7EB48C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54795244"/>
              </p:ext>
            </p:extLst>
          </p:nvPr>
        </p:nvGraphicFramePr>
        <p:xfrm>
          <a:off x="1106648" y="109057"/>
          <a:ext cx="10515600" cy="68396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FFD564D-CD47-4881-90A4-544CDE93FC5C}"/>
              </a:ext>
            </a:extLst>
          </p:cNvPr>
          <p:cNvSpPr txBox="1"/>
          <p:nvPr/>
        </p:nvSpPr>
        <p:spPr>
          <a:xfrm>
            <a:off x="1560353" y="1602297"/>
            <a:ext cx="3204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WYKSZTAŁCENIE BADANYCH</a:t>
            </a:r>
          </a:p>
        </p:txBody>
      </p:sp>
    </p:spTree>
    <p:extLst>
      <p:ext uri="{BB962C8B-B14F-4D97-AF65-F5344CB8AC3E}">
        <p14:creationId xmlns:p14="http://schemas.microsoft.com/office/powerpoint/2010/main" val="37005143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11" name="Symbol zastępczy zawartości 10">
            <a:extLst>
              <a:ext uri="{FF2B5EF4-FFF2-40B4-BE49-F238E27FC236}">
                <a16:creationId xmlns:a16="http://schemas.microsoft.com/office/drawing/2014/main" id="{8E7304DF-6A14-4DC2-A471-8FFB344F49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6876032"/>
              </p:ext>
            </p:extLst>
          </p:nvPr>
        </p:nvGraphicFramePr>
        <p:xfrm>
          <a:off x="1018191" y="1746747"/>
          <a:ext cx="10967977" cy="5065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FFD564D-CD47-4881-90A4-544CDE93FC5C}"/>
              </a:ext>
            </a:extLst>
          </p:cNvPr>
          <p:cNvSpPr txBox="1"/>
          <p:nvPr/>
        </p:nvSpPr>
        <p:spPr>
          <a:xfrm>
            <a:off x="657527" y="1417631"/>
            <a:ext cx="3825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WYKSZTAŁCENIE OSÓB NAJMUJĄCYCH</a:t>
            </a:r>
          </a:p>
        </p:txBody>
      </p:sp>
    </p:spTree>
    <p:extLst>
      <p:ext uri="{BB962C8B-B14F-4D97-AF65-F5344CB8AC3E}">
        <p14:creationId xmlns:p14="http://schemas.microsoft.com/office/powerpoint/2010/main" val="268724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58A2F6E9-1065-489A-A7C3-450C770766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6919685"/>
              </p:ext>
            </p:extLst>
          </p:nvPr>
        </p:nvGraphicFramePr>
        <p:xfrm>
          <a:off x="509286" y="335666"/>
          <a:ext cx="10844514" cy="584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FFD564D-CD47-4881-90A4-544CDE93FC5C}"/>
              </a:ext>
            </a:extLst>
          </p:cNvPr>
          <p:cNvSpPr txBox="1"/>
          <p:nvPr/>
        </p:nvSpPr>
        <p:spPr>
          <a:xfrm>
            <a:off x="1560353" y="1602297"/>
            <a:ext cx="482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Od jak dawna wynajmujesz mieszkanie?</a:t>
            </a:r>
          </a:p>
        </p:txBody>
      </p:sp>
    </p:spTree>
    <p:extLst>
      <p:ext uri="{BB962C8B-B14F-4D97-AF65-F5344CB8AC3E}">
        <p14:creationId xmlns:p14="http://schemas.microsoft.com/office/powerpoint/2010/main" val="139186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58A2F6E9-1065-489A-A7C3-450C7707663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49895" y="2466469"/>
          <a:ext cx="10844514" cy="584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Wykres 4">
            <a:extLst>
              <a:ext uri="{FF2B5EF4-FFF2-40B4-BE49-F238E27FC236}">
                <a16:creationId xmlns:a16="http://schemas.microsoft.com/office/drawing/2014/main" id="{525A40ED-A1EE-4896-BF29-6677FCAC8F5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0268371"/>
              </p:ext>
            </p:extLst>
          </p:nvPr>
        </p:nvGraphicFramePr>
        <p:xfrm>
          <a:off x="1391874" y="1637949"/>
          <a:ext cx="9899009" cy="45027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191A40FD-C2E6-49AB-9EEA-3EE69E90C024}"/>
              </a:ext>
            </a:extLst>
          </p:cNvPr>
          <p:cNvSpPr txBox="1"/>
          <p:nvPr/>
        </p:nvSpPr>
        <p:spPr>
          <a:xfrm>
            <a:off x="842394" y="1371023"/>
            <a:ext cx="34611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Dlaczego mieszkasz z rodzicami, rodzeństwem, os. obcą?</a:t>
            </a:r>
          </a:p>
        </p:txBody>
      </p:sp>
    </p:spTree>
    <p:extLst>
      <p:ext uri="{BB962C8B-B14F-4D97-AF65-F5344CB8AC3E}">
        <p14:creationId xmlns:p14="http://schemas.microsoft.com/office/powerpoint/2010/main" val="3169910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8" name="Symbol zastępczy zawartości 7">
            <a:extLst>
              <a:ext uri="{FF2B5EF4-FFF2-40B4-BE49-F238E27FC236}">
                <a16:creationId xmlns:a16="http://schemas.microsoft.com/office/drawing/2014/main" id="{58A2F6E9-1065-489A-A7C3-450C7707663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8453422"/>
              </p:ext>
            </p:extLst>
          </p:nvPr>
        </p:nvGraphicFramePr>
        <p:xfrm>
          <a:off x="475730" y="1828906"/>
          <a:ext cx="10844514" cy="584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792C7D88-F86B-4E89-9CD7-7CC65B7B3F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8648315"/>
              </p:ext>
            </p:extLst>
          </p:nvPr>
        </p:nvGraphicFramePr>
        <p:xfrm>
          <a:off x="475730" y="2131370"/>
          <a:ext cx="10515600" cy="41189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pole tekstowe 1">
            <a:extLst>
              <a:ext uri="{FF2B5EF4-FFF2-40B4-BE49-F238E27FC236}">
                <a16:creationId xmlns:a16="http://schemas.microsoft.com/office/drawing/2014/main" id="{1643CECB-274E-4329-96F6-D9C866D611D4}"/>
              </a:ext>
            </a:extLst>
          </p:cNvPr>
          <p:cNvSpPr txBox="1"/>
          <p:nvPr/>
        </p:nvSpPr>
        <p:spPr>
          <a:xfrm>
            <a:off x="1652630" y="1602297"/>
            <a:ext cx="38337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Dlaczego posiadanie mieszkania jest ważne?</a:t>
            </a:r>
          </a:p>
        </p:txBody>
      </p:sp>
    </p:spTree>
    <p:extLst>
      <p:ext uri="{BB962C8B-B14F-4D97-AF65-F5344CB8AC3E}">
        <p14:creationId xmlns:p14="http://schemas.microsoft.com/office/powerpoint/2010/main" val="40601534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98990"/>
            <a:ext cx="10515600" cy="76409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4400" b="1" i="1" dirty="0">
                <a:solidFill>
                  <a:srgbClr val="FF0000"/>
                </a:solidFill>
                <a:effectLst/>
              </a:rPr>
            </a:br>
            <a:r>
              <a:rPr lang="pl-PL" sz="4400" b="1" i="1" dirty="0">
                <a:solidFill>
                  <a:srgbClr val="FF0000"/>
                </a:solidFill>
                <a:effectLst/>
              </a:rPr>
              <a:t>Zrównoważony rozwój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13701" y="1525788"/>
            <a:ext cx="10515600" cy="40555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„Rozwój, który spełnia obecne potrzeby </a:t>
            </a:r>
            <a:r>
              <a:rPr lang="pl-PL" b="1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bez uszczerbku </a:t>
            </a: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dla zdolności przyszłych pokoleń do zaspokojenia ich własnych potrzeb”</a:t>
            </a:r>
            <a:r>
              <a:rPr lang="pl-PL" i="1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 </a:t>
            </a: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WCED/</a:t>
            </a:r>
          </a:p>
          <a:p>
            <a:pPr marL="0" indent="0">
              <a:buNone/>
            </a:pPr>
            <a:r>
              <a:rPr lang="pl-PL" dirty="0">
                <a:latin typeface="Abadi" panose="020B0604020104020204" pitchFamily="34" charset="0"/>
                <a:ea typeface="Calibri" panose="020F0502020204030204" pitchFamily="34" charset="0"/>
              </a:rPr>
              <a:t>W</a:t>
            </a: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szelkie rozważania o występującej alienacji mieszkaniowej wpisują się w dyskurs potrzeby wprowadzenia zmiany, czyli służą przeciwdziałaniu wyalienowaniu podmiotu miejskiego</a:t>
            </a:r>
            <a:r>
              <a:rPr lang="pl-PL" i="1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 homo </a:t>
            </a:r>
            <a:r>
              <a:rPr lang="pl-PL" i="1" dirty="0" err="1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urbanus</a:t>
            </a: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 w stosunku do przedmiotu, w którym funkcjonuje </a:t>
            </a:r>
            <a:r>
              <a:rPr lang="pl-PL" i="1" dirty="0">
                <a:effectLst/>
                <a:latin typeface="Abadi" panose="020B0604020104020204" pitchFamily="34" charset="0"/>
                <a:ea typeface="Calibri" panose="020F0502020204030204" pitchFamily="34" charset="0"/>
              </a:rPr>
              <a:t>– civitas /Rudzka/</a:t>
            </a:r>
            <a:endParaRPr lang="pl-PL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158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366708" y="1246631"/>
            <a:ext cx="9648037" cy="495283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„Na najbardziej fundamentalnym poziomie mieszkalnictwo jest czymś więcej niż segmentem rynku czy polityką. To relacja społeczna, która stanowi podstawę ludzkiego przetrwania. Może to mieć istotne konsekwencje dla zaangażowania się podmiotów w podejmowane przez nich działania i ich następstwa (…). Dlatego też brak bezpieczeństwa mieszkaniowego nie jest tylko środkiem do wywłaszczenia finansowego, ale jest przede wszystkim kryzysem ontologicznym dotyczącym tożsamości osobistej i relacji z resztą społeczeństwa”. </a:t>
            </a:r>
          </a:p>
          <a:p>
            <a:endParaRPr lang="pl-PL" sz="24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8059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7628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298990"/>
            <a:ext cx="10515600" cy="764096"/>
          </a:xfrm>
        </p:spPr>
        <p:txBody>
          <a:bodyPr>
            <a:normAutofit fontScale="90000"/>
          </a:bodyPr>
          <a:lstStyle/>
          <a:p>
            <a:pPr algn="ctr"/>
            <a:br>
              <a:rPr lang="pl-PL" sz="4400" b="1" i="1">
                <a:solidFill>
                  <a:srgbClr val="FF0000"/>
                </a:solidFill>
                <a:effectLst/>
              </a:rPr>
            </a:br>
            <a:r>
              <a:rPr kumimoji="0" lang="pl-PL" sz="4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/>
                <a:ea typeface="+mj-ea"/>
                <a:cs typeface="+mj-cs"/>
              </a:rPr>
              <a:t>DOM</a:t>
            </a:r>
            <a:endParaRPr lang="pl-PL" dirty="0"/>
          </a:p>
        </p:txBody>
      </p:sp>
      <p:graphicFrame>
        <p:nvGraphicFramePr>
          <p:cNvPr id="9" name="Symbol zastępczy zawartości 2">
            <a:extLst>
              <a:ext uri="{FF2B5EF4-FFF2-40B4-BE49-F238E27FC236}">
                <a16:creationId xmlns:a16="http://schemas.microsoft.com/office/drawing/2014/main" id="{8F70C02E-89B2-45EA-88FC-97D76E176C1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13701" y="1525788"/>
          <a:ext cx="4285023" cy="5033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Obraz 4">
            <a:extLst>
              <a:ext uri="{FF2B5EF4-FFF2-40B4-BE49-F238E27FC236}">
                <a16:creationId xmlns:a16="http://schemas.microsoft.com/office/drawing/2014/main" id="{71E2A868-9F93-4560-8E6E-EF2C57A217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0242" y="185705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819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22972" y="205699"/>
            <a:ext cx="4128083" cy="764096"/>
          </a:xfrm>
        </p:spPr>
        <p:txBody>
          <a:bodyPr>
            <a:normAutofit/>
          </a:bodyPr>
          <a:lstStyle/>
          <a:p>
            <a:r>
              <a:rPr lang="pl-PL" sz="3200" b="1" i="1" dirty="0">
                <a:solidFill>
                  <a:srgbClr val="FF0000"/>
                </a:solidFill>
                <a:latin typeface="Abadi" panose="020B0604020104020204" pitchFamily="34" charset="0"/>
              </a:rPr>
              <a:t>z historii…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C070D141-2DE1-4C0D-AF99-4ED8A5608F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132515"/>
          <a:ext cx="10515600" cy="4675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43164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165085" y="501634"/>
            <a:ext cx="2807053" cy="764096"/>
          </a:xfrm>
        </p:spPr>
        <p:txBody>
          <a:bodyPr>
            <a:normAutofit/>
          </a:bodyPr>
          <a:lstStyle/>
          <a:p>
            <a:r>
              <a:rPr lang="pl-PL" sz="4000" b="1" i="1" dirty="0">
                <a:solidFill>
                  <a:srgbClr val="FF0000"/>
                </a:solidFill>
              </a:rPr>
              <a:t>Obecnie …</a:t>
            </a:r>
          </a:p>
        </p:txBody>
      </p:sp>
      <p:graphicFrame>
        <p:nvGraphicFramePr>
          <p:cNvPr id="5" name="Symbol zastępczy zawartości 2">
            <a:extLst>
              <a:ext uri="{FF2B5EF4-FFF2-40B4-BE49-F238E27FC236}">
                <a16:creationId xmlns:a16="http://schemas.microsoft.com/office/drawing/2014/main" id="{26EFC693-AD1A-49AE-8823-02997E837E4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89202" y="1265730"/>
          <a:ext cx="10515600" cy="4774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52219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843475" y="236422"/>
            <a:ext cx="2807053" cy="764096"/>
          </a:xfrm>
        </p:spPr>
        <p:txBody>
          <a:bodyPr>
            <a:normAutofit/>
          </a:bodyPr>
          <a:lstStyle/>
          <a:p>
            <a:r>
              <a:rPr lang="pl-PL" sz="2800" b="1" i="1">
                <a:solidFill>
                  <a:schemeClr val="accent1">
                    <a:lumMod val="75000"/>
                  </a:schemeClr>
                </a:solidFill>
              </a:rPr>
              <a:t>Statystycznie …</a:t>
            </a:r>
            <a:endParaRPr lang="pl-PL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989201" y="1352856"/>
            <a:ext cx="10515600" cy="477434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haroni" panose="02010803020104030203" pitchFamily="2" charset="-79"/>
              </a:rPr>
              <a:t>45,1% osób młodych, w wieku 25–34 lata, mieszka wspólnie z rodzicami,   (przy średniej dla UE na poziomie 28,6%)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l-PL" dirty="0">
              <a:effectLst/>
              <a:latin typeface="Abadi" panose="020B060402010402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</a:t>
            </a: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koniec 2019 r. na rynku było o 424 tys. mieszkań więcej niż gospodarstw domowych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pl-PL" dirty="0">
              <a:effectLst/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tym samym czasie dla zaspokojenia potrzeb mieszkaniowych na rynku brakowało 641 tys. mieszkań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dirty="0"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2018 roku 1,7 mln Polaków zamieszkiwało niesamodzielnie, tj. z innymi gospodarstwami, w jednym domu. /Według Eurostatu Polska jest piątym krajem w UE, który ma najwyższy wskaźnik przeludnienia przypadający na mieszkanie/</a:t>
            </a:r>
          </a:p>
          <a:p>
            <a:pPr marL="342900" lvl="0" indent="-342900" algn="just" rtl="0">
              <a:lnSpc>
                <a:spcPct val="150000"/>
              </a:lnSpc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 2018 r. najczęstszym wynagrodzeniem w Polsce (dominantą) było 1765 zł netto (GUS, 2020),</a:t>
            </a:r>
          </a:p>
          <a:p>
            <a:pPr marL="342900" lvl="0" indent="-342900" algn="just">
              <a:lnSpc>
                <a:spcPct val="150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pl-PL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71% mieszkań w siedmiu największych miastach w Polsce w 2018 r. zostało zakupionych za gotówkę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endParaRPr lang="pl-PL" sz="2400" dirty="0">
              <a:effectLst/>
              <a:latin typeface="Abadi" panose="020B0604020104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l-PL" sz="2400" dirty="0">
              <a:effectLst/>
              <a:latin typeface="Abadi" panose="020B060402010402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 marL="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pl-PL" sz="2400" dirty="0">
              <a:effectLst/>
              <a:latin typeface="Abadi" panose="020B0604020104020204" pitchFamily="34" charset="0"/>
              <a:ea typeface="Calibri" panose="020F0502020204030204" pitchFamily="34" charset="0"/>
              <a:cs typeface="Aharoni" panose="02010803020104030203" pitchFamily="2" charset="-79"/>
            </a:endParaRPr>
          </a:p>
          <a:p>
            <a:pPr>
              <a:buFontTx/>
              <a:buChar char="-"/>
            </a:pPr>
            <a:endParaRPr lang="pl-PL" sz="2400" i="1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6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777" y="307502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 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88509" y="1545604"/>
            <a:ext cx="10515600" cy="405555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Badania przeprowadzone w sierpniu – listopadzie 2020 </a:t>
            </a:r>
          </a:p>
          <a:p>
            <a:pPr marL="0" indent="0">
              <a:buNone/>
            </a:pPr>
            <a:endParaRPr lang="pl-PL" dirty="0">
              <a:latin typeface="Abadi" panose="020B0604020104020204" pitchFamily="34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6EF1AEF-F9C6-4EDA-BDCC-CA0AA29CAB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880345"/>
              </p:ext>
            </p:extLst>
          </p:nvPr>
        </p:nvGraphicFramePr>
        <p:xfrm>
          <a:off x="7065777" y="2672647"/>
          <a:ext cx="4800600" cy="3764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00200">
                  <a:extLst>
                    <a:ext uri="{9D8B030D-6E8A-4147-A177-3AD203B41FA5}">
                      <a16:colId xmlns:a16="http://schemas.microsoft.com/office/drawing/2014/main" val="191784928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60952715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376022226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500" u="none" strike="noStrike" dirty="0">
                          <a:effectLst/>
                        </a:rPr>
                        <a:t>1034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500" u="none" strike="noStrike">
                          <a:effectLst/>
                        </a:rPr>
                        <a:t>0</a:t>
                      </a:r>
                      <a:endParaRPr lang="en-US" sz="1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2500" u="none" strike="noStrike" dirty="0">
                          <a:effectLst/>
                        </a:rPr>
                        <a:t>986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05452370"/>
                  </a:ext>
                </a:extLst>
              </a:tr>
            </a:tbl>
          </a:graphicData>
        </a:graphic>
      </p:graphicFrame>
      <p:sp>
        <p:nvSpPr>
          <p:cNvPr id="8" name="pole tekstowe 7">
            <a:extLst>
              <a:ext uri="{FF2B5EF4-FFF2-40B4-BE49-F238E27FC236}">
                <a16:creationId xmlns:a16="http://schemas.microsoft.com/office/drawing/2014/main" id="{B9285C89-ADFB-426C-BCA7-3D8D69BD626E}"/>
              </a:ext>
            </a:extLst>
          </p:cNvPr>
          <p:cNvSpPr txBox="1"/>
          <p:nvPr/>
        </p:nvSpPr>
        <p:spPr>
          <a:xfrm>
            <a:off x="398438" y="2033853"/>
            <a:ext cx="107056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/>
              <a:t>                  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Zespół: M. Bryx i </a:t>
            </a:r>
            <a:r>
              <a:rPr lang="pl-PL" sz="2400" b="1" dirty="0" err="1">
                <a:solidFill>
                  <a:schemeClr val="accent1">
                    <a:lumMod val="75000"/>
                  </a:schemeClr>
                </a:solidFill>
              </a:rPr>
              <a:t>I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. Rudzka</a:t>
            </a:r>
          </a:p>
          <a:p>
            <a:pPr algn="just"/>
            <a:endParaRPr lang="pl-PL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/>
            <a:r>
              <a:rPr lang="pl-PL" sz="2400" dirty="0">
                <a:solidFill>
                  <a:schemeClr val="accent1">
                    <a:lumMod val="75000"/>
                  </a:schemeClr>
                </a:solidFill>
              </a:rPr>
              <a:t>                                     </a:t>
            </a:r>
            <a:r>
              <a:rPr lang="pl-PL" sz="2400" b="1" dirty="0">
                <a:solidFill>
                  <a:schemeClr val="accent1">
                    <a:lumMod val="75000"/>
                  </a:schemeClr>
                </a:solidFill>
              </a:rPr>
              <a:t>Raport: </a:t>
            </a:r>
          </a:p>
          <a:p>
            <a:pPr algn="just"/>
            <a:r>
              <a:rPr lang="pl-PL" sz="2400" dirty="0"/>
              <a:t>„Alternatywny model Kredytowania hipotecznego </a:t>
            </a:r>
          </a:p>
          <a:p>
            <a:pPr algn="just"/>
            <a:r>
              <a:rPr lang="pl-PL" sz="2400" dirty="0"/>
              <a:t>na cele mieszkaniowe”</a:t>
            </a:r>
          </a:p>
          <a:p>
            <a:pPr algn="just"/>
            <a:endParaRPr lang="pl-PL" sz="2400" dirty="0"/>
          </a:p>
          <a:p>
            <a:pPr algn="just"/>
            <a:r>
              <a:rPr lang="pl-PL" sz="2400" dirty="0"/>
              <a:t>Zlecający: WIB PAB 2320</a:t>
            </a:r>
          </a:p>
        </p:txBody>
      </p:sp>
      <p:pic>
        <p:nvPicPr>
          <p:cNvPr id="10" name="Obraz 9" descr="Businessman shrugging">
            <a:extLst>
              <a:ext uri="{FF2B5EF4-FFF2-40B4-BE49-F238E27FC236}">
                <a16:creationId xmlns:a16="http://schemas.microsoft.com/office/drawing/2014/main" id="{BD217730-5CFD-48A0-BFFE-C3EC8DD89A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080" y="1720265"/>
            <a:ext cx="1880035" cy="42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5989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777" y="307502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 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7" name="Wykres 6">
            <a:extLst>
              <a:ext uri="{FF2B5EF4-FFF2-40B4-BE49-F238E27FC236}">
                <a16:creationId xmlns:a16="http://schemas.microsoft.com/office/drawing/2014/main" id="{77AFF664-4675-4EDB-9466-6961D53E9C9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85497838"/>
              </p:ext>
            </p:extLst>
          </p:nvPr>
        </p:nvGraphicFramePr>
        <p:xfrm>
          <a:off x="2280557" y="1822307"/>
          <a:ext cx="7295326" cy="4204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95625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1874" y="4546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graphicFrame>
        <p:nvGraphicFramePr>
          <p:cNvPr id="7" name="Symbol zastępczy zawartości 6">
            <a:extLst>
              <a:ext uri="{FF2B5EF4-FFF2-40B4-BE49-F238E27FC236}">
                <a16:creationId xmlns:a16="http://schemas.microsoft.com/office/drawing/2014/main" id="{5CC81D6F-F319-4F21-AE44-D2C61EB4BD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0393208"/>
              </p:ext>
            </p:extLst>
          </p:nvPr>
        </p:nvGraphicFramePr>
        <p:xfrm>
          <a:off x="738912" y="1216405"/>
          <a:ext cx="10515600" cy="53857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pole tekstowe 9">
            <a:extLst>
              <a:ext uri="{FF2B5EF4-FFF2-40B4-BE49-F238E27FC236}">
                <a16:creationId xmlns:a16="http://schemas.microsoft.com/office/drawing/2014/main" id="{5FFD564D-CD47-4881-90A4-544CDE93FC5C}"/>
              </a:ext>
            </a:extLst>
          </p:cNvPr>
          <p:cNvSpPr txBox="1"/>
          <p:nvPr/>
        </p:nvSpPr>
        <p:spPr>
          <a:xfrm>
            <a:off x="1560353" y="1602297"/>
            <a:ext cx="4828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/>
              <a:t>Czy mieszkanie w którym mieszkasz jest Twoje?</a:t>
            </a:r>
          </a:p>
        </p:txBody>
      </p:sp>
    </p:spTree>
    <p:extLst>
      <p:ext uri="{BB962C8B-B14F-4D97-AF65-F5344CB8AC3E}">
        <p14:creationId xmlns:p14="http://schemas.microsoft.com/office/powerpoint/2010/main" val="1448357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3A3AD8E3-3882-46F1-BCE7-45BA49FB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314" y="0"/>
            <a:ext cx="10515600" cy="1325563"/>
          </a:xfrm>
        </p:spPr>
        <p:txBody>
          <a:bodyPr>
            <a:normAutofit fontScale="90000"/>
          </a:bodyPr>
          <a:lstStyle/>
          <a:p>
            <a:pPr marL="0" indent="0" algn="ctr"/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Własne czy wynajmowane. Preferencje mieszkaniowe </a:t>
            </a:r>
            <a:b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pl-PL" sz="31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młodych ludzi w Polsce (18-45)</a:t>
            </a:r>
            <a:br>
              <a:rPr lang="pl-PL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pl-PL" dirty="0"/>
          </a:p>
        </p:txBody>
      </p:sp>
      <p:pic>
        <p:nvPicPr>
          <p:cNvPr id="8" name="Symbol zastępczy zawartości 7">
            <a:extLst>
              <a:ext uri="{FF2B5EF4-FFF2-40B4-BE49-F238E27FC236}">
                <a16:creationId xmlns:a16="http://schemas.microsoft.com/office/drawing/2014/main" id="{5A2547F3-2EC3-4E5E-A704-EA0A55D5FA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8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3351" y="1412111"/>
            <a:ext cx="11225298" cy="486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507033"/>
      </p:ext>
    </p:extLst>
  </p:cSld>
  <p:clrMapOvr>
    <a:masterClrMapping/>
  </p:clrMapOvr>
</p:sld>
</file>

<file path=ppt/theme/theme1.xml><?xml version="1.0" encoding="utf-8"?>
<a:theme xmlns:a="http://schemas.openxmlformats.org/drawingml/2006/main" name="Projekt niestandardowy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4050</TotalTime>
  <Words>957</Words>
  <Application>Microsoft Office PowerPoint</Application>
  <PresentationFormat>Panoramiczny</PresentationFormat>
  <Paragraphs>100</Paragraphs>
  <Slides>18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18</vt:i4>
      </vt:variant>
    </vt:vector>
  </HeadingPairs>
  <TitlesOfParts>
    <vt:vector size="25" baseType="lpstr">
      <vt:lpstr>Abadi</vt:lpstr>
      <vt:lpstr>Arial</vt:lpstr>
      <vt:lpstr>Calibri</vt:lpstr>
      <vt:lpstr>Calibri Light</vt:lpstr>
      <vt:lpstr>Symbol</vt:lpstr>
      <vt:lpstr>Times New Roman</vt:lpstr>
      <vt:lpstr>Projekt niestandardowy</vt:lpstr>
      <vt:lpstr>Wykluczenie mieszkaniowe  młodych Polaków jako problem  zrównoważonego rozwoju</vt:lpstr>
      <vt:lpstr> DOM</vt:lpstr>
      <vt:lpstr>z historii…</vt:lpstr>
      <vt:lpstr>Obecnie …</vt:lpstr>
      <vt:lpstr>Statystycznie …</vt:lpstr>
      <vt:lpstr>  Własne czy wynajmowane. Preferencje mieszkaniowe  młodych ludzi w Polsce (18-45)   </vt:lpstr>
      <vt:lpstr>  Własne czy wynajmowane. Preferencje mieszkaniowe  młodych ludzi w Polsce (18-45)   </vt:lpstr>
      <vt:lpstr>  Własne czy wynajmowane. Preferencje mieszkaniowe  młodych ludzi w Polsce (18-45) </vt:lpstr>
      <vt:lpstr>  Własne czy wynajmowane. Preferencje mieszkaniowe  młodych ludzi w Polsce (18-45) </vt:lpstr>
      <vt:lpstr>  Własne czy wynajmowane. Preferencje mieszkaniowe  młodych ludzi w Polsce (18-45) </vt:lpstr>
      <vt:lpstr>  Własne czy wynajmowane. Preferencje mieszkaniowe  młodych ludzi w Polsce (18-45) </vt:lpstr>
      <vt:lpstr>  Własne czy wynajmowane. Preferencje mieszkaniowe  młodych ludzi w Polsce (18-45) </vt:lpstr>
      <vt:lpstr>  Własne czy wynajmowane. Preferencje mieszkaniowe  młodych ludzi w Polsce (18-45) </vt:lpstr>
      <vt:lpstr>  Własne czy wynajmowane. Preferencje mieszkaniowe  młodych ludzi w Polsce (18-45) </vt:lpstr>
      <vt:lpstr>  Własne czy wynajmowane. Preferencje mieszkaniowe  młodych ludzi w Polsce (18-45) </vt:lpstr>
      <vt:lpstr> Zrównoważony rozwój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UEK</cp:lastModifiedBy>
  <cp:revision>22</cp:revision>
  <dcterms:created xsi:type="dcterms:W3CDTF">2021-09-09T08:32:53Z</dcterms:created>
  <dcterms:modified xsi:type="dcterms:W3CDTF">2021-09-20T09:22:36Z</dcterms:modified>
</cp:coreProperties>
</file>