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59" r:id="rId3"/>
    <p:sldId id="261" r:id="rId4"/>
    <p:sldId id="263" r:id="rId5"/>
    <p:sldId id="266" r:id="rId6"/>
    <p:sldId id="267" r:id="rId7"/>
    <p:sldId id="268" r:id="rId8"/>
    <p:sldId id="269" r:id="rId9"/>
    <p:sldId id="272" r:id="rId10"/>
    <p:sldId id="273" r:id="rId11"/>
    <p:sldId id="274" r:id="rId12"/>
    <p:sldId id="275" r:id="rId13"/>
    <p:sldId id="276" r:id="rId14"/>
    <p:sldId id="277" r:id="rId15"/>
    <p:sldId id="265" r:id="rId16"/>
    <p:sldId id="264" r:id="rId17"/>
    <p:sldId id="278" r:id="rId18"/>
    <p:sldId id="279" r:id="rId19"/>
    <p:sldId id="262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8FB0D2AD-58FD-4D94-A257-58E5673965B9}">
          <p14:sldIdLst>
            <p14:sldId id="259"/>
            <p14:sldId id="261"/>
            <p14:sldId id="263"/>
            <p14:sldId id="266"/>
            <p14:sldId id="267"/>
            <p14:sldId id="268"/>
            <p14:sldId id="269"/>
            <p14:sldId id="272"/>
            <p14:sldId id="273"/>
            <p14:sldId id="274"/>
            <p14:sldId id="275"/>
            <p14:sldId id="276"/>
            <p14:sldId id="277"/>
            <p14:sldId id="265"/>
            <p14:sldId id="264"/>
            <p14:sldId id="278"/>
            <p14:sldId id="279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83D325-BEF6-45F2-88E6-B0AA8AAD2E25}" v="2" dt="2021-09-19T11:12:59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 autoAdjust="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DA7CC-AF18-4C32-BB44-3E2D61F18F5B}" type="datetimeFigureOut">
              <a:rPr lang="pl-PL" smtClean="0"/>
              <a:pPr/>
              <a:t>21.09.2021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Konferencja WWGN 2021, 19-21 września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1BC2C-9C8A-484C-8F6C-8FE78228227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15090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2A8E4-5D32-498A-9D05-1919E70D6A81}" type="datetimeFigureOut">
              <a:rPr lang="pl-PL" smtClean="0"/>
              <a:pPr/>
              <a:t>21.09.2021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Konferencja WWGN 2021, 19-21 września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7C4D5-2FD5-45BC-B23C-84FFA9DBF80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31726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35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179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1466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108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7223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654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876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1824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5618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413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114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6168438" y="6396853"/>
            <a:ext cx="5233853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pl-PL"/>
              <a:t>Konferencja WWGN, Kraków, 19-21.09.2021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38200" y="6396853"/>
            <a:ext cx="2743200" cy="365125"/>
          </a:xfrm>
        </p:spPr>
        <p:txBody>
          <a:bodyPr/>
          <a:lstStyle/>
          <a:p>
            <a:r>
              <a:rPr lang="pl-PL" dirty="0"/>
              <a:t>Imię nazwisko prelegenta/ki </a:t>
            </a:r>
          </a:p>
        </p:txBody>
      </p:sp>
    </p:spTree>
    <p:extLst>
      <p:ext uri="{BB962C8B-B14F-4D97-AF65-F5344CB8AC3E}">
        <p14:creationId xmlns:p14="http://schemas.microsoft.com/office/powerpoint/2010/main" val="3202589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7642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3890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444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116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2365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707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866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33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97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120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173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711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153271"/>
          </a:xfrm>
        </p:spPr>
        <p:txBody>
          <a:bodyPr>
            <a:noAutofit/>
          </a:bodyPr>
          <a:lstStyle/>
          <a:p>
            <a:r>
              <a:rPr lang="pl-PL" sz="1800" dirty="0"/>
              <a:t>Problemy metodyczne wyceny wynikające z interwencji publicznych na rynku nieruchomości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A4B4DC-ECFD-4493-9A21-7CDC3E44B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457"/>
            <a:ext cx="10515600" cy="469650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sz="26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Ogólna formuła dyferencji przy wyceny do celu ustalania odszkodowań:</a:t>
            </a:r>
            <a:endParaRPr lang="pl-PL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6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2600" b="1" baseline="-25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l-PL" sz="26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W</a:t>
            </a:r>
            <a:r>
              <a:rPr lang="pl-PL" sz="2600" b="1" baseline="-25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pl-PL" sz="26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W</a:t>
            </a:r>
            <a:r>
              <a:rPr lang="pl-PL" sz="2600" b="1" baseline="-25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sz="26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pl-PL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6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gdzie: W</a:t>
            </a:r>
            <a:r>
              <a:rPr lang="pl-PL" sz="2600" i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pl-PL" sz="26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wartość szkody (uszczerbku) dotyczącej zmniejszenia wartości nieruchomości, W</a:t>
            </a:r>
            <a:r>
              <a:rPr lang="pl-PL" sz="2600" i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l-PL" sz="26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wartość nieruchomości określona z uwzględnieniem wprowadzonych ograniczeń (faktyczna); W</a:t>
            </a:r>
            <a:r>
              <a:rPr lang="pl-PL" sz="2600" i="1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l-PL" sz="26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wartość nieruchomości określona </a:t>
            </a:r>
            <a:r>
              <a:rPr lang="pl-PL" sz="3000" b="1" i="1" u="sng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 założeniu </a:t>
            </a:r>
            <a:r>
              <a:rPr lang="pl-PL" sz="26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braku ograniczeń (hipotetyczna – fikcyjna).</a:t>
            </a:r>
            <a:endParaRPr lang="pl-PL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Wartość szkody i odpowiadające jej odszkodowanie obliczane będzie jako różnica pomiędzy</a:t>
            </a:r>
            <a:r>
              <a:rPr lang="pl-PL" sz="26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wartością nieruchomości określoną z uwzględnieniem wprowadzonych ograniczeń </a:t>
            </a:r>
            <a:r>
              <a:rPr lang="pl-PL" sz="26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(„fakt”) </a:t>
            </a:r>
            <a:r>
              <a:rPr lang="pl-PL" sz="2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 wartością nieruchomości określoną przy założeniu braku takich ograniczeń </a:t>
            </a:r>
            <a:r>
              <a:rPr lang="pl-PL" sz="26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(„fikcja”). </a:t>
            </a:r>
            <a:endParaRPr lang="pl-PL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6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„Fikcja” wymaga normatywnej</a:t>
            </a:r>
            <a:r>
              <a:rPr lang="pl-PL" sz="2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6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konkretyzacji </a:t>
            </a:r>
            <a:r>
              <a:rPr lang="pl-PL" sz="2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ustalenia nie tylko czego dotyczy pomiar, ale także wskazania na poziomie operacjonalizacji </a:t>
            </a:r>
            <a:r>
              <a:rPr lang="pl-PL" sz="26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czego szukamy na rynku</a:t>
            </a:r>
            <a:r>
              <a:rPr lang="pl-PL" sz="2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pl-PL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6618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153271"/>
          </a:xfrm>
        </p:spPr>
        <p:txBody>
          <a:bodyPr>
            <a:noAutofit/>
          </a:bodyPr>
          <a:lstStyle/>
          <a:p>
            <a:r>
              <a:rPr lang="pl-PL" sz="1800" dirty="0"/>
              <a:t>Problemy metodyczne wyceny wynikające z interwencji publicznych na rynku nieruchomości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A4B4DC-ECFD-4493-9A21-7CDC3E44B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457"/>
            <a:ext cx="10515600" cy="469650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Przykład czego „mają szukać” biegli wg tezy sądu</a:t>
            </a:r>
            <a:r>
              <a:rPr lang="pl-PL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:</a:t>
            </a:r>
            <a:endParaRPr lang="pl-P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r>
              <a:rPr lang="pl-PL" u="none" strike="noStrike" kern="0" spc="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Czy i o ile zmniejszyła się wartość nieruchomości na skutek ograniczeń dla tej nieruchomości wprowadzonych uchwałą o OOU […]?</a:t>
            </a:r>
            <a:endParaRPr lang="pl-PL" u="none" strike="noStrike" kern="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r>
              <a:rPr lang="pl-PL" u="none" strike="noStrike" kern="0" spc="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Czy w związku z wejściem w życie uchwały o OOU doszło do obniżenia wartości nieruchomości po dniu 28.02.2012 r., przy czym biegły winien </a:t>
            </a:r>
            <a:r>
              <a:rPr lang="pl-PL" b="1" u="none" strike="noStrike" kern="0" spc="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ustalić ewentualny spadek wartości </a:t>
            </a:r>
            <a:r>
              <a:rPr lang="pl-PL" u="none" strike="noStrike" kern="0" spc="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według cen aktualnych (oraz według cen z dnia 27.02.2014r.) w oparciu o badanie, analizę cen transakcyjnych zawartych na rynku lokalnym i występujących na tymże rynku trendów, za okres kilku lat, jak również </a:t>
            </a:r>
            <a:r>
              <a:rPr lang="pl-PL" b="1" u="none" strike="noStrike" kern="0" spc="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poddać pod ocenę czy już przed wprowadzeniem OOU sam fakt funkcjonowania lotniska wpływał negatywnie na kształtowanie się wartości nieruchomości.</a:t>
            </a:r>
          </a:p>
          <a:p>
            <a:pPr algn="just"/>
            <a:endParaRPr lang="pl-PL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7071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153271"/>
          </a:xfrm>
        </p:spPr>
        <p:txBody>
          <a:bodyPr>
            <a:noAutofit/>
          </a:bodyPr>
          <a:lstStyle/>
          <a:p>
            <a:r>
              <a:rPr lang="pl-PL" sz="1800" dirty="0"/>
              <a:t>Problemy metodyczne wyceny wynikające z interwencji publicznych na rynku nieruchomości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A4B4DC-ECFD-4493-9A21-7CDC3E44B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457"/>
            <a:ext cx="10515600" cy="469650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33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Przykład czego „mają szukać” biegli wg tezy sądu</a:t>
            </a:r>
            <a:r>
              <a:rPr lang="pl-PL" sz="4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:</a:t>
            </a:r>
            <a:endParaRPr lang="pl-PL" sz="4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</a:pPr>
            <a:r>
              <a:rPr lang="pl-PL" sz="3200" u="none" strike="noStrike" kern="0" spc="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przypadku stwierdzenia obniżenia wartości nieruchomości, biegły winien wskazać, co było tego przyczyną: </a:t>
            </a:r>
            <a:endParaRPr lang="pl-PL" sz="3200" u="none" strike="noStrike" kern="0" spc="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wprowadzenie obszaru ograniczonego użytkowania, </a:t>
            </a:r>
            <a:endParaRPr lang="pl-PL" sz="32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emisja hałasu związanego z funkcjonowaniem lotniska, </a:t>
            </a:r>
            <a:endParaRPr lang="pl-PL" sz="32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ograniczenia w korzystaniu z nieruchomości, </a:t>
            </a:r>
            <a:endParaRPr lang="pl-PL" sz="32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czy też inne niezależne od działalności pozwanej czynniki, w tym uwzględnić wpływ ogólnych tendencji rynkowych w zakresie kształtowania cen nieruchomości.</a:t>
            </a:r>
            <a:endParaRPr lang="pl-PL" sz="3200" u="none" strike="noStrike" kern="0" spc="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</a:pPr>
            <a:r>
              <a:rPr lang="pl-PL" sz="3200" u="none" strike="noStrike" kern="0" spc="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 wpływa, czy też wpłynie na wartość nieruchomości, ewentualna modernizacja akustyczna nieruchomości, podwyższająca stan techniczny budynku.</a:t>
            </a:r>
            <a:endParaRPr lang="pl-PL" sz="3200" u="none" strike="noStrike" kern="0" spc="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</a:pPr>
            <a:r>
              <a:rPr lang="pl-PL" sz="3200" u="none" strike="noStrike" kern="0" spc="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Czy spadek </a:t>
            </a:r>
            <a:r>
              <a:rPr lang="pl-PL" sz="3200" b="1" u="none" strike="noStrike" kern="0" spc="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(ewentualny wzrost)</a:t>
            </a:r>
            <a:r>
              <a:rPr lang="pl-PL" sz="3200" u="none" strike="noStrike" kern="0" spc="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wartości nieruchomości po 28.02.2012r. odbiega od tendencji rynkowych w innych lokalizacjach na terenie Poznania    i Przeźmierowa, nie narażonych na emisję hałasu z lotniska cywilnego Poznań – Ławica.</a:t>
            </a:r>
            <a:endParaRPr lang="pl-PL" sz="3200" u="none" strike="noStrike" kern="0" spc="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l-PL" sz="3200" b="1" dirty="0">
              <a:solidFill>
                <a:srgbClr val="C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407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Uzasadnienie stosowania normatywnego modelu wyceny do celów szacowania odszkodowań w OOU lotnisk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793967"/>
            <a:ext cx="10515600" cy="4382996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pl-PL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 rożnego </a:t>
            </a:r>
            <a:r>
              <a:rPr lang="pl-PL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sporach ujawnia się potrzeba bezwzględna włączenie do modelu wyceny elementu normatywnego własności, </a:t>
            </a:r>
            <a:r>
              <a:rPr lang="pl-PL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która nie daje właścicielom nieruchomości pełnej wyłączności do kontrolowania przestrzeni ziemi, gdyż nawet nie zapewnia się bezwzględnej ochrony granic nieruchomości przed rożnego rodzaju naruszeniami,  w tym przed interwencją publiczną. 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pl-PL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Własność (jej idea) zbudowana jest na </a:t>
            </a:r>
            <a:r>
              <a:rPr lang="pl-PL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prawie do wykluczania</a:t>
            </a:r>
            <a:r>
              <a:rPr lang="pl-PL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innych ale to prowadzi  do </a:t>
            </a:r>
            <a:r>
              <a:rPr lang="pl-PL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błędnego  rozumienia</a:t>
            </a:r>
            <a:r>
              <a:rPr lang="pl-PL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natury prawa do wykluczania (wyłączności), gdyż traktuje koncepcyjnie </a:t>
            </a:r>
            <a:r>
              <a:rPr lang="pl-PL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własność jak mur (ścianę) - z uprawnieniami wewnątrz 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pl-PL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Własność co do zasady </a:t>
            </a:r>
            <a:r>
              <a:rPr lang="pl-PL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jednak wg </a:t>
            </a:r>
            <a:r>
              <a:rPr lang="pl-PL" sz="24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Pennera</a:t>
            </a:r>
            <a:r>
              <a:rPr lang="pl-PL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brama</a:t>
            </a:r>
            <a:r>
              <a:rPr lang="pl-PL" sz="2400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kluczami u właściciela, </a:t>
            </a:r>
            <a:r>
              <a:rPr lang="pl-PL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pl-PL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mu pozwala na samodzielne korzystanie i użytkowanie (tworzenie wartości użytkowej) ale pozwala także na </a:t>
            </a:r>
            <a:r>
              <a:rPr lang="pl-PL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społeczne spożytkowanie tego majątku</a:t>
            </a:r>
            <a:r>
              <a:rPr lang="pl-PL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tak też </a:t>
            </a:r>
            <a:r>
              <a:rPr lang="pl-PL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(społecznie)</a:t>
            </a:r>
            <a:r>
              <a:rPr lang="pl-PL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tworzona jest  wartość rynkowa.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0999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Uzasadnienie stosowania normatywnego modelu wyceny do celów szacowania odszkodowań w OOU lotnisk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793967"/>
            <a:ext cx="10515600" cy="438299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pl-PL" sz="2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ujęciu ekonomicznym nawet przy założeniu najszerszą (pełnej) ochrony własności uznaje się, że kwestia obniżenia wartości posiadanych dóbr dotyczy „krzywdy”, której nie należy w żadnym zakresie kompensować, gdyż: </a:t>
            </a:r>
            <a:r>
              <a:rPr lang="pl-PL" sz="26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„każdy ma prawo posiadania i utrzymania swojej własności w nienaruszonym stanie, za to nikt nie ma prawa do ochrony</a:t>
            </a:r>
            <a:r>
              <a:rPr lang="pl-PL" sz="2600" b="1" i="1" u="sng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6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wartości swojej własności, ponieważ jest ona odzwierciedleniem tego, ile ludzie są skłonni za nią zapłacić” </a:t>
            </a:r>
            <a:r>
              <a:rPr lang="pl-PL" sz="26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26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M.N. </a:t>
            </a:r>
            <a:r>
              <a:rPr lang="pl-PL" sz="2600" b="1" i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Rothbard</a:t>
            </a:r>
            <a:r>
              <a:rPr lang="pl-PL" sz="26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1982</a:t>
            </a:r>
            <a:r>
              <a:rPr lang="pl-PL" sz="26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pl-PL" sz="2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pl-PL" sz="2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„skłonność” zależy całkowicie od tego, w jaki sposób inni ludzie (niż właściciel) zdecydują się wydać swoje pieniądze, stąd: „</a:t>
            </a:r>
            <a:r>
              <a:rPr lang="pl-PL" sz="26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Nikt nie ma prawa do cudzych pieniędzy</a:t>
            </a:r>
            <a:r>
              <a:rPr lang="pl-PL" sz="2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6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chyba że ktoś zobowiązał się uprzednio przekazać je innej osobie</a:t>
            </a:r>
            <a:r>
              <a:rPr lang="pl-PL" sz="2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pl-PL" sz="26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6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26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M.N. </a:t>
            </a:r>
            <a:r>
              <a:rPr lang="pl-PL" sz="2600" b="1" i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Rothbard</a:t>
            </a:r>
            <a:r>
              <a:rPr lang="pl-PL" sz="26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1982</a:t>
            </a:r>
            <a:r>
              <a:rPr lang="pl-PL" sz="26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pl-PL" sz="2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pl-PL" sz="2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Własność  tworzy (funduje) i kształtuje wartość, a realizowana jest na i za pośrednictwem rynku.  Ochrona wartości (kapitału) jest wtórna i pochodna względem kształtowania treści prawa własności oraz co do zasady dopuszcza się ograniczanie własności i wywłaszczenia. </a:t>
            </a:r>
            <a:endParaRPr lang="pl-PL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9819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344859"/>
          </a:xfrm>
        </p:spPr>
        <p:txBody>
          <a:bodyPr>
            <a:normAutofit fontScale="90000"/>
          </a:bodyPr>
          <a:lstStyle/>
          <a:p>
            <a:r>
              <a:rPr lang="pl-PL" sz="1600" dirty="0"/>
              <a:t>Wnioski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759131"/>
            <a:ext cx="10515600" cy="441783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Wycena do celów związanych z realizacją rożnego interwencji </a:t>
            </a:r>
            <a:r>
              <a:rPr lang="pl-PL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publicznych (ustalania odszkodowań i opłat) </a:t>
            </a: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wymaga stosowaniu normatywnego modelu dyferencyjnej </a:t>
            </a:r>
            <a:r>
              <a:rPr lang="pl-PL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wyceny opartego na własności. </a:t>
            </a:r>
            <a:endParaRPr lang="pl-PL" sz="20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Własności</a:t>
            </a:r>
            <a:r>
              <a:rPr lang="pl-PL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 ujęciu założeń metody </a:t>
            </a: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dyferencyjnej jest pojęciem z obszaru konceptualizacji</a:t>
            </a:r>
            <a:r>
              <a:rPr lang="pl-PL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(wynika z przyjmowanej koncepcji organizacji społeczeństwa), </a:t>
            </a: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rynek jest sposobem</a:t>
            </a:r>
            <a:r>
              <a:rPr lang="pl-PL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jej realizacji a </a:t>
            </a: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wartość rynkowa</a:t>
            </a:r>
            <a:r>
              <a:rPr lang="pl-PL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jest jedynym kluczowych </a:t>
            </a: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warunków</a:t>
            </a:r>
            <a:r>
              <a:rPr lang="pl-PL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umożliwiających funkcjonowanie złożonego systemu, w ramach którego kapitał nieruchomości (wartość) staje się jej </a:t>
            </a: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naturalną cechą</a:t>
            </a:r>
            <a:r>
              <a:rPr lang="pl-PL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taką samą jak powierzchnia – </a:t>
            </a: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wartość</a:t>
            </a:r>
            <a:r>
              <a:rPr lang="pl-PL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tworzy przestrzeń aksjologiczną dla własności</a:t>
            </a:r>
            <a:r>
              <a:rPr lang="pl-PL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pl-PL" sz="20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pl-PL" sz="2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Metodyka wyceny została ukształtowana pod wpływem </a:t>
            </a:r>
            <a:r>
              <a:rPr lang="pl-PL" sz="20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ekonomii neoklasycznej </a:t>
            </a:r>
            <a:r>
              <a:rPr lang="pl-PL" sz="2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w sposób uniwersalny dla wszystkich rodzajów dóbr, które w gospodarce rynkowej mogą stanowić przedmiot własności i wtedy </a:t>
            </a:r>
            <a:r>
              <a:rPr lang="pl-PL" sz="20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własność jest rozumiana transakcyjnie</a:t>
            </a:r>
            <a:r>
              <a:rPr lang="pl-PL" sz="2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. Czyli z </a:t>
            </a:r>
            <a:r>
              <a:rPr lang="pl-PL" sz="20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założeniem, że to rynek tworzy  wartość,  a ta konstytuuje własność („własnością jest to co ma wartość”).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pl-PL" sz="2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Źródłem takich podstaw koncepcyjnych wyceny są poglądy </a:t>
            </a:r>
            <a:r>
              <a:rPr lang="pl-PL" sz="20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Locke’a</a:t>
            </a:r>
            <a:r>
              <a:rPr lang="pl-PL" sz="2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pl-PL" sz="20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utożsamiająca teorię  własności z teorią dystrybucji </a:t>
            </a:r>
            <a:r>
              <a:rPr lang="pl-PL" sz="2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– co prowadzi do błędnego utożsamiania </a:t>
            </a:r>
            <a:r>
              <a:rPr lang="pl-PL" sz="20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prawa własności z prawem do zawierania umów</a:t>
            </a:r>
            <a:r>
              <a:rPr lang="pl-PL" sz="2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. </a:t>
            </a:r>
            <a:r>
              <a:rPr lang="pl-PL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pl-PL" sz="2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Wtedy nieruchomość jest w metodyce traktowana jako kontrakt (umowa rynkowa sprzedaży czy najmu). Wg poglądów </a:t>
            </a:r>
            <a:r>
              <a:rPr lang="pl-PL" sz="20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Locke’a</a:t>
            </a:r>
            <a:r>
              <a:rPr lang="pl-PL" sz="2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źródłem własności jest praca i prawo do kontrolowania własnej pracy uzasadnia własność ale tylko w sensie rynkowym. </a:t>
            </a:r>
            <a:endParaRPr lang="pl-PL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387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66652"/>
            <a:ext cx="10515600" cy="296092"/>
          </a:xfrm>
        </p:spPr>
        <p:txBody>
          <a:bodyPr>
            <a:normAutofit fontScale="90000"/>
          </a:bodyPr>
          <a:lstStyle/>
          <a:p>
            <a:r>
              <a:rPr lang="pl-PL" sz="1600" dirty="0"/>
              <a:t>Wnioski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58537"/>
            <a:ext cx="10515600" cy="499872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pl-PL" sz="2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Błędu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Locke’a</a:t>
            </a:r>
            <a:r>
              <a:rPr lang="pl-PL" sz="2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nie poprawiła żadna późniejsza teoria wartości (własność jest pomijana lub rozumiana tylko transakcyjnie) związana z gospodarką rynkową, gdyż w społeczeństwie handlowym, nastawionym początkowo na </a:t>
            </a:r>
            <a:r>
              <a:rPr lang="pl-PL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gromadzenie bogactwa</a:t>
            </a:r>
            <a:r>
              <a:rPr lang="pl-PL" sz="2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a obecnie na konsumpcję </a:t>
            </a:r>
            <a:r>
              <a:rPr lang="pl-PL" sz="24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takie rozumienie własności sprzyjało rozwojowi i było zgodne z interesami podmiotów oraz społeczeństwa.  </a:t>
            </a:r>
            <a:endParaRPr lang="pl-PL" sz="2400" b="1" u="sng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pl-PL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Dalej interesy uzasadniły podstawy dla tworzenia norm prawnych i decydowały o zakresie wprowadzanych regulacji dla własności.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pl-PL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Zmiana postrzegania interesów uzasadnia zmiany w zakresie indywidualizacji praw własności</a:t>
            </a:r>
            <a:r>
              <a:rPr lang="pl-PL" sz="2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- na przykład prawo ochrony środowiska powstaje ponieważ zbiorowy interes w środowisku zostaje uznany za ważny i państwo ma prawo do kontrolowania zanieczyszczenia i rozwoju oraz nakłada obowiązki w celu zapobiegania szkodom w środowisku.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pl-PL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Błędy związane z pomijaniem własności w modelu wyceny wynikają z </a:t>
            </a:r>
            <a:r>
              <a:rPr lang="pl-PL" sz="2400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u</a:t>
            </a:r>
            <a:r>
              <a:rPr lang="pl-PL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tracenia zdolności do rozróżniania pomiędzy interesami rzeczowymi (w tym dotyczącymi nieruchomościami)                       a interesami kontraktowymi –</a:t>
            </a:r>
            <a:r>
              <a:rPr lang="pl-PL" sz="2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dalej na skutek </a:t>
            </a:r>
            <a:r>
              <a:rPr lang="pl-PL" sz="24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finansyzacji</a:t>
            </a:r>
            <a:r>
              <a:rPr lang="pl-PL" sz="2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gospodarki następuje ujednolicenie metodyki wyceny nieruchomości dotyczącej rzeczy i instrumentów pochodnych np. tworzonych na  bazie hipoteki. </a:t>
            </a:r>
            <a:endParaRPr lang="pl-PL" sz="3200" b="1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011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" y="21167"/>
            <a:ext cx="12185340" cy="681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78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34225"/>
          </a:xfrm>
        </p:spPr>
        <p:txBody>
          <a:bodyPr>
            <a:normAutofit fontScale="90000"/>
          </a:bodyPr>
          <a:lstStyle/>
          <a:p>
            <a:br>
              <a:rPr lang="pl-PL" sz="18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pl-PL" sz="22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pl-PL" sz="2200" b="1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III Seminarium </a:t>
            </a:r>
            <a:r>
              <a:rPr lang="pl-PL" sz="2200" b="1" i="1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„</a:t>
            </a:r>
            <a:r>
              <a:rPr lang="pl-PL" sz="2200" b="1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Szacowanie nieruchomości metodą dyferencyjną” </a:t>
            </a:r>
            <a:br>
              <a:rPr lang="pl-PL" sz="22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pl-PL" sz="2200" b="1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z warsztatami dla rzeczoznawców majątkowych</a:t>
            </a:r>
            <a:br>
              <a:rPr lang="pl-PL" sz="2200" b="1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br>
              <a:rPr lang="pl-PL" sz="22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pl-PL" sz="2200" b="1" i="1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„Określanie zmniejszenia wartości nieruchomości metodą dyferencyjną w OOU lotnisk, </a:t>
            </a:r>
            <a:br>
              <a:rPr lang="pl-PL" sz="2200" b="1" i="1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pl-PL" sz="2200" b="1" i="1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dróg, linii kolejowych i zakładów przemysłowych</a:t>
            </a:r>
            <a:r>
              <a:rPr lang="pl-PL" sz="2200" b="1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”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" y="3004457"/>
            <a:ext cx="11933852" cy="2575249"/>
          </a:xfrm>
        </p:spPr>
        <p:txBody>
          <a:bodyPr>
            <a:normAutofit/>
          </a:bodyPr>
          <a:lstStyle/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pl-PL" sz="3000" b="1" i="1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Pozytywny czy normatywny model wyceny nieruchomości </a:t>
            </a:r>
          </a:p>
          <a:p>
            <a:r>
              <a:rPr lang="pl-PL" sz="3000" b="1" i="1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w sąsiedztwie lotnisk do celu odszkodowań?</a:t>
            </a: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dr inż. Jan Konowalczuk - Uniwersytet Ekonomiczny w Krakowie	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/>
              <a:t>Agenda: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Inspiracje i uzasadnienie realizacji badań na tle aktualnego stanu rozwoju metodyki wyceny nieruchomości w Polsce i na świecie.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Problemy metodyczne wyceny wynikające z interwencji publicznych na rynku nieruchomości.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Uzasadnienie dla stosowania normatywnego modelu wyceny do celów szacowania odszkodowań związanych z interwencjami  na przykładzie OOU lotnisk.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Wnioski. </a:t>
            </a:r>
          </a:p>
        </p:txBody>
      </p:sp>
    </p:spTree>
    <p:extLst>
      <p:ext uri="{BB962C8B-B14F-4D97-AF65-F5344CB8AC3E}">
        <p14:creationId xmlns:p14="http://schemas.microsoft.com/office/powerpoint/2010/main" val="284316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353568"/>
          </a:xfrm>
        </p:spPr>
        <p:txBody>
          <a:bodyPr>
            <a:normAutofit/>
          </a:bodyPr>
          <a:lstStyle/>
          <a:p>
            <a:r>
              <a:rPr lang="pl-PL" sz="1800" dirty="0"/>
              <a:t>Inspiracje i uzasadnienie realizacji badań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Inspiracją do podjęcia badań była próba uporządkowania metodyki wyceny nieruchomości do celu rozwiązania konfliktu sąsiedzkiego przy interwencji publicznej realizowanej poprzez tworzenie obszaru ograniczonego użytkowania dla lotniska. </a:t>
            </a:r>
            <a:endParaRPr lang="pl-PL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Badania deskryptywne wykazały zaawansowany i ugruntowany błąd systemowy, dotyczący zakresu kompensacji szkód oraz sposobów określania wysokości odszkodowań. </a:t>
            </a:r>
            <a:endParaRPr lang="pl-PL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Początkowo zgodnie z oczekiwaniami sformułowanymi przez stronę dotkniętą negatywnie interwencją (lotniska) i zgodnie z poglądami sadów i biegłych </a:t>
            </a:r>
            <a:r>
              <a:rPr lang="pl-PL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przyjęto, że problem dotyczy określenia rozmiaru szkody na rynku</a:t>
            </a:r>
            <a:r>
              <a:rPr lang="pl-PL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.  </a:t>
            </a:r>
            <a:endParaRPr lang="pl-PL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Podstawą wyceny jest wtedy wartości rynkowa i dlatego w badaniach zasadniczo rozwiązywano problem opisu i oceny:  </a:t>
            </a:r>
            <a:r>
              <a:rPr lang="pl-PL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Jak funkcjonuje rynek w związku                  z interwencją?       </a:t>
            </a:r>
            <a:endParaRPr lang="pl-PL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221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>
            <a:normAutofit/>
          </a:bodyPr>
          <a:lstStyle/>
          <a:p>
            <a:r>
              <a:rPr lang="pl-PL" sz="1800" dirty="0"/>
              <a:t>Inspiracje i uzasadnienie realizacji badań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56793"/>
            <a:ext cx="10515600" cy="432017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pl-PL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badań przystąpiono wykorzystując dość dobrze opracowany model metodyczny wyceny  uporządkowany na poziomie teorii i praktyki wg wymogów metodologii nauk społecznych i obejmujący trzy hierarchiczne poziomy:  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l-PL" sz="2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konceptualizacji (przyjmowania podstawy wyceny – </a:t>
            </a:r>
            <a:r>
              <a:rPr lang="pl-PL" sz="24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rodzaju wartości</a:t>
            </a:r>
            <a:r>
              <a:rPr lang="pl-PL" sz="2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pl-P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l-PL" sz="2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operacjonalizacji (opis źródeł, sposobu zebrania oraz opracowania – </a:t>
            </a:r>
            <a:r>
              <a:rPr lang="pl-PL" sz="24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analizy danych z rynku</a:t>
            </a:r>
            <a:r>
              <a:rPr lang="pl-PL" sz="2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niezbędnych do wyceny);</a:t>
            </a:r>
            <a:endParaRPr lang="pl-P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l-PL" sz="24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pomiaru </a:t>
            </a:r>
            <a:r>
              <a:rPr lang="pl-PL" sz="2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opisem metody/</a:t>
            </a:r>
            <a:r>
              <a:rPr lang="pl-PL" sz="24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techniki wyceny</a:t>
            </a:r>
            <a:r>
              <a:rPr lang="pl-PL" sz="2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sz="24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2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Uniknięto więc problemu opisanego w literaturze (ale nie nadal  nierozwiązanego) dotyczącego </a:t>
            </a:r>
            <a:r>
              <a:rPr lang="pl-PL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„wyceny bez wartości”.</a:t>
            </a:r>
            <a:r>
              <a:rPr lang="pl-PL" sz="2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098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>
            <a:normAutofit/>
          </a:bodyPr>
          <a:lstStyle/>
          <a:p>
            <a:r>
              <a:rPr lang="pl-PL" sz="1800" dirty="0"/>
              <a:t>Inspiracje i uzasadnienie realizacji badań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0008B6F-E2F2-4446-943E-8EE9C735B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3084" y="1797057"/>
            <a:ext cx="11428044" cy="4219826"/>
          </a:xfrm>
        </p:spPr>
      </p:pic>
    </p:spTree>
    <p:extLst>
      <p:ext uri="{BB962C8B-B14F-4D97-AF65-F5344CB8AC3E}">
        <p14:creationId xmlns:p14="http://schemas.microsoft.com/office/powerpoint/2010/main" val="3803179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153271"/>
          </a:xfrm>
        </p:spPr>
        <p:txBody>
          <a:bodyPr>
            <a:normAutofit fontScale="90000"/>
          </a:bodyPr>
          <a:lstStyle/>
          <a:p>
            <a:r>
              <a:rPr lang="pl-PL" sz="1800" dirty="0"/>
              <a:t>Inspiracje i uzasadnienie realizacji badań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A4B4DC-ECFD-4493-9A21-7CDC3E44B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0161DBBE-D9E1-4B07-855A-F21461FD6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089208"/>
              </p:ext>
            </p:extLst>
          </p:nvPr>
        </p:nvGraphicFramePr>
        <p:xfrm>
          <a:off x="511277" y="1419497"/>
          <a:ext cx="11503741" cy="47574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1695">
                  <a:extLst>
                    <a:ext uri="{9D8B030D-6E8A-4147-A177-3AD203B41FA5}">
                      <a16:colId xmlns:a16="http://schemas.microsoft.com/office/drawing/2014/main" val="1983591847"/>
                    </a:ext>
                  </a:extLst>
                </a:gridCol>
                <a:gridCol w="2477906">
                  <a:extLst>
                    <a:ext uri="{9D8B030D-6E8A-4147-A177-3AD203B41FA5}">
                      <a16:colId xmlns:a16="http://schemas.microsoft.com/office/drawing/2014/main" val="615643822"/>
                    </a:ext>
                  </a:extLst>
                </a:gridCol>
                <a:gridCol w="2298278">
                  <a:extLst>
                    <a:ext uri="{9D8B030D-6E8A-4147-A177-3AD203B41FA5}">
                      <a16:colId xmlns:a16="http://schemas.microsoft.com/office/drawing/2014/main" val="1475917702"/>
                    </a:ext>
                  </a:extLst>
                </a:gridCol>
                <a:gridCol w="2234197">
                  <a:extLst>
                    <a:ext uri="{9D8B030D-6E8A-4147-A177-3AD203B41FA5}">
                      <a16:colId xmlns:a16="http://schemas.microsoft.com/office/drawing/2014/main" val="3876261462"/>
                    </a:ext>
                  </a:extLst>
                </a:gridCol>
                <a:gridCol w="1741665">
                  <a:extLst>
                    <a:ext uri="{9D8B030D-6E8A-4147-A177-3AD203B41FA5}">
                      <a16:colId xmlns:a16="http://schemas.microsoft.com/office/drawing/2014/main" val="2647141297"/>
                    </a:ext>
                  </a:extLst>
                </a:gridCol>
              </a:tblGrid>
              <a:tr h="40286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Poziom</a:t>
                      </a:r>
                      <a:endParaRPr lang="pl-PL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metodyczny</a:t>
                      </a:r>
                      <a:endParaRPr lang="pl-PL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Model normatywny -szacowanie nieruchomości</a:t>
                      </a:r>
                      <a:endParaRPr lang="pl-PL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Modele mieszane</a:t>
                      </a:r>
                      <a:endParaRPr lang="pl-PL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Model pozytywny – oceny</a:t>
                      </a:r>
                      <a:endParaRPr lang="pl-PL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finansowe</a:t>
                      </a:r>
                      <a:endParaRPr lang="pl-PL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1597623"/>
                  </a:ext>
                </a:extLst>
              </a:tr>
              <a:tr h="76399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</a:rPr>
                        <a:t>Szacowanie</a:t>
                      </a:r>
                      <a:endParaRPr lang="pl-PL" sz="2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</a:rPr>
                        <a:t>nieruchomości</a:t>
                      </a:r>
                      <a:endParaRPr lang="pl-PL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</a:rPr>
                        <a:t>Oceny finansowe</a:t>
                      </a:r>
                      <a:endParaRPr lang="pl-PL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824045"/>
                  </a:ext>
                </a:extLst>
              </a:tr>
              <a:tr h="3646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b="1" i="1" dirty="0">
                          <a:solidFill>
                            <a:srgbClr val="C00000"/>
                          </a:solidFill>
                          <a:effectLst/>
                        </a:rPr>
                        <a:t>Klasyczny</a:t>
                      </a:r>
                      <a:endParaRPr lang="pl-PL" sz="2800" b="1" i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1" i="1" dirty="0">
                          <a:solidFill>
                            <a:schemeClr val="tx1"/>
                          </a:solidFill>
                          <a:effectLst/>
                        </a:rPr>
                        <a:t>Funkcjonalny</a:t>
                      </a:r>
                      <a:endParaRPr lang="pl-PL" sz="32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i="1" dirty="0">
                          <a:solidFill>
                            <a:srgbClr val="0070C0"/>
                          </a:solidFill>
                          <a:effectLst/>
                        </a:rPr>
                        <a:t>Narzędziowy</a:t>
                      </a:r>
                      <a:endParaRPr lang="pl-PL" sz="2800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i="1" dirty="0">
                          <a:solidFill>
                            <a:srgbClr val="0070C0"/>
                          </a:solidFill>
                          <a:effectLst/>
                        </a:rPr>
                        <a:t>Finansowy</a:t>
                      </a:r>
                      <a:endParaRPr lang="pl-PL" sz="2800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472836"/>
                  </a:ext>
                </a:extLst>
              </a:tr>
              <a:tr h="6563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C00000"/>
                          </a:solidFill>
                          <a:effectLst/>
                        </a:rPr>
                        <a:t>Konceptualizacji </a:t>
                      </a: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</a:rPr>
                        <a:t>(nadrzędny)</a:t>
                      </a:r>
                      <a:endParaRPr lang="pl-PL" sz="2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C00000"/>
                          </a:solidFill>
                          <a:effectLst/>
                        </a:rPr>
                        <a:t>Wartość</a:t>
                      </a:r>
                      <a:endParaRPr lang="pl-PL" sz="2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1" dirty="0">
                          <a:solidFill>
                            <a:schemeClr val="tx1"/>
                          </a:solidFill>
                          <a:effectLst/>
                        </a:rPr>
                        <a:t>Wartość</a:t>
                      </a:r>
                      <a:endParaRPr lang="pl-PL" sz="3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</a:rPr>
                        <a:t>jako funkcja cen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Metoda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Rynek/ceny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8021673"/>
                  </a:ext>
                </a:extLst>
              </a:tr>
              <a:tr h="5834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C00000"/>
                          </a:solidFill>
                          <a:effectLst/>
                        </a:rPr>
                        <a:t>Operacjonalizacji </a:t>
                      </a: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</a:rPr>
                        <a:t>(pośredni)</a:t>
                      </a:r>
                      <a:endParaRPr lang="pl-PL" sz="2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C00000"/>
                          </a:solidFill>
                          <a:effectLst/>
                        </a:rPr>
                        <a:t>Rynek</a:t>
                      </a:r>
                      <a:endParaRPr lang="pl-PL" sz="2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1" dirty="0">
                          <a:solidFill>
                            <a:schemeClr val="tx1"/>
                          </a:solidFill>
                          <a:effectLst/>
                        </a:rPr>
                        <a:t>Metoda</a:t>
                      </a:r>
                      <a:endParaRPr lang="pl-PL" sz="3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Rynek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Metoda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4171368"/>
                  </a:ext>
                </a:extLst>
              </a:tr>
              <a:tr h="5834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C00000"/>
                          </a:solidFill>
                          <a:effectLst/>
                        </a:rPr>
                        <a:t>Pomiaru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C00000"/>
                          </a:solidFill>
                          <a:effectLst/>
                        </a:rPr>
                        <a:t>(podporządkowany)</a:t>
                      </a:r>
                      <a:endParaRPr lang="pl-PL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C00000"/>
                          </a:solidFill>
                          <a:effectLst/>
                        </a:rPr>
                        <a:t>Metoda</a:t>
                      </a:r>
                      <a:endParaRPr lang="pl-PL" sz="2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1" dirty="0">
                          <a:solidFill>
                            <a:schemeClr val="tx1"/>
                          </a:solidFill>
                          <a:effectLst/>
                        </a:rPr>
                        <a:t>Rynek</a:t>
                      </a:r>
                      <a:endParaRPr lang="pl-PL" sz="3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Wartość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Wartość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8875145"/>
                  </a:ext>
                </a:extLst>
              </a:tr>
              <a:tr h="65635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C00000"/>
                          </a:solidFill>
                          <a:effectLst/>
                        </a:rPr>
                        <a:t>Cena i dochód</a:t>
                      </a: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C00000"/>
                          </a:solidFill>
                          <a:effectLst/>
                        </a:rPr>
                        <a:t>Estymowane indywidualnie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C00000"/>
                          </a:solidFill>
                          <a:effectLst/>
                        </a:rPr>
                        <a:t>jako ich wartości rynkowe</a:t>
                      </a:r>
                      <a:endParaRPr lang="pl-PL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Estymowane indywidualnie jako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ich wartości rynkowe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Bezpośrednio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porównywane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4248838"/>
                  </a:ext>
                </a:extLst>
              </a:tr>
              <a:tr h="194884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brak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brak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110651"/>
                  </a:ext>
                </a:extLst>
              </a:tr>
              <a:tr h="5515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C00000"/>
                          </a:solidFill>
                          <a:effectLst/>
                        </a:rPr>
                        <a:t>Koszt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brak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brak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311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670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153271"/>
          </a:xfrm>
        </p:spPr>
        <p:txBody>
          <a:bodyPr>
            <a:noAutofit/>
          </a:bodyPr>
          <a:lstStyle/>
          <a:p>
            <a:r>
              <a:rPr lang="pl-PL" sz="1800" dirty="0"/>
              <a:t>Problemy metodyczne wyceny wynikające z interwencji publicznych na rynku nieruchomości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A4B4DC-ECFD-4493-9A21-7CDC3E44B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457"/>
            <a:ext cx="10515600" cy="469650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sz="2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Na najlepszym dostępnym aktualnie poziomie metodycznym (liczby, jakości danych oraz narzędzi wykorzystanych do analizy) przeprowadzono badania rynku i … pomimo tego </a:t>
            </a:r>
            <a:r>
              <a:rPr lang="pl-PL" sz="2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nie było możliwe rozwiązanie problemów poprawnej kompensacji szkód</a:t>
            </a:r>
            <a:r>
              <a:rPr lang="pl-PL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  <a:r>
              <a:rPr lang="pl-PL" sz="2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 </a:t>
            </a:r>
            <a:endParaRPr lang="pl-P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l-PL" sz="2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Przyjęto że </a:t>
            </a:r>
            <a:r>
              <a:rPr lang="pl-PL" sz="2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szkoda ma charakter rynkowy </a:t>
            </a:r>
            <a:r>
              <a:rPr lang="pl-PL" sz="2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i że ocena reakcji rynku na zdarzenie szkodzące (utworzenie OOU lub wprowadzenie ograniczeń) jest dobrym sposobem na wykazanie, że szkoda wystąpiła w określonym (rynkowym) rozmiarze. </a:t>
            </a:r>
            <a:endParaRPr lang="pl-P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l-PL" sz="2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Do analiz wykorzystano typowe narzędzia służące w badaniach ekonomicznych do oceny skutków interwencji i jej efektywności. </a:t>
            </a:r>
          </a:p>
          <a:p>
            <a:pPr algn="just"/>
            <a:r>
              <a:rPr lang="pl-PL" sz="2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Badania zaczęto więc na poziomie operacjonalizacji, </a:t>
            </a:r>
            <a:r>
              <a:rPr lang="pl-PL" sz="2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zastępując konceptualizację praktyką orzecznictwa sądowego</a:t>
            </a:r>
            <a:r>
              <a:rPr lang="pl-PL" sz="2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, co miało rozwiązać problem założeń do wykonywania analiz rynku. </a:t>
            </a:r>
          </a:p>
          <a:p>
            <a:pPr algn="just"/>
            <a:r>
              <a:rPr lang="pl-PL" sz="2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Uniknięto błędu „wyceny bez wartości” ale początkowo badania metodyki prowadzono przy założeniu </a:t>
            </a:r>
            <a:r>
              <a:rPr lang="pl-PL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„wyceny bez własności” … </a:t>
            </a:r>
            <a:r>
              <a:rPr lang="pl-PL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to miało konsekwencje</a:t>
            </a:r>
            <a:r>
              <a:rPr lang="pl-PL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. </a:t>
            </a:r>
            <a:endParaRPr lang="pl-PL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49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153271"/>
          </a:xfrm>
        </p:spPr>
        <p:txBody>
          <a:bodyPr>
            <a:noAutofit/>
          </a:bodyPr>
          <a:lstStyle/>
          <a:p>
            <a:r>
              <a:rPr lang="pl-PL" sz="1800" dirty="0"/>
              <a:t>Problemy metodyczne wyceny wynikające z interwencji publicznych na rynku nieruchomości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A4B4DC-ECFD-4493-9A21-7CDC3E44B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457"/>
            <a:ext cx="10515600" cy="4696506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Konieczna była korekta zakresu badań (dotyczącego do tego momentu problemu:</a:t>
            </a:r>
            <a:r>
              <a:rPr lang="pl-PL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pl-PL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Jak określić rozmiar szkody na rynku?) i dopiero </a:t>
            </a:r>
            <a:r>
              <a:rPr lang="pl-PL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po uzupełnieniu badań o teorię własności i teorię interwencji</a:t>
            </a:r>
            <a:r>
              <a:rPr lang="pl-PL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publicznej możliwe było unikanie błędu „wyceny bez własności” i przejście z modelu pozytywnego na normatywny kiedy zadaje  się pytania: </a:t>
            </a:r>
            <a:r>
              <a:rPr lang="pl-PL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Dlaczego?</a:t>
            </a:r>
            <a:r>
              <a:rPr lang="pl-PL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pl-PL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Interwencje publiczne tworzą </a:t>
            </a:r>
            <a:r>
              <a:rPr lang="pl-PL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wyzwania dla teorii wyceny </a:t>
            </a:r>
            <a:r>
              <a:rPr lang="pl-PL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wynikające z potrzeby oceny w gospodarce skutków podjętych działań w ujęciu przyczynowego związku z daną regulacji np. w zakresie zmiany wartości rynkowej  (tj. oceny ewentualnego zwiększenia dla ustalenia opłat oraz zmniejszenia dla ustalania odszkodowania) – to wymaga stosowania metody dyferencji. </a:t>
            </a:r>
            <a:endParaRPr lang="pl-PL" sz="40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endParaRPr lang="pl-PL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498383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2986</TotalTime>
  <Words>1734</Words>
  <Application>Microsoft Office PowerPoint</Application>
  <PresentationFormat>Panoramiczny</PresentationFormat>
  <Paragraphs>112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Symbol</vt:lpstr>
      <vt:lpstr>Times New Roman</vt:lpstr>
      <vt:lpstr>Wingdings</vt:lpstr>
      <vt:lpstr>Motyw pakietu Office</vt:lpstr>
      <vt:lpstr>Projekt niestandardowy</vt:lpstr>
      <vt:lpstr>Prezentacja programu PowerPoint</vt:lpstr>
      <vt:lpstr>  III Seminarium „Szacowanie nieruchomości metodą dyferencyjną”  z warsztatami dla rzeczoznawców majątkowych  „Określanie zmniejszenia wartości nieruchomości metodą dyferencyjną w OOU lotnisk,  dróg, linii kolejowych i zakładów przemysłowych”</vt:lpstr>
      <vt:lpstr>Agenda:</vt:lpstr>
      <vt:lpstr>Inspiracje i uzasadnienie realizacji badań</vt:lpstr>
      <vt:lpstr>Inspiracje i uzasadnienie realizacji badań</vt:lpstr>
      <vt:lpstr>Inspiracje i uzasadnienie realizacji badań</vt:lpstr>
      <vt:lpstr>Inspiracje i uzasadnienie realizacji badań</vt:lpstr>
      <vt:lpstr>Problemy metodyczne wyceny wynikające z interwencji publicznych na rynku nieruchomości</vt:lpstr>
      <vt:lpstr>Problemy metodyczne wyceny wynikające z interwencji publicznych na rynku nieruchomości</vt:lpstr>
      <vt:lpstr>Problemy metodyczne wyceny wynikające z interwencji publicznych na rynku nieruchomości</vt:lpstr>
      <vt:lpstr>Problemy metodyczne wyceny wynikające z interwencji publicznych na rynku nieruchomości</vt:lpstr>
      <vt:lpstr>Problemy metodyczne wyceny wynikające z interwencji publicznych na rynku nieruchomości</vt:lpstr>
      <vt:lpstr>Uzasadnienie stosowania normatywnego modelu wyceny do celów szacowania odszkodowań w OOU lotnisk</vt:lpstr>
      <vt:lpstr>Uzasadnienie stosowania normatywnego modelu wyceny do celów szacowania odszkodowań w OOU lotnisk</vt:lpstr>
      <vt:lpstr>Wnioski </vt:lpstr>
      <vt:lpstr>Wnioski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Jan Konowalczuk</cp:lastModifiedBy>
  <cp:revision>10</cp:revision>
  <dcterms:created xsi:type="dcterms:W3CDTF">2021-09-09T08:32:53Z</dcterms:created>
  <dcterms:modified xsi:type="dcterms:W3CDTF">2021-09-21T07:20:29Z</dcterms:modified>
</cp:coreProperties>
</file>