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9" r:id="rId3"/>
    <p:sldId id="261" r:id="rId4"/>
    <p:sldId id="263" r:id="rId5"/>
    <p:sldId id="267" r:id="rId6"/>
    <p:sldId id="265" r:id="rId7"/>
    <p:sldId id="266" r:id="rId8"/>
    <p:sldId id="264" r:id="rId9"/>
    <p:sldId id="268" r:id="rId10"/>
    <p:sldId id="269" r:id="rId11"/>
    <p:sldId id="26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dalena\Desktop\Prezentacja%20krako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dalena\Desktop\Prezentacja%20krakow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dalena\Documents\Dokumenty%20maj%202021\Katedra\Artyku&#322;y\Artyku&#322;y%202021\Dewelopery\Najwi&#281;ksi%20deweloperzy%20kapita&#322;%20zagraniczn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Przychody ogółem</a:t>
            </a:r>
          </a:p>
        </c:rich>
      </c:tx>
      <c:layout>
        <c:manualLayout>
          <c:xMode val="edge"/>
          <c:yMode val="edge"/>
          <c:x val="3.1381889763779529E-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94E-462B-9203-22867AD134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4E-462B-9203-22867AD134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Wzrost przychodów</c:v>
                </c:pt>
                <c:pt idx="1">
                  <c:v>Bez zmian</c:v>
                </c:pt>
                <c:pt idx="2">
                  <c:v>Spadek poniżej 10%</c:v>
                </c:pt>
                <c:pt idx="3">
                  <c:v>Spadek o 10-30%</c:v>
                </c:pt>
                <c:pt idx="4">
                  <c:v>Spadek o 30-50%</c:v>
                </c:pt>
                <c:pt idx="5">
                  <c:v>Spadek większy niż 50%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>
                  <c:v>0.04</c:v>
                </c:pt>
                <c:pt idx="1">
                  <c:v>9.9000000000000005E-2</c:v>
                </c:pt>
                <c:pt idx="2">
                  <c:v>6.93E-2</c:v>
                </c:pt>
                <c:pt idx="3">
                  <c:v>0.23760000000000001</c:v>
                </c:pt>
                <c:pt idx="4">
                  <c:v>0.18809999999999999</c:v>
                </c:pt>
                <c:pt idx="5">
                  <c:v>0.36630000000000001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2B-9203-22867AD13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33189920"/>
        <c:axId val="1533750480"/>
      </c:barChart>
      <c:catAx>
        <c:axId val="153318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3750480"/>
        <c:crosses val="autoZero"/>
        <c:auto val="1"/>
        <c:lblAlgn val="ctr"/>
        <c:lblOffset val="100"/>
        <c:noMultiLvlLbl val="0"/>
      </c:catAx>
      <c:valAx>
        <c:axId val="1533750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31899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Koszty stałe</a:t>
            </a:r>
          </a:p>
        </c:rich>
      </c:tx>
      <c:layout>
        <c:manualLayout>
          <c:xMode val="edge"/>
          <c:yMode val="edge"/>
          <c:x val="4.1347112860892404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580-4542-8BA1-97C7A396355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80-4542-8BA1-97C7A39635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Arkusz1!$E$2:$E$7</c:f>
              <c:strCache>
                <c:ptCount val="6"/>
                <c:pt idx="0">
                  <c:v>Wzrost kosztów</c:v>
                </c:pt>
                <c:pt idx="1">
                  <c:v>Bez zmian</c:v>
                </c:pt>
                <c:pt idx="2">
                  <c:v>Spadek poniżej 10%</c:v>
                </c:pt>
                <c:pt idx="3">
                  <c:v>Spadek o 10-30%</c:v>
                </c:pt>
                <c:pt idx="4">
                  <c:v>Spadek o 30-50%</c:v>
                </c:pt>
                <c:pt idx="5">
                  <c:v>Spadek większy niż 50%</c:v>
                </c:pt>
              </c:strCache>
            </c:strRef>
          </c:cat>
          <c:val>
            <c:numRef>
              <c:f>Arkusz1!$F$2:$F$7</c:f>
              <c:numCache>
                <c:formatCode>0.0%</c:formatCode>
                <c:ptCount val="6"/>
                <c:pt idx="0">
                  <c:v>9.9000000000000005E-2</c:v>
                </c:pt>
                <c:pt idx="1">
                  <c:v>0.36630000000000001</c:v>
                </c:pt>
                <c:pt idx="2">
                  <c:v>0.23760000000000001</c:v>
                </c:pt>
                <c:pt idx="3">
                  <c:v>0.19800000000000001</c:v>
                </c:pt>
                <c:pt idx="4">
                  <c:v>6.93E-2</c:v>
                </c:pt>
                <c:pt idx="5">
                  <c:v>2.9700000000000001E-2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80-4542-8BA1-97C7A3963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84716256"/>
        <c:axId val="1532608096"/>
      </c:barChart>
      <c:catAx>
        <c:axId val="158471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2608096"/>
        <c:crosses val="autoZero"/>
        <c:auto val="1"/>
        <c:lblAlgn val="ctr"/>
        <c:lblOffset val="100"/>
        <c:noMultiLvlLbl val="0"/>
      </c:catAx>
      <c:valAx>
        <c:axId val="153260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47162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i="0" dirty="0">
                <a:solidFill>
                  <a:schemeClr val="tx1"/>
                </a:solidFill>
              </a:rPr>
              <a:t>Prognoza przychodów:</a:t>
            </a:r>
            <a:r>
              <a:rPr lang="pl-PL" sz="1400" b="0" i="1" baseline="0" dirty="0">
                <a:solidFill>
                  <a:schemeClr val="tx1"/>
                </a:solidFill>
              </a:rPr>
              <a:t> </a:t>
            </a:r>
            <a:r>
              <a:rPr lang="pl-PL" sz="1400" b="0" i="1" dirty="0">
                <a:solidFill>
                  <a:schemeClr val="tx1"/>
                </a:solidFill>
              </a:rPr>
              <a:t>Czy Państwa zdaniem przedsiębiorstwo odnotuje</a:t>
            </a:r>
            <a:r>
              <a:rPr lang="pl-PL" sz="1400" b="0" i="1" baseline="0" dirty="0">
                <a:solidFill>
                  <a:schemeClr val="tx1"/>
                </a:solidFill>
              </a:rPr>
              <a:t> spadek przychodów w nadchodzącym miesiącu w stosunku do wyniku osiągniętego w miesiącu poprzednim?</a:t>
            </a:r>
            <a:endParaRPr lang="pl-PL" sz="1400" b="0" i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9D6-4D8F-87D2-3CCFB318817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D6-4D8F-87D2-3CCFB31881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Arkusz2!$A$2:$A$7</c:f>
              <c:strCache>
                <c:ptCount val="6"/>
                <c:pt idx="0">
                  <c:v>Nie</c:v>
                </c:pt>
                <c:pt idx="1">
                  <c:v>Nie wiem / trudno powiedzieć</c:v>
                </c:pt>
                <c:pt idx="2">
                  <c:v>Tak - do 15%</c:v>
                </c:pt>
                <c:pt idx="3">
                  <c:v>Tak - między 15% a 25%</c:v>
                </c:pt>
                <c:pt idx="4">
                  <c:v>Tak - między 25% a 50%</c:v>
                </c:pt>
                <c:pt idx="5">
                  <c:v>Tak - powyżej 50%</c:v>
                </c:pt>
              </c:strCache>
            </c:strRef>
          </c:cat>
          <c:val>
            <c:numRef>
              <c:f>Arkusz2!$B$2:$B$7</c:f>
              <c:numCache>
                <c:formatCode>0.0%</c:formatCode>
                <c:ptCount val="6"/>
                <c:pt idx="0">
                  <c:v>0.17399999999999999</c:v>
                </c:pt>
                <c:pt idx="1">
                  <c:v>0.13</c:v>
                </c:pt>
                <c:pt idx="2">
                  <c:v>6.5000000000000002E-2</c:v>
                </c:pt>
                <c:pt idx="3">
                  <c:v>4.2999999999999997E-2</c:v>
                </c:pt>
                <c:pt idx="4">
                  <c:v>0.19600000000000001</c:v>
                </c:pt>
                <c:pt idx="5">
                  <c:v>0.39100000000000001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6-4D8F-87D2-3CCFB3188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32332544"/>
        <c:axId val="1532967888"/>
      </c:barChart>
      <c:catAx>
        <c:axId val="153233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2967888"/>
        <c:crosses val="autoZero"/>
        <c:auto val="1"/>
        <c:lblAlgn val="ctr"/>
        <c:lblOffset val="100"/>
        <c:noMultiLvlLbl val="0"/>
      </c:catAx>
      <c:valAx>
        <c:axId val="153296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23325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>
                <a:solidFill>
                  <a:schemeClr val="tx1"/>
                </a:solidFill>
              </a:rPr>
              <a:t>Źródła trudności: </a:t>
            </a:r>
            <a:r>
              <a:rPr lang="pl-PL" sz="1400" b="0" i="1">
                <a:solidFill>
                  <a:schemeClr val="tx1"/>
                </a:solidFill>
              </a:rPr>
              <a:t>Jakie czynniki mają</a:t>
            </a:r>
            <a:r>
              <a:rPr lang="pl-PL" sz="1400" b="0" i="1" baseline="0">
                <a:solidFill>
                  <a:schemeClr val="tx1"/>
                </a:solidFill>
              </a:rPr>
              <a:t> negatywny wpływ na funkcjonowanie</a:t>
            </a:r>
            <a:r>
              <a:rPr lang="pl-PL" sz="1400" b="0" i="1">
                <a:solidFill>
                  <a:schemeClr val="tx1"/>
                </a:solidFill>
              </a:rPr>
              <a:t> Państwa przedsiębiorstwa?</a:t>
            </a:r>
            <a:endParaRPr lang="pl-PL" sz="1400" i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Arkusz2!$F$2:$F$8</c:f>
              <c:strCache>
                <c:ptCount val="7"/>
                <c:pt idx="0">
                  <c:v>Brak możliowści zachowania zasad BHP (np. środków ochrony)</c:v>
                </c:pt>
                <c:pt idx="1">
                  <c:v>Urlopy pracowników (opieka nad dziećmi)</c:v>
                </c:pt>
                <c:pt idx="2">
                  <c:v>Zamknięcie granic państwa</c:v>
                </c:pt>
                <c:pt idx="3">
                  <c:v>Kwarantanna lub choroba pracowników</c:v>
                </c:pt>
                <c:pt idx="4">
                  <c:v>Zakłócenia w łańcuchu dostaw (m.in. problemy z zaopatrzeniem)</c:v>
                </c:pt>
                <c:pt idx="5">
                  <c:v>Opóźnienia w płatnościach od klientów</c:v>
                </c:pt>
                <c:pt idx="6">
                  <c:v>Spadek popytu</c:v>
                </c:pt>
              </c:strCache>
            </c:strRef>
          </c:cat>
          <c:val>
            <c:numRef>
              <c:f>Arkusz2!$G$2:$G$8</c:f>
              <c:numCache>
                <c:formatCode>0.0%</c:formatCode>
                <c:ptCount val="7"/>
                <c:pt idx="0">
                  <c:v>8.6999999999999994E-2</c:v>
                </c:pt>
                <c:pt idx="1">
                  <c:v>0.19600000000000001</c:v>
                </c:pt>
                <c:pt idx="2">
                  <c:v>0.28299999999999997</c:v>
                </c:pt>
                <c:pt idx="3">
                  <c:v>0.30399999999999999</c:v>
                </c:pt>
                <c:pt idx="4">
                  <c:v>0.435</c:v>
                </c:pt>
                <c:pt idx="5">
                  <c:v>0.56499999999999995</c:v>
                </c:pt>
                <c:pt idx="6">
                  <c:v>0.71699999999999997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9-4E05-AAF7-B4BAB9F8A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64476320"/>
        <c:axId val="1532963312"/>
      </c:barChart>
      <c:catAx>
        <c:axId val="176447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2963312"/>
        <c:crosses val="autoZero"/>
        <c:auto val="1"/>
        <c:lblAlgn val="ctr"/>
        <c:lblOffset val="100"/>
        <c:noMultiLvlLbl val="0"/>
      </c:catAx>
      <c:valAx>
        <c:axId val="153296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644763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75207628187005"/>
          <c:y val="3.4047938990466771E-2"/>
          <c:w val="0.75048678238168087"/>
          <c:h val="0.71475434976701058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Stopa referencyjna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3.5</c:v>
                </c:pt>
                <c:pt idx="1">
                  <c:v>4.5</c:v>
                </c:pt>
                <c:pt idx="2">
                  <c:v>4.25</c:v>
                </c:pt>
                <c:pt idx="3">
                  <c:v>2.5</c:v>
                </c:pt>
                <c:pt idx="4">
                  <c:v>2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00-4731-9192-321EAD0AA17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Stopa lombardowa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5.75</c:v>
                </c:pt>
                <c:pt idx="3">
                  <c:v>4</c:v>
                </c:pt>
                <c:pt idx="4">
                  <c:v>3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00-4731-9192-321EAD0AA17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Stopa depozytowa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Arkusz1!$A$2:$A$12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Arkusz1!$D$2:$D$12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2.75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00-4731-9192-321EAD0AA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300240"/>
        <c:axId val="450302208"/>
      </c:lineChart>
      <c:catAx>
        <c:axId val="45030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0302208"/>
        <c:crosses val="autoZero"/>
        <c:auto val="1"/>
        <c:lblAlgn val="ctr"/>
        <c:lblOffset val="100"/>
        <c:noMultiLvlLbl val="0"/>
      </c:catAx>
      <c:valAx>
        <c:axId val="45030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030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7848744078E-2"/>
          <c:y val="0.86531750204612246"/>
          <c:w val="0.91217182409877118"/>
          <c:h val="0.11699622948665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pl-PL" sz="1200" b="1" dirty="0">
                <a:latin typeface="+mj-lt"/>
              </a:rPr>
              <a:t>Rynek pierwotny</a:t>
            </a:r>
          </a:p>
        </c:rich>
      </c:tx>
      <c:layout>
        <c:manualLayout>
          <c:xMode val="edge"/>
          <c:yMode val="edge"/>
          <c:x val="2.8025839283402222E-2"/>
          <c:y val="2.8269778271447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'Ceny mieszkań'!$B$5</c:f>
              <c:strCache>
                <c:ptCount val="1"/>
                <c:pt idx="0">
                  <c:v>7 cities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'Ceny mieszkań'!$A$6:$A$11</c:f>
              <c:strCache>
                <c:ptCount val="6"/>
                <c:pt idx="0">
                  <c:v>IQ 2016</c:v>
                </c:pt>
                <c:pt idx="1">
                  <c:v>IQ 2017</c:v>
                </c:pt>
                <c:pt idx="2">
                  <c:v>IQ 2018</c:v>
                </c:pt>
                <c:pt idx="3">
                  <c:v>IQ 2019</c:v>
                </c:pt>
                <c:pt idx="4">
                  <c:v>IQ 2020</c:v>
                </c:pt>
                <c:pt idx="5">
                  <c:v>IQ 2021</c:v>
                </c:pt>
              </c:strCache>
            </c:strRef>
          </c:cat>
          <c:val>
            <c:numRef>
              <c:f>'Ceny mieszkań'!$B$6:$B$11</c:f>
              <c:numCache>
                <c:formatCode>#,##0</c:formatCode>
                <c:ptCount val="6"/>
                <c:pt idx="0">
                  <c:v>6523.4700031646307</c:v>
                </c:pt>
                <c:pt idx="1">
                  <c:v>6575.9881634752255</c:v>
                </c:pt>
                <c:pt idx="2">
                  <c:v>6980.2609241504415</c:v>
                </c:pt>
                <c:pt idx="3">
                  <c:v>7674.141231167413</c:v>
                </c:pt>
                <c:pt idx="4">
                  <c:v>8500.4184381373343</c:v>
                </c:pt>
                <c:pt idx="5">
                  <c:v>9152.5327485380349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A5-4638-B9F4-2B7173BA5D20}"/>
            </c:ext>
          </c:extLst>
        </c:ser>
        <c:ser>
          <c:idx val="1"/>
          <c:order val="1"/>
          <c:tx>
            <c:strRef>
              <c:f>'Ceny mieszkań'!$C$5</c:f>
              <c:strCache>
                <c:ptCount val="1"/>
                <c:pt idx="0">
                  <c:v>10 cities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'Ceny mieszkań'!$A$6:$A$11</c:f>
              <c:strCache>
                <c:ptCount val="6"/>
                <c:pt idx="0">
                  <c:v>IQ 2016</c:v>
                </c:pt>
                <c:pt idx="1">
                  <c:v>IQ 2017</c:v>
                </c:pt>
                <c:pt idx="2">
                  <c:v>IQ 2018</c:v>
                </c:pt>
                <c:pt idx="3">
                  <c:v>IQ 2019</c:v>
                </c:pt>
                <c:pt idx="4">
                  <c:v>IQ 2020</c:v>
                </c:pt>
                <c:pt idx="5">
                  <c:v>IQ 2021</c:v>
                </c:pt>
              </c:strCache>
            </c:strRef>
          </c:cat>
          <c:val>
            <c:numRef>
              <c:f>'Ceny mieszkań'!$C$6:$C$11</c:f>
              <c:numCache>
                <c:formatCode>#,##0</c:formatCode>
                <c:ptCount val="6"/>
                <c:pt idx="0">
                  <c:v>4737.8257556485169</c:v>
                </c:pt>
                <c:pt idx="1">
                  <c:v>4803.1476728861362</c:v>
                </c:pt>
                <c:pt idx="2">
                  <c:v>5160.1101485522331</c:v>
                </c:pt>
                <c:pt idx="3">
                  <c:v>5675.5970417263343</c:v>
                </c:pt>
                <c:pt idx="4">
                  <c:v>6263.2994354708881</c:v>
                </c:pt>
                <c:pt idx="5">
                  <c:v>6680.5606736432819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A5-4638-B9F4-2B7173BA5D20}"/>
            </c:ext>
          </c:extLst>
        </c:ser>
        <c:ser>
          <c:idx val="2"/>
          <c:order val="2"/>
          <c:tx>
            <c:strRef>
              <c:f>'Ceny mieszkań'!$D$5</c:f>
              <c:strCache>
                <c:ptCount val="1"/>
                <c:pt idx="0">
                  <c:v>6 cities (without Warsaw)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'Ceny mieszkań'!$A$6:$A$11</c:f>
              <c:strCache>
                <c:ptCount val="6"/>
                <c:pt idx="0">
                  <c:v>IQ 2016</c:v>
                </c:pt>
                <c:pt idx="1">
                  <c:v>IQ 2017</c:v>
                </c:pt>
                <c:pt idx="2">
                  <c:v>IQ 2018</c:v>
                </c:pt>
                <c:pt idx="3">
                  <c:v>IQ 2019</c:v>
                </c:pt>
                <c:pt idx="4">
                  <c:v>IQ 2020</c:v>
                </c:pt>
                <c:pt idx="5">
                  <c:v>IQ 2021</c:v>
                </c:pt>
              </c:strCache>
            </c:strRef>
          </c:cat>
          <c:val>
            <c:numRef>
              <c:f>'Ceny mieszkań'!$D$6:$D$11</c:f>
              <c:numCache>
                <c:formatCode>#,##0</c:formatCode>
                <c:ptCount val="6"/>
                <c:pt idx="0">
                  <c:v>5889.1678407186209</c:v>
                </c:pt>
                <c:pt idx="1">
                  <c:v>6026.9525331644527</c:v>
                </c:pt>
                <c:pt idx="2">
                  <c:v>6431.3533794604846</c:v>
                </c:pt>
                <c:pt idx="3">
                  <c:v>7055.9571890930392</c:v>
                </c:pt>
                <c:pt idx="4">
                  <c:v>7755.3459706808899</c:v>
                </c:pt>
                <c:pt idx="5">
                  <c:v>8305.1999486303612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A5-4638-B9F4-2B7173BA5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276015"/>
        <c:axId val="724449967"/>
      </c:lineChart>
      <c:catAx>
        <c:axId val="722276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724449967"/>
        <c:crosses val="autoZero"/>
        <c:auto val="1"/>
        <c:lblAlgn val="ctr"/>
        <c:lblOffset val="100"/>
        <c:tickMarkSkip val="1"/>
        <c:noMultiLvlLbl val="0"/>
      </c:catAx>
      <c:valAx>
        <c:axId val="724449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722276015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pl-PL" sz="1200" b="1" dirty="0">
                <a:latin typeface="+mj-lt"/>
              </a:rPr>
              <a:t>Rynek wtórny</a:t>
            </a:r>
          </a:p>
        </c:rich>
      </c:tx>
      <c:layout>
        <c:manualLayout>
          <c:xMode val="edge"/>
          <c:yMode val="edge"/>
          <c:x val="1.850131362219408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'Ceny mieszkań'!$B$16</c:f>
              <c:strCache>
                <c:ptCount val="1"/>
                <c:pt idx="0">
                  <c:v>7 cities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'Ceny mieszkań'!$A$17:$A$22</c:f>
              <c:strCache>
                <c:ptCount val="6"/>
                <c:pt idx="0">
                  <c:v>IQ 2016</c:v>
                </c:pt>
                <c:pt idx="1">
                  <c:v>IQ 2017</c:v>
                </c:pt>
                <c:pt idx="2">
                  <c:v>IQ 2018</c:v>
                </c:pt>
                <c:pt idx="3">
                  <c:v>IQ 2019</c:v>
                </c:pt>
                <c:pt idx="4">
                  <c:v>IQ 2020</c:v>
                </c:pt>
                <c:pt idx="5">
                  <c:v>IQ 2021</c:v>
                </c:pt>
              </c:strCache>
            </c:strRef>
          </c:cat>
          <c:val>
            <c:numRef>
              <c:f>'Ceny mieszkań'!$B$17:$B$22</c:f>
              <c:numCache>
                <c:formatCode>#,##0</c:formatCode>
                <c:ptCount val="6"/>
                <c:pt idx="0">
                  <c:v>5794.7700462390185</c:v>
                </c:pt>
                <c:pt idx="1">
                  <c:v>5936.2634330368473</c:v>
                </c:pt>
                <c:pt idx="2">
                  <c:v>6462.6921954587679</c:v>
                </c:pt>
                <c:pt idx="3">
                  <c:v>7181.6136881953889</c:v>
                </c:pt>
                <c:pt idx="4">
                  <c:v>8062.2643418008547</c:v>
                </c:pt>
                <c:pt idx="5">
                  <c:v>8414.9419070246513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EB-4B30-A491-99CBE3C04605}"/>
            </c:ext>
          </c:extLst>
        </c:ser>
        <c:ser>
          <c:idx val="1"/>
          <c:order val="1"/>
          <c:tx>
            <c:strRef>
              <c:f>'Ceny mieszkań'!$C$16</c:f>
              <c:strCache>
                <c:ptCount val="1"/>
                <c:pt idx="0">
                  <c:v>10 cities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'Ceny mieszkań'!$A$17:$A$22</c:f>
              <c:strCache>
                <c:ptCount val="6"/>
                <c:pt idx="0">
                  <c:v>IQ 2016</c:v>
                </c:pt>
                <c:pt idx="1">
                  <c:v>IQ 2017</c:v>
                </c:pt>
                <c:pt idx="2">
                  <c:v>IQ 2018</c:v>
                </c:pt>
                <c:pt idx="3">
                  <c:v>IQ 2019</c:v>
                </c:pt>
                <c:pt idx="4">
                  <c:v>IQ 2020</c:v>
                </c:pt>
                <c:pt idx="5">
                  <c:v>IQ 2021</c:v>
                </c:pt>
              </c:strCache>
            </c:strRef>
          </c:cat>
          <c:val>
            <c:numRef>
              <c:f>'Ceny mieszkań'!$C$17:$C$22</c:f>
              <c:numCache>
                <c:formatCode>#,##0</c:formatCode>
                <c:ptCount val="6"/>
                <c:pt idx="0">
                  <c:v>3880.7476879907072</c:v>
                </c:pt>
                <c:pt idx="1">
                  <c:v>3966.6542706377322</c:v>
                </c:pt>
                <c:pt idx="2">
                  <c:v>4267.2975378168894</c:v>
                </c:pt>
                <c:pt idx="3">
                  <c:v>4783.4458827214003</c:v>
                </c:pt>
                <c:pt idx="4">
                  <c:v>5431.1386927279073</c:v>
                </c:pt>
                <c:pt idx="5">
                  <c:v>5854.8133252122198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EB-4B30-A491-99CBE3C04605}"/>
            </c:ext>
          </c:extLst>
        </c:ser>
        <c:ser>
          <c:idx val="2"/>
          <c:order val="2"/>
          <c:tx>
            <c:strRef>
              <c:f>'Ceny mieszkań'!$D$16</c:f>
              <c:strCache>
                <c:ptCount val="1"/>
                <c:pt idx="0">
                  <c:v>6 cities (without Warsaw)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'Ceny mieszkań'!$A$17:$A$22</c:f>
              <c:strCache>
                <c:ptCount val="6"/>
                <c:pt idx="0">
                  <c:v>IQ 2016</c:v>
                </c:pt>
                <c:pt idx="1">
                  <c:v>IQ 2017</c:v>
                </c:pt>
                <c:pt idx="2">
                  <c:v>IQ 2018</c:v>
                </c:pt>
                <c:pt idx="3">
                  <c:v>IQ 2019</c:v>
                </c:pt>
                <c:pt idx="4">
                  <c:v>IQ 2020</c:v>
                </c:pt>
                <c:pt idx="5">
                  <c:v>IQ 2021</c:v>
                </c:pt>
              </c:strCache>
            </c:strRef>
          </c:cat>
          <c:val>
            <c:numRef>
              <c:f>'Ceny mieszkań'!$D$17:$D$22</c:f>
              <c:numCache>
                <c:formatCode>#,##0</c:formatCode>
                <c:ptCount val="6"/>
                <c:pt idx="0">
                  <c:v>4881.210411249659</c:v>
                </c:pt>
                <c:pt idx="1">
                  <c:v>5104.6833339779623</c:v>
                </c:pt>
                <c:pt idx="2">
                  <c:v>5579.6673588268795</c:v>
                </c:pt>
                <c:pt idx="3">
                  <c:v>6158.0402267919553</c:v>
                </c:pt>
                <c:pt idx="4">
                  <c:v>6979.9545202740119</c:v>
                </c:pt>
                <c:pt idx="5">
                  <c:v>7460.9677425029186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EB-4B30-A491-99CBE3C04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286415"/>
        <c:axId val="791963567"/>
      </c:lineChart>
      <c:catAx>
        <c:axId val="722286415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791963567"/>
        <c:crosses val="autoZero"/>
        <c:auto val="1"/>
        <c:lblAlgn val="ctr"/>
        <c:lblOffset val="100"/>
        <c:noMultiLvlLbl val="0"/>
      </c:catAx>
      <c:valAx>
        <c:axId val="79196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722286415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PBV!$B$2</c:f>
              <c:strCache>
                <c:ptCount val="1"/>
                <c:pt idx="0">
                  <c:v>Dom Development SA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PBV!$C$1:$H$1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IQ 2021</c:v>
                </c:pt>
              </c:strCache>
            </c:strRef>
          </c:cat>
          <c:val>
            <c:numRef>
              <c:f>PBV!$C$2:$H$2</c:f>
              <c:numCache>
                <c:formatCode>0.00</c:formatCode>
                <c:ptCount val="6"/>
                <c:pt idx="0">
                  <c:v>1.59</c:v>
                </c:pt>
                <c:pt idx="1">
                  <c:v>2.12</c:v>
                </c:pt>
                <c:pt idx="2">
                  <c:v>1.5</c:v>
                </c:pt>
                <c:pt idx="3">
                  <c:v>2.19</c:v>
                </c:pt>
                <c:pt idx="4">
                  <c:v>2.48</c:v>
                </c:pt>
                <c:pt idx="5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46-46F8-8A69-E0902207F481}"/>
            </c:ext>
          </c:extLst>
        </c:ser>
        <c:ser>
          <c:idx val="1"/>
          <c:order val="1"/>
          <c:tx>
            <c:strRef>
              <c:f>PBV!$B$3</c:f>
              <c:strCache>
                <c:ptCount val="1"/>
                <c:pt idx="0">
                  <c:v>Robyg SA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PBV!$C$1:$H$1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IQ 2021</c:v>
                </c:pt>
              </c:strCache>
            </c:strRef>
          </c:cat>
          <c:val>
            <c:numRef>
              <c:f>PBV!$C$3:$H$3</c:f>
              <c:numCache>
                <c:formatCode>0.00</c:formatCode>
                <c:ptCount val="6"/>
                <c:pt idx="0">
                  <c:v>1.39</c:v>
                </c:pt>
                <c:pt idx="1">
                  <c:v>1.58</c:v>
                </c:pt>
                <c:pt idx="2">
                  <c:v>1.65</c:v>
                </c:pt>
                <c:pt idx="3">
                  <c:v>1.51</c:v>
                </c:pt>
                <c:pt idx="4">
                  <c:v>1.19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46-46F8-8A69-E0902207F481}"/>
            </c:ext>
          </c:extLst>
        </c:ser>
        <c:ser>
          <c:idx val="2"/>
          <c:order val="2"/>
          <c:tx>
            <c:strRef>
              <c:f>PBV!$B$4</c:f>
              <c:strCache>
                <c:ptCount val="1"/>
                <c:pt idx="0">
                  <c:v>Echo Investment SA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PBV!$C$1:$H$1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IQ 2021</c:v>
                </c:pt>
              </c:strCache>
            </c:strRef>
          </c:cat>
          <c:val>
            <c:numRef>
              <c:f>PBV!$C$4:$H$4</c:f>
              <c:numCache>
                <c:formatCode>0.00</c:formatCode>
                <c:ptCount val="6"/>
                <c:pt idx="0">
                  <c:v>1.4</c:v>
                </c:pt>
                <c:pt idx="1">
                  <c:v>1.18</c:v>
                </c:pt>
                <c:pt idx="2">
                  <c:v>0.9</c:v>
                </c:pt>
                <c:pt idx="3">
                  <c:v>1.23</c:v>
                </c:pt>
                <c:pt idx="4">
                  <c:v>0.99</c:v>
                </c:pt>
                <c:pt idx="5">
                  <c:v>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46-46F8-8A69-E0902207F481}"/>
            </c:ext>
          </c:extLst>
        </c:ser>
        <c:ser>
          <c:idx val="3"/>
          <c:order val="3"/>
          <c:tx>
            <c:strRef>
              <c:f>PBV!$B$5</c:f>
              <c:strCache>
                <c:ptCount val="1"/>
                <c:pt idx="0">
                  <c:v>Develia SA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PBV!$C$1:$H$1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IQ 2021</c:v>
                </c:pt>
              </c:strCache>
            </c:strRef>
          </c:cat>
          <c:val>
            <c:numRef>
              <c:f>PBV!$C$5:$H$5</c:f>
              <c:numCache>
                <c:formatCode>0.00</c:formatCode>
                <c:ptCount val="6"/>
                <c:pt idx="0">
                  <c:v>0.63</c:v>
                </c:pt>
                <c:pt idx="1">
                  <c:v>0.85</c:v>
                </c:pt>
                <c:pt idx="2">
                  <c:v>0.73</c:v>
                </c:pt>
                <c:pt idx="3">
                  <c:v>0.76</c:v>
                </c:pt>
                <c:pt idx="4">
                  <c:v>0.67</c:v>
                </c:pt>
                <c:pt idx="5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46-46F8-8A69-E0902207F481}"/>
            </c:ext>
          </c:extLst>
        </c:ser>
        <c:ser>
          <c:idx val="4"/>
          <c:order val="4"/>
          <c:tx>
            <c:strRef>
              <c:f>PBV!$B$6</c:f>
              <c:strCache>
                <c:ptCount val="1"/>
                <c:pt idx="0">
                  <c:v>Atal SA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PBV!$C$1:$H$1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IQ 2021</c:v>
                </c:pt>
              </c:strCache>
            </c:strRef>
          </c:cat>
          <c:val>
            <c:numRef>
              <c:f>PBV!$C$6:$H$6</c:f>
              <c:numCache>
                <c:formatCode>0.00</c:formatCode>
                <c:ptCount val="6"/>
                <c:pt idx="0">
                  <c:v>1.61</c:v>
                </c:pt>
                <c:pt idx="1">
                  <c:v>2.08</c:v>
                </c:pt>
                <c:pt idx="2">
                  <c:v>1.26</c:v>
                </c:pt>
                <c:pt idx="3">
                  <c:v>1.87</c:v>
                </c:pt>
                <c:pt idx="4">
                  <c:v>1.32</c:v>
                </c:pt>
                <c:pt idx="5">
                  <c:v>2.02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46-46F8-8A69-E0902207F481}"/>
            </c:ext>
          </c:extLst>
        </c:ser>
        <c:ser>
          <c:idx val="5"/>
          <c:order val="5"/>
          <c:tx>
            <c:strRef>
              <c:f>PBV!$B$7</c:f>
              <c:strCache>
                <c:ptCount val="1"/>
                <c:pt idx="0">
                  <c:v>JW Construction Holding SA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PBV!$C$1:$H$1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IQ 2021</c:v>
                </c:pt>
              </c:strCache>
            </c:strRef>
          </c:cat>
          <c:val>
            <c:numRef>
              <c:f>PBV!$C$7:$H$7</c:f>
              <c:numCache>
                <c:formatCode>0.00</c:formatCode>
                <c:ptCount val="6"/>
                <c:pt idx="0">
                  <c:v>0.6</c:v>
                </c:pt>
                <c:pt idx="1">
                  <c:v>0.55000000000000004</c:v>
                </c:pt>
                <c:pt idx="2">
                  <c:v>0.31</c:v>
                </c:pt>
                <c:pt idx="3">
                  <c:v>0.37</c:v>
                </c:pt>
                <c:pt idx="4">
                  <c:v>0.37</c:v>
                </c:pt>
                <c:pt idx="5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46-46F8-8A69-E0902207F481}"/>
            </c:ext>
          </c:extLst>
        </c:ser>
        <c:ser>
          <c:idx val="6"/>
          <c:order val="6"/>
          <c:tx>
            <c:strRef>
              <c:f>PBV!$B$8</c:f>
              <c:strCache>
                <c:ptCount val="1"/>
                <c:pt idx="0">
                  <c:v>Archicom SA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PBV!$C$1:$H$1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IQ 2021</c:v>
                </c:pt>
              </c:strCache>
            </c:strRef>
          </c:cat>
          <c:val>
            <c:numRef>
              <c:f>PBV!$C$8:$H$8</c:f>
              <c:numCache>
                <c:formatCode>0.00</c:formatCode>
                <c:ptCount val="6"/>
                <c:pt idx="0">
                  <c:v>0.95</c:v>
                </c:pt>
                <c:pt idx="1">
                  <c:v>0.94</c:v>
                </c:pt>
                <c:pt idx="2">
                  <c:v>0.64</c:v>
                </c:pt>
                <c:pt idx="3">
                  <c:v>0.86</c:v>
                </c:pt>
                <c:pt idx="4">
                  <c:v>1.02</c:v>
                </c:pt>
                <c:pt idx="5">
                  <c:v>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946-46F8-8A69-E0902207F481}"/>
            </c:ext>
          </c:extLst>
        </c:ser>
        <c:ser>
          <c:idx val="7"/>
          <c:order val="7"/>
          <c:tx>
            <c:strRef>
              <c:f>PBV!$B$9</c:f>
              <c:strCache>
                <c:ptCount val="1"/>
                <c:pt idx="0">
                  <c:v>Vantage Development SA*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PBV!$C$1:$H$1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IQ 2021</c:v>
                </c:pt>
              </c:strCache>
            </c:strRef>
          </c:cat>
          <c:val>
            <c:numRef>
              <c:f>PBV!$C$9:$H$9</c:f>
              <c:numCache>
                <c:formatCode>0.00</c:formatCode>
                <c:ptCount val="6"/>
                <c:pt idx="0">
                  <c:v>0.56999999999999995</c:v>
                </c:pt>
                <c:pt idx="1">
                  <c:v>0.64</c:v>
                </c:pt>
                <c:pt idx="2">
                  <c:v>0.65</c:v>
                </c:pt>
                <c:pt idx="3">
                  <c:v>0.56999999999999995</c:v>
                </c:pt>
                <c:pt idx="4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946-46F8-8A69-E0902207F481}"/>
            </c:ext>
          </c:extLst>
        </c:ser>
        <c:ser>
          <c:idx val="8"/>
          <c:order val="8"/>
          <c:tx>
            <c:strRef>
              <c:f>PBV!$B$10</c:f>
              <c:strCache>
                <c:ptCount val="1"/>
                <c:pt idx="0">
                  <c:v>Marvipol Development SA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PBV!$C$1:$H$1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IQ 2021</c:v>
                </c:pt>
              </c:strCache>
            </c:strRef>
          </c:cat>
          <c:val>
            <c:numRef>
              <c:f>PBV!$C$10:$H$10</c:f>
              <c:numCache>
                <c:formatCode>0.00</c:formatCode>
                <c:ptCount val="6"/>
                <c:pt idx="1">
                  <c:v>0.79</c:v>
                </c:pt>
                <c:pt idx="2">
                  <c:v>0.33</c:v>
                </c:pt>
                <c:pt idx="3">
                  <c:v>0.36</c:v>
                </c:pt>
                <c:pt idx="4">
                  <c:v>0.4</c:v>
                </c:pt>
                <c:pt idx="5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946-46F8-8A69-E0902207F481}"/>
            </c:ext>
          </c:extLst>
        </c:ser>
        <c:ser>
          <c:idx val="9"/>
          <c:order val="9"/>
          <c:tx>
            <c:strRef>
              <c:f>PBV!$B$11</c:f>
              <c:strCache>
                <c:ptCount val="1"/>
                <c:pt idx="0">
                  <c:v>Lokum Deweloper SA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PBV!$C$1:$H$1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IQ 2021</c:v>
                </c:pt>
              </c:strCache>
            </c:strRef>
          </c:cat>
          <c:val>
            <c:numRef>
              <c:f>PBV!$C$11:$H$11</c:f>
              <c:numCache>
                <c:formatCode>0.00</c:formatCode>
                <c:ptCount val="6"/>
                <c:pt idx="0">
                  <c:v>0.89</c:v>
                </c:pt>
                <c:pt idx="1">
                  <c:v>1.06</c:v>
                </c:pt>
                <c:pt idx="2">
                  <c:v>0.8</c:v>
                </c:pt>
                <c:pt idx="3">
                  <c:v>0.69</c:v>
                </c:pt>
                <c:pt idx="4">
                  <c:v>0.63</c:v>
                </c:pt>
                <c:pt idx="5">
                  <c:v>1.1499999999999999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946-46F8-8A69-E0902207F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255215"/>
        <c:axId val="385273519"/>
      </c:lineChart>
      <c:catAx>
        <c:axId val="385255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385273519"/>
        <c:crosses val="autoZero"/>
        <c:auto val="1"/>
        <c:lblAlgn val="ctr"/>
        <c:lblOffset val="100"/>
        <c:noMultiLvlLbl val="0"/>
      </c:catAx>
      <c:valAx>
        <c:axId val="385273519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pl-PL" b="1"/>
                  <a:t>P/BV</a:t>
                </a:r>
              </a:p>
            </c:rich>
          </c:tx>
          <c:layout>
            <c:manualLayout>
              <c:xMode val="edge"/>
              <c:yMode val="edge"/>
              <c:x val="0.16283551031002672"/>
              <c:y val="0.11786879551991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cap="all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pl-PL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38525521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pPr/>
              <a:t>19.09.2021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1509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pPr/>
              <a:t>19.09.2021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7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0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2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5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2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1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1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168438" y="6396853"/>
            <a:ext cx="523385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l-PL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8200" y="6396853"/>
            <a:ext cx="2743200" cy="365125"/>
          </a:xfrm>
        </p:spPr>
        <p:txBody>
          <a:bodyPr/>
          <a:lstStyle/>
          <a:p>
            <a:r>
              <a:rPr lang="pl-PL" dirty="0"/>
              <a:t>Imię nazwisko prelegenta/ki </a:t>
            </a:r>
          </a:p>
        </p:txBody>
      </p:sp>
    </p:spTree>
    <p:extLst>
      <p:ext uri="{BB962C8B-B14F-4D97-AF65-F5344CB8AC3E}">
        <p14:creationId xmlns:p14="http://schemas.microsoft.com/office/powerpoint/2010/main" val="32025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9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1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6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7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1571399"/>
            <a:ext cx="9144000" cy="2086201"/>
          </a:xfrm>
        </p:spPr>
        <p:txBody>
          <a:bodyPr>
            <a:normAutofit/>
          </a:bodyPr>
          <a:lstStyle/>
          <a:p>
            <a:r>
              <a:rPr lang="pl-PL" sz="5300" b="1" dirty="0"/>
              <a:t>COVID-19 szansa czy zagrożenie? </a:t>
            </a:r>
            <a:br>
              <a:rPr lang="pl-PL" dirty="0"/>
            </a:br>
            <a:r>
              <a:rPr lang="pl-PL" sz="4000" dirty="0"/>
              <a:t>Wyniki finansowe największych deweloperów w Polsce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791824" y="3766657"/>
            <a:ext cx="6627302" cy="1655762"/>
          </a:xfrm>
        </p:spPr>
        <p:txBody>
          <a:bodyPr/>
          <a:lstStyle/>
          <a:p>
            <a:pPr algn="r"/>
            <a:r>
              <a:rPr lang="pl-PL" dirty="0"/>
              <a:t>dr hab. inż. Małgorzata Jaworek, prof. UMK</a:t>
            </a:r>
          </a:p>
          <a:p>
            <a:pPr algn="r"/>
            <a:r>
              <a:rPr lang="pl-PL" dirty="0"/>
              <a:t>dr hab. Włodzimierz Karaszewski, prof. UMK</a:t>
            </a:r>
          </a:p>
          <a:p>
            <a:pPr algn="r"/>
            <a:r>
              <a:rPr lang="pl-PL" dirty="0"/>
              <a:t>dr Magdalena Kuczmarska</a:t>
            </a:r>
          </a:p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4C39976-DDDA-44F4-853B-6A289E753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69" y="340053"/>
            <a:ext cx="3048425" cy="1095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0076" y="533515"/>
            <a:ext cx="8222608" cy="764096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Wpływ COVID-19</a:t>
            </a:r>
            <a:r>
              <a:rPr lang="pl-PL" dirty="0"/>
              <a:t> </a:t>
            </a:r>
            <a:br>
              <a:rPr lang="pl-PL" dirty="0"/>
            </a:br>
            <a:r>
              <a:rPr lang="pl-PL" sz="3100" dirty="0"/>
              <a:t>zmiana poziomu przychodów ogółem i kosztów stałych przedsiębiorstw w Polsce w 2020 roku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0AD2C20-7D7D-4B04-B500-8534C4CBB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372604"/>
              </p:ext>
            </p:extLst>
          </p:nvPr>
        </p:nvGraphicFramePr>
        <p:xfrm>
          <a:off x="730541" y="1944732"/>
          <a:ext cx="5042484" cy="380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526F4BA-84DB-4CEC-8B4E-2795CE32C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996329"/>
              </p:ext>
            </p:extLst>
          </p:nvPr>
        </p:nvGraphicFramePr>
        <p:xfrm>
          <a:off x="6418977" y="1944732"/>
          <a:ext cx="5042484" cy="370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4197F5A9-3042-4FEB-B6BF-BE0A6853E01F}"/>
              </a:ext>
            </a:extLst>
          </p:cNvPr>
          <p:cNvSpPr txBox="1"/>
          <p:nvPr/>
        </p:nvSpPr>
        <p:spPr>
          <a:xfrm>
            <a:off x="373659" y="5983005"/>
            <a:ext cx="233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Źródło: https://www.statista.com.</a:t>
            </a:r>
          </a:p>
        </p:txBody>
      </p:sp>
    </p:spTree>
    <p:extLst>
      <p:ext uri="{BB962C8B-B14F-4D97-AF65-F5344CB8AC3E}">
        <p14:creationId xmlns:p14="http://schemas.microsoft.com/office/powerpoint/2010/main" val="284316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2384" y="516090"/>
            <a:ext cx="7550790" cy="764096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Wpływ COVID-19</a:t>
            </a:r>
            <a:r>
              <a:rPr lang="pl-PL" dirty="0"/>
              <a:t> </a:t>
            </a:r>
            <a:br>
              <a:rPr lang="pl-PL" dirty="0"/>
            </a:br>
            <a:r>
              <a:rPr lang="pl-PL" sz="3100" dirty="0"/>
              <a:t>sektor budowlany w Polsce – prognoza przychodów i źródła trudności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197F5A9-3042-4FEB-B6BF-BE0A6853E01F}"/>
              </a:ext>
            </a:extLst>
          </p:cNvPr>
          <p:cNvSpPr txBox="1"/>
          <p:nvPr/>
        </p:nvSpPr>
        <p:spPr>
          <a:xfrm>
            <a:off x="205879" y="6334485"/>
            <a:ext cx="6211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Źródło: </a:t>
            </a:r>
            <a:r>
              <a:rPr lang="pl-P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PwC</a:t>
            </a: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(2020). </a:t>
            </a:r>
            <a:r>
              <a:rPr lang="pl-PL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Polski mikro, mały I średni biznes w obliczu pandemii COVID-19. Przychody, płynność i reakcja na wstrząs</a:t>
            </a: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https://www.pwc.pl/pl/pdf/polski-mikro-maly-sredni-biznes-w-obliczu-pandemii.pdf.</a:t>
            </a:r>
          </a:p>
          <a:p>
            <a:endParaRPr lang="pl-P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60A7620-FD1E-4FC9-9DEB-591C21AE7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086768"/>
              </p:ext>
            </p:extLst>
          </p:nvPr>
        </p:nvGraphicFramePr>
        <p:xfrm>
          <a:off x="629174" y="1770166"/>
          <a:ext cx="514385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77F29E6F-9958-4EBD-A8BC-62A6C1E47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995578"/>
              </p:ext>
            </p:extLst>
          </p:nvPr>
        </p:nvGraphicFramePr>
        <p:xfrm>
          <a:off x="6333688" y="1770166"/>
          <a:ext cx="50012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583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830" y="323143"/>
            <a:ext cx="4102916" cy="1002317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Budownictwo w Polsce w latach 2011-2020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61D3527-CA8E-4CD1-8775-1EDCF5849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48355"/>
              </p:ext>
            </p:extLst>
          </p:nvPr>
        </p:nvGraphicFramePr>
        <p:xfrm>
          <a:off x="1035337" y="1600285"/>
          <a:ext cx="10360408" cy="354499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480808">
                  <a:extLst>
                    <a:ext uri="{9D8B030D-6E8A-4147-A177-3AD203B41FA5}">
                      <a16:colId xmlns:a16="http://schemas.microsoft.com/office/drawing/2014/main" val="3030839335"/>
                    </a:ext>
                  </a:extLst>
                </a:gridCol>
                <a:gridCol w="687960">
                  <a:extLst>
                    <a:ext uri="{9D8B030D-6E8A-4147-A177-3AD203B41FA5}">
                      <a16:colId xmlns:a16="http://schemas.microsoft.com/office/drawing/2014/main" val="290215777"/>
                    </a:ext>
                  </a:extLst>
                </a:gridCol>
                <a:gridCol w="687960">
                  <a:extLst>
                    <a:ext uri="{9D8B030D-6E8A-4147-A177-3AD203B41FA5}">
                      <a16:colId xmlns:a16="http://schemas.microsoft.com/office/drawing/2014/main" val="1023696334"/>
                    </a:ext>
                  </a:extLst>
                </a:gridCol>
                <a:gridCol w="687960">
                  <a:extLst>
                    <a:ext uri="{9D8B030D-6E8A-4147-A177-3AD203B41FA5}">
                      <a16:colId xmlns:a16="http://schemas.microsoft.com/office/drawing/2014/main" val="2510850201"/>
                    </a:ext>
                  </a:extLst>
                </a:gridCol>
                <a:gridCol w="687960">
                  <a:extLst>
                    <a:ext uri="{9D8B030D-6E8A-4147-A177-3AD203B41FA5}">
                      <a16:colId xmlns:a16="http://schemas.microsoft.com/office/drawing/2014/main" val="2919701372"/>
                    </a:ext>
                  </a:extLst>
                </a:gridCol>
                <a:gridCol w="687960">
                  <a:extLst>
                    <a:ext uri="{9D8B030D-6E8A-4147-A177-3AD203B41FA5}">
                      <a16:colId xmlns:a16="http://schemas.microsoft.com/office/drawing/2014/main" val="2237194188"/>
                    </a:ext>
                  </a:extLst>
                </a:gridCol>
                <a:gridCol w="687960">
                  <a:extLst>
                    <a:ext uri="{9D8B030D-6E8A-4147-A177-3AD203B41FA5}">
                      <a16:colId xmlns:a16="http://schemas.microsoft.com/office/drawing/2014/main" val="3709070563"/>
                    </a:ext>
                  </a:extLst>
                </a:gridCol>
                <a:gridCol w="687960">
                  <a:extLst>
                    <a:ext uri="{9D8B030D-6E8A-4147-A177-3AD203B41FA5}">
                      <a16:colId xmlns:a16="http://schemas.microsoft.com/office/drawing/2014/main" val="1887876247"/>
                    </a:ext>
                  </a:extLst>
                </a:gridCol>
                <a:gridCol w="687960">
                  <a:extLst>
                    <a:ext uri="{9D8B030D-6E8A-4147-A177-3AD203B41FA5}">
                      <a16:colId xmlns:a16="http://schemas.microsoft.com/office/drawing/2014/main" val="3690541621"/>
                    </a:ext>
                  </a:extLst>
                </a:gridCol>
                <a:gridCol w="687960">
                  <a:extLst>
                    <a:ext uri="{9D8B030D-6E8A-4147-A177-3AD203B41FA5}">
                      <a16:colId xmlns:a16="http://schemas.microsoft.com/office/drawing/2014/main" val="3875648350"/>
                    </a:ext>
                  </a:extLst>
                </a:gridCol>
                <a:gridCol w="687960">
                  <a:extLst>
                    <a:ext uri="{9D8B030D-6E8A-4147-A177-3AD203B41FA5}">
                      <a16:colId xmlns:a16="http://schemas.microsoft.com/office/drawing/2014/main" val="26020609"/>
                    </a:ext>
                  </a:extLst>
                </a:gridCol>
              </a:tblGrid>
              <a:tr h="268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Wyszczególnienie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2011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2012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2013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2014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2015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2016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2017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2018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2019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2020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1130739"/>
                  </a:ext>
                </a:extLst>
              </a:tr>
              <a:tr h="268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Mieszkania oddane do użytkowania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130954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152904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145136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143166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147711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163325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178342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185063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207425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220831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930065"/>
                  </a:ext>
                </a:extLst>
              </a:tr>
              <a:tr h="274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Mieszkania oddane do użytkowania na 1000 ludności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3,4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4,0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3,8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3,7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3,8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4,3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4,6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4,8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5,4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5,8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4967138"/>
                  </a:ext>
                </a:extLst>
              </a:tr>
              <a:tr h="537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Liczba wydanych pozwoleń na budowę budynków mieszkalnych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85270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73122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64873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65449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72293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80796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89888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95463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101595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107590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955168"/>
                  </a:ext>
                </a:extLst>
              </a:tr>
              <a:tr h="268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Mieszkania, których budowę rozpoczęto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162200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141798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127392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148122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168403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173932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205990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221907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237281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223842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799341"/>
                  </a:ext>
                </a:extLst>
              </a:tr>
              <a:tr h="543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Liczba nowych budynków niemieszkalnych oddanych do użytkowania, w tym budynki: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20968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22629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22031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23273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23829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23072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23432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22917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23042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22536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6625351"/>
                  </a:ext>
                </a:extLst>
              </a:tr>
              <a:tr h="268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     biurowe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572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658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593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650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649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565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451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520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574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527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5610303"/>
                  </a:ext>
                </a:extLst>
              </a:tr>
              <a:tr h="308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     hotele i zakwaterowania turystycznego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698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1040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1051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1075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1342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1449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1756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1704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1776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1890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6804041"/>
                  </a:ext>
                </a:extLst>
              </a:tr>
              <a:tr h="268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     handlowo usługowe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3439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3385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3237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3606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3399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2719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2697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2624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2838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2652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3960379"/>
                  </a:ext>
                </a:extLst>
              </a:tr>
              <a:tr h="268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     transportu i łączności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6795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6973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6926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6470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6544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6489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6265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5411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5069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5222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254082"/>
                  </a:ext>
                </a:extLst>
              </a:tr>
              <a:tr h="268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     przemysłowe i magazynowe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3051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3204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3250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3085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3611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3568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3279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3265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3397</a:t>
                      </a:r>
                      <a:endParaRPr lang="pl-PL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3240</a:t>
                      </a:r>
                      <a:endParaRPr lang="pl-PL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212595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93EC6FC2-0B99-44AA-8E5B-45BC7EB6FD54}"/>
              </a:ext>
            </a:extLst>
          </p:cNvPr>
          <p:cNvSpPr txBox="1"/>
          <p:nvPr/>
        </p:nvSpPr>
        <p:spPr>
          <a:xfrm>
            <a:off x="950108" y="5257715"/>
            <a:ext cx="5417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GUS, </a:t>
            </a:r>
            <a:r>
              <a:rPr lang="pl-PL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Budownictwo – wyniki działalności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lata 2011-2020, Warszawa.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1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3586" y="553820"/>
            <a:ext cx="7400575" cy="764096"/>
          </a:xfrm>
        </p:spPr>
        <p:txBody>
          <a:bodyPr>
            <a:noAutofit/>
          </a:bodyPr>
          <a:lstStyle/>
          <a:p>
            <a:r>
              <a:rPr lang="pl-PL" sz="2800" dirty="0"/>
              <a:t>Wybrane dane charakteryzujące rynek nieruchomości mieszkaniowych w Polsce</a:t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752B062-81C6-44F4-8FF8-F051BBE16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907114"/>
              </p:ext>
            </p:extLst>
          </p:nvPr>
        </p:nvGraphicFramePr>
        <p:xfrm>
          <a:off x="322975" y="3952220"/>
          <a:ext cx="4517473" cy="222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05EBE49-97E9-4929-990D-1601F597394B}"/>
              </a:ext>
            </a:extLst>
          </p:cNvPr>
          <p:cNvSpPr txBox="1"/>
          <p:nvPr/>
        </p:nvSpPr>
        <p:spPr>
          <a:xfrm>
            <a:off x="479104" y="6398260"/>
            <a:ext cx="5417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https://www.nbp.pl.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D27A528-D783-48AE-98B0-832527B98E5F}"/>
              </a:ext>
            </a:extLst>
          </p:cNvPr>
          <p:cNvSpPr txBox="1"/>
          <p:nvPr/>
        </p:nvSpPr>
        <p:spPr>
          <a:xfrm>
            <a:off x="479104" y="1591958"/>
            <a:ext cx="5417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Średnie ceny transakcyjne metra kwadratowego nieruchomości mieszkaniowych w Polsce w pierwszym kwartale okresu 2016-2021 (PLN)</a:t>
            </a:r>
          </a:p>
          <a:p>
            <a:endParaRPr lang="pl-P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E587B51-6064-43EE-949D-3CED91A62D16}"/>
              </a:ext>
            </a:extLst>
          </p:cNvPr>
          <p:cNvSpPr txBox="1"/>
          <p:nvPr/>
        </p:nvSpPr>
        <p:spPr>
          <a:xfrm>
            <a:off x="479104" y="3278319"/>
            <a:ext cx="532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/>
              <a:t>Poziom podstawowych stóp procentowych NBP w latach 2010-2020 (stan na koniec roku, %)</a:t>
            </a:r>
            <a:endParaRPr lang="pl-PL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13E7DC5C-0BED-4C58-BF71-8AFEFED41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019374"/>
              </p:ext>
            </p:extLst>
          </p:nvPr>
        </p:nvGraphicFramePr>
        <p:xfrm>
          <a:off x="6003720" y="1167319"/>
          <a:ext cx="3822717" cy="240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4E3019AB-2EC7-4AA9-9E41-23C69A133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470098"/>
              </p:ext>
            </p:extLst>
          </p:nvPr>
        </p:nvGraphicFramePr>
        <p:xfrm>
          <a:off x="6082106" y="3570707"/>
          <a:ext cx="3744332" cy="274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03B9BB7-BEFC-4B8A-86E9-2C469FE76BD3}"/>
              </a:ext>
            </a:extLst>
          </p:cNvPr>
          <p:cNvSpPr txBox="1"/>
          <p:nvPr/>
        </p:nvSpPr>
        <p:spPr>
          <a:xfrm>
            <a:off x="10026140" y="1584183"/>
            <a:ext cx="1928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Objaśnienia: 7 </a:t>
            </a:r>
            <a:r>
              <a:rPr lang="pl-PL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cities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Gdańsk, Gdynia, Kraków, Łódź, Poznań, Warszawa, Wrocław; 10 </a:t>
            </a:r>
            <a:r>
              <a:rPr lang="pl-PL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cities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Białystok, Bydgoszcz, Katowice, Kielce, Lublin, Olsztyn, Opole, Rzeszów, Szczecin, Zielona Góra.</a:t>
            </a:r>
          </a:p>
        </p:txBody>
      </p:sp>
    </p:spTree>
    <p:extLst>
      <p:ext uri="{BB962C8B-B14F-4D97-AF65-F5344CB8AC3E}">
        <p14:creationId xmlns:p14="http://schemas.microsoft.com/office/powerpoint/2010/main" val="145221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0617" y="90525"/>
            <a:ext cx="9395298" cy="764096"/>
          </a:xfrm>
        </p:spPr>
        <p:txBody>
          <a:bodyPr>
            <a:noAutofit/>
          </a:bodyPr>
          <a:lstStyle/>
          <a:p>
            <a:r>
              <a:rPr lang="pl-PL" sz="2800" dirty="0"/>
              <a:t>Wybrane wyniki finansowe największych deweloperów w Polsce w okresie 2019-IQ 2021 (mln PLN)</a:t>
            </a:r>
          </a:p>
        </p:txBody>
      </p:sp>
      <p:graphicFrame>
        <p:nvGraphicFramePr>
          <p:cNvPr id="16" name="Symbol zastępczy zawartości 15">
            <a:extLst>
              <a:ext uri="{FF2B5EF4-FFF2-40B4-BE49-F238E27FC236}">
                <a16:creationId xmlns:a16="http://schemas.microsoft.com/office/drawing/2014/main" id="{840F9AAA-0A41-4B40-9814-451C54A77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607156"/>
              </p:ext>
            </p:extLst>
          </p:nvPr>
        </p:nvGraphicFramePr>
        <p:xfrm>
          <a:off x="1130030" y="1002372"/>
          <a:ext cx="9931940" cy="50219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18424">
                  <a:extLst>
                    <a:ext uri="{9D8B030D-6E8A-4147-A177-3AD203B41FA5}">
                      <a16:colId xmlns:a16="http://schemas.microsoft.com/office/drawing/2014/main" val="1863203484"/>
                    </a:ext>
                  </a:extLst>
                </a:gridCol>
                <a:gridCol w="3223334">
                  <a:extLst>
                    <a:ext uri="{9D8B030D-6E8A-4147-A177-3AD203B41FA5}">
                      <a16:colId xmlns:a16="http://schemas.microsoft.com/office/drawing/2014/main" val="1516136056"/>
                    </a:ext>
                  </a:extLst>
                </a:gridCol>
                <a:gridCol w="773091">
                  <a:extLst>
                    <a:ext uri="{9D8B030D-6E8A-4147-A177-3AD203B41FA5}">
                      <a16:colId xmlns:a16="http://schemas.microsoft.com/office/drawing/2014/main" val="4075120659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2249451096"/>
                    </a:ext>
                  </a:extLst>
                </a:gridCol>
                <a:gridCol w="773091">
                  <a:extLst>
                    <a:ext uri="{9D8B030D-6E8A-4147-A177-3AD203B41FA5}">
                      <a16:colId xmlns:a16="http://schemas.microsoft.com/office/drawing/2014/main" val="415661171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994594208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2402671595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727340806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4131745387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737996965"/>
                    </a:ext>
                  </a:extLst>
                </a:gridCol>
              </a:tblGrid>
              <a:tr h="160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Przychody ze sprzedaży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Zysk netto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996656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  <a:endParaRPr lang="pl-PL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Przedsiębiorstwo</a:t>
                      </a:r>
                      <a:endParaRPr lang="pl-PL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l-PL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pl-PL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pl-PL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IQ 2021</a:t>
                      </a:r>
                      <a:endParaRPr lang="pl-PL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l-PL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pl-PL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pl-PL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IQ 2021</a:t>
                      </a:r>
                      <a:endParaRPr lang="pl-PL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5143507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Dom Development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1 653.9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1 661.7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1 815.0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807.9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227.0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256.0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302.3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174.5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9761344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Robyg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1 034.5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1 115.2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1 105.3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138.9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177.6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210.7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9722238"/>
                  </a:ext>
                </a:extLst>
              </a:tr>
              <a:tr h="227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Panattoni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Development Europe Sp. z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o.o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1 005.8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257506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Murapol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910.7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-52.9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7430504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Echo Investment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713.0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880.1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1 212.9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155.4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243.8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58727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Develia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796.7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819.3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517.1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176.5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-138.8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000880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Atal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1 055.0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720.2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1 167.4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261.1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206.6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115.6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167.5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1873839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JW Construction Holding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605.3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182.2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467401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Ghelamco Poland Sp. z o.o.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603.3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139633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Arche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413.4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550.5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445.5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386886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Archicom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484.5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508.2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669.9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135.2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9045209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Victoria Dom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239.0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441.9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453.8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8993596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Bouygues Immobilier Polska Sp. z o.o.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335.2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367.1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383.6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796536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Vantage Development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467.7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361.9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6747328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Invest Komfort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267.4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332.1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0984603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White Stone Development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208.2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316.7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288.8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4800854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F.R.B. Inter-Bud Sp. z o.o. sp. k.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268.8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308.5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667233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Marvipol Development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266.1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290.8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431.4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47.3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7771167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Lokum Deweloper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322.4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285.9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62.2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9178177"/>
                  </a:ext>
                </a:extLst>
              </a:tr>
              <a:tr h="229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Przedsiębiorstwo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Budowlane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Górski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179.2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274.8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64.0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0442908"/>
                  </a:ext>
                </a:extLst>
              </a:tr>
            </a:tbl>
          </a:graphicData>
        </a:graphic>
      </p:graphicFrame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2B446356-F82D-4988-A82E-8FF9CF93C3DD}"/>
              </a:ext>
            </a:extLst>
          </p:cNvPr>
          <p:cNvCxnSpPr/>
          <p:nvPr/>
        </p:nvCxnSpPr>
        <p:spPr>
          <a:xfrm>
            <a:off x="8073957" y="1225685"/>
            <a:ext cx="0" cy="526266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DFA3831-E864-4900-8158-8AACE2537C15}"/>
              </a:ext>
            </a:extLst>
          </p:cNvPr>
          <p:cNvSpPr txBox="1"/>
          <p:nvPr/>
        </p:nvSpPr>
        <p:spPr>
          <a:xfrm>
            <a:off x="184825" y="6211669"/>
            <a:ext cx="692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opracowanie własne na podstawie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PwC, Builder,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Bisnode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Polska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(2021)</a:t>
            </a: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Builder Ranking: 100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największych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firm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deweloperskich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sprawozdania finansowe badanych podmiotów i informacje pozyskane z bazy EMIS.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8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0617" y="133662"/>
            <a:ext cx="8889460" cy="764096"/>
          </a:xfrm>
        </p:spPr>
        <p:txBody>
          <a:bodyPr>
            <a:noAutofit/>
          </a:bodyPr>
          <a:lstStyle/>
          <a:p>
            <a:r>
              <a:rPr lang="pl-PL" sz="2800" dirty="0"/>
              <a:t>Poziom wskaźnika P/BV największych deweloperów w Polsce w okresie 2016-IQ 2021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DFA3831-E864-4900-8158-8AACE2537C15}"/>
              </a:ext>
            </a:extLst>
          </p:cNvPr>
          <p:cNvSpPr txBox="1"/>
          <p:nvPr/>
        </p:nvSpPr>
        <p:spPr>
          <a:xfrm>
            <a:off x="252920" y="6039202"/>
            <a:ext cx="692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opracowanie własne na podstawie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PwC, Builder,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Bisnode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Polska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(2021)</a:t>
            </a: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Builder Ranking: 100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największych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firm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deweloperskich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danych pozyskanych z bazy </a:t>
            </a:r>
            <a:r>
              <a:rPr lang="pl-PL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EquityRT</a:t>
            </a:r>
            <a:r>
              <a:rPr lang="pl-PL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59659"/>
              </p:ext>
            </p:extLst>
          </p:nvPr>
        </p:nvGraphicFramePr>
        <p:xfrm>
          <a:off x="1966607" y="1106048"/>
          <a:ext cx="7955605" cy="485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66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0617" y="133662"/>
            <a:ext cx="8889460" cy="764096"/>
          </a:xfrm>
        </p:spPr>
        <p:txBody>
          <a:bodyPr>
            <a:noAutofit/>
          </a:bodyPr>
          <a:lstStyle/>
          <a:p>
            <a:r>
              <a:rPr lang="pl-PL" sz="4000" b="1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CA57BC-5812-4A03-BBDF-67830A5CF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23" y="1186774"/>
            <a:ext cx="10515600" cy="48054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i="1" dirty="0"/>
              <a:t>Zaprezentowane przedsiębiorstwa deweloperskie prowadzące działalność w Polsce, zwłaszcza na rynku mieszkaniowym, pomimo utrudnień związanych z pandemią COVID-19 uzyskały w 2020 r. i w I kwartale 2021 r. wręcz nadspodziewanie dobre wyniki ekonomiczne. W tym kwartale akcje nieomalże wszystkich podmiotów notowanych na giełdzie papierów wartościowych podniosły wycenę kapitałową.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i="1" dirty="0"/>
              <a:t>Przedstawione charakterystyki stanowią podstawę sformułowania wniosku, że osiągnięte przez opisane podmioty wyniki są efektem utrzymującego się, a nawet rosnącego popytu na mieszkania. Jego poziom i zmienność wynika z wpływu szeregu czynników, w tym bezpośrednio związanych z pandemią (</a:t>
            </a:r>
            <a:r>
              <a:rPr lang="pl-PL" i="1" dirty="0" err="1"/>
              <a:t>home</a:t>
            </a:r>
            <a:r>
              <a:rPr lang="pl-PL" i="1" dirty="0"/>
              <a:t> </a:t>
            </a:r>
            <a:r>
              <a:rPr lang="pl-PL" i="1" dirty="0" err="1"/>
              <a:t>office</a:t>
            </a:r>
            <a:r>
              <a:rPr lang="pl-PL" i="1" dirty="0"/>
              <a:t>, polityka „taniego pieniądza”).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i="1" dirty="0"/>
              <a:t>W dłuższym horyzoncie czasowym sytuacja opisywanych podmiotów jest jednak, najdelikatniej mówiąc, niepewna. Rekordowa inflacja i gwałtowny wzrost kosztów robót budowlanych - materiałów, energii, kosztów pracy itd. czynią wielce prawdopodobnym, że wejdą one w okres silnych turbulencji odczuwając negatywnie skutki pandemii COVID-19. </a:t>
            </a:r>
          </a:p>
        </p:txBody>
      </p:sp>
    </p:spTree>
    <p:extLst>
      <p:ext uri="{BB962C8B-B14F-4D97-AF65-F5344CB8AC3E}">
        <p14:creationId xmlns:p14="http://schemas.microsoft.com/office/powerpoint/2010/main" val="3811089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1077</Words>
  <Application>Microsoft Office PowerPoint</Application>
  <PresentationFormat>Panoramiczny</PresentationFormat>
  <Paragraphs>364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COVID-19 szansa czy zagrożenie?  Wyniki finansowe największych deweloperów w Polsce</vt:lpstr>
      <vt:lpstr>Wpływ COVID-19  zmiana poziomu przychodów ogółem i kosztów stałych przedsiębiorstw w Polsce w 2020 roku</vt:lpstr>
      <vt:lpstr>Wpływ COVID-19  sektor budowlany w Polsce – prognoza przychodów i źródła trudności</vt:lpstr>
      <vt:lpstr>Budownictwo w Polsce w latach 2011-2020</vt:lpstr>
      <vt:lpstr>Wybrane dane charakteryzujące rynek nieruchomości mieszkaniowych w Polsce </vt:lpstr>
      <vt:lpstr>Wybrane wyniki finansowe największych deweloperów w Polsce w okresie 2019-IQ 2021 (mln PLN)</vt:lpstr>
      <vt:lpstr>Poziom wskaźnika P/BV największych deweloperów w Polsce w okresie 2016-IQ 2021</vt:lpstr>
      <vt:lpstr>Wnioski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Włodzimierz Karaszewski (wkaras)</cp:lastModifiedBy>
  <cp:revision>41</cp:revision>
  <dcterms:created xsi:type="dcterms:W3CDTF">2021-09-09T08:32:53Z</dcterms:created>
  <dcterms:modified xsi:type="dcterms:W3CDTF">2021-09-19T15:31:07Z</dcterms:modified>
</cp:coreProperties>
</file>