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9" r:id="rId3"/>
    <p:sldId id="261" r:id="rId4"/>
    <p:sldId id="263" r:id="rId5"/>
    <p:sldId id="280" r:id="rId6"/>
    <p:sldId id="266" r:id="rId7"/>
    <p:sldId id="290" r:id="rId8"/>
    <p:sldId id="291" r:id="rId9"/>
    <p:sldId id="282" r:id="rId10"/>
    <p:sldId id="270" r:id="rId11"/>
    <p:sldId id="279" r:id="rId12"/>
    <p:sldId id="281" r:id="rId13"/>
    <p:sldId id="277" r:id="rId14"/>
    <p:sldId id="278" r:id="rId15"/>
    <p:sldId id="264" r:id="rId16"/>
    <p:sldId id="283" r:id="rId17"/>
    <p:sldId id="289" r:id="rId18"/>
    <p:sldId id="292" r:id="rId19"/>
    <p:sldId id="293" r:id="rId20"/>
    <p:sldId id="294" r:id="rId21"/>
    <p:sldId id="286" r:id="rId22"/>
    <p:sldId id="285" r:id="rId23"/>
    <p:sldId id="287" r:id="rId24"/>
    <p:sldId id="296" r:id="rId25"/>
    <p:sldId id="26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353"/>
    <a:srgbClr val="FFD5D5"/>
    <a:srgbClr val="CDACE6"/>
    <a:srgbClr val="97E4FF"/>
    <a:srgbClr val="C198E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tyku&#322;y\51%20-%20probemy%20badawcze%20rynku%20nieruchomo&#347;ci\badania\podsumowanie%20rejestr&#243;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Arkusz1!$L$2</c:f>
              <c:strCache>
                <c:ptCount val="1"/>
                <c:pt idx="0">
                  <c:v>Rejestr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numRef>
              <c:f>Arkusz1!$K$3:$K$8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Arkusz1!$L$3:$L$8</c:f>
              <c:numCache>
                <c:formatCode>0</c:formatCode>
                <c:ptCount val="6"/>
                <c:pt idx="0">
                  <c:v>5661.1473694410251</c:v>
                </c:pt>
                <c:pt idx="1">
                  <c:v>5362.2745255992295</c:v>
                </c:pt>
                <c:pt idx="2">
                  <c:v>5869.9763006725516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42B-94A5-D79290C6A2E1}"/>
            </c:ext>
          </c:extLst>
        </c:ser>
        <c:ser>
          <c:idx val="2"/>
          <c:order val="1"/>
          <c:tx>
            <c:strRef>
              <c:f>Arkusz1!$N$2</c:f>
              <c:strCache>
                <c:ptCount val="1"/>
                <c:pt idx="0">
                  <c:v>Rejestr 2 - korekta*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Arkusz1!$K$3:$K$8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Arkusz1!$N$3:$N$8</c:f>
              <c:numCache>
                <c:formatCode>0</c:formatCode>
                <c:ptCount val="6"/>
                <c:pt idx="0">
                  <c:v>5728.6281005599758</c:v>
                </c:pt>
                <c:pt idx="1">
                  <c:v>5473.8033093516915</c:v>
                </c:pt>
                <c:pt idx="2">
                  <c:v>5927.5667498768025</c:v>
                </c:pt>
                <c:pt idx="3">
                  <c:v>5706.3375317160908</c:v>
                </c:pt>
                <c:pt idx="4">
                  <c:v>5174.1978917068345</c:v>
                </c:pt>
                <c:pt idx="5">
                  <c:v>6787.9878058586091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42B-94A5-D79290C6A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861072"/>
        <c:axId val="537859432"/>
      </c:barChart>
      <c:dateAx>
        <c:axId val="53786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7859432"/>
        <c:crosses val="autoZero"/>
        <c:auto val="1"/>
        <c:lblOffset val="100"/>
        <c:baseTimeUnit val="months"/>
      </c:dateAx>
      <c:valAx>
        <c:axId val="53785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786107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44546A"/>
      </a:solidFill>
    </a:ln>
    <a:effectLst/>
  </c:spPr>
  <c:txPr>
    <a:bodyPr/>
    <a:lstStyle/>
    <a:p>
      <a:pPr>
        <a:defRPr sz="1600"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Arkusz1!$L$12</c:f>
              <c:strCache>
                <c:ptCount val="1"/>
                <c:pt idx="0">
                  <c:v>Rejestr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Arkusz1!$K$13:$K$18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Arkusz1!$L$13:$L$18</c:f>
              <c:numCache>
                <c:formatCode>General</c:formatCode>
                <c:ptCount val="6"/>
                <c:pt idx="0">
                  <c:v>27</c:v>
                </c:pt>
                <c:pt idx="1">
                  <c:v>26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2-4455-A2E9-450553249241}"/>
            </c:ext>
          </c:extLst>
        </c:ser>
        <c:ser>
          <c:idx val="2"/>
          <c:order val="1"/>
          <c:tx>
            <c:strRef>
              <c:f>Arkusz1!$N$12</c:f>
              <c:strCache>
                <c:ptCount val="1"/>
                <c:pt idx="0">
                  <c:v>Rejestr 2 - korekta*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Arkusz1!$K$13:$K$18</c:f>
              <c:numCache>
                <c:formatCode>mmm\-yy</c:formatCode>
                <c:ptCount val="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</c:numCache>
            </c:numRef>
          </c:cat>
          <c:val>
            <c:numRef>
              <c:f>Arkusz1!$N$13:$N$18</c:f>
              <c:numCache>
                <c:formatCode>General</c:formatCode>
                <c:ptCount val="6"/>
                <c:pt idx="0">
                  <c:v>46</c:v>
                </c:pt>
                <c:pt idx="1">
                  <c:v>40</c:v>
                </c:pt>
                <c:pt idx="2">
                  <c:v>25</c:v>
                </c:pt>
                <c:pt idx="3">
                  <c:v>19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2-4455-A2E9-450553249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865456"/>
        <c:axId val="403864472"/>
      </c:barChart>
      <c:dateAx>
        <c:axId val="40386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3864472"/>
        <c:crosses val="autoZero"/>
        <c:auto val="1"/>
        <c:lblOffset val="100"/>
        <c:baseTimeUnit val="months"/>
      </c:dateAx>
      <c:valAx>
        <c:axId val="40386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386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2021-09-21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2021-09-21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E3A55-CE84-4BFC-A0C0-9F70DCF4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254424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00000"/>
                </a:solidFill>
              </a:rPr>
              <a:t>Grupa 2: Problemy dostępności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AEAEB3-99C4-4421-816B-6498FFFD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73" y="1690688"/>
            <a:ext cx="11527464" cy="4933396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Ludwiczak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(2017,  355) wskazuje na zjawisko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rozproszenia i asymetrii informacji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występujących na rynku, przejawiających się przez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większa i mniejsza dostępność danych na różnych suberynach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także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ograniczoną przydatność informacji dostępnych na rynkach równoległych.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(2013, s. 138) wymieniają problem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braku dostępu do wybranych danych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(np. gromadzonych w systemie bakowym).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Ważne zagadnienie to także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asymetria w dostępie do informacji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Jednoczesne połączenie niskiej transparentności i wysokiej heterogeniczności rynku powoduje, że jest on naturalnym obszarem wystąpienia asymetrii informacyjnej.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Inne problemy dostępności informacji to m.in.: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dostępność informacji o charakterze wtórnym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braki w dostępności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danych jednostkowych przy jednoczesnej dostępności danych agregatowych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(uśrednionych), które są trudne do porównania;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koszt dostępu do informacji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Konowalczuk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Ramian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2012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a także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 subiektywnego traktowania informacji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(podmioty mające dostęp do informacji często zniekształcają je na potrzeby własnych interesów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Dąbrowski 2010, s. 57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56170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E3A55-CE84-4BFC-A0C0-9F70DCF4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solidFill>
                  <a:srgbClr val="C00000"/>
                </a:solidFill>
              </a:rPr>
              <a:t>Grupa 3: Problemy jakości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AEAEB3-99C4-4421-816B-6498FFFD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73" y="1690688"/>
            <a:ext cx="11527464" cy="493339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 wymienić także problem jakości danych i ich wiarygodności, a także szumy informacyjne czy też zniekształcenia medialne informacji. 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(2013, s. 136-137) oraz 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Dąbrowski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(2010, s. 57) podkreślają że dane gromadzone do celów podatkowych mogą być zaniżone (niższe ceny niż rzeczywiste), co wpływa na wiarygodność danych. </a:t>
            </a:r>
          </a:p>
          <a:p>
            <a:pPr algn="just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Problem udostępnionych danych </a:t>
            </a:r>
          </a:p>
          <a:p>
            <a:pPr algn="just"/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blemy wymienione wcześniej (np. dostępne wielkości zagregowane, brak danych mikroekonomicznych, jednostkowych). 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E3A55-CE84-4BFC-A0C0-9F70DCF4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8" y="22947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Grupa 4: Problemy metodyczne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AEAEB3-99C4-4421-816B-6498FFFD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68" y="1368424"/>
            <a:ext cx="11328919" cy="52601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Inny obszar to problemy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tworzenia baz danych i zmiennych metodyk obliczania różnych parametrów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Dla długich szeregów czasowych można dostrzec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 zmiany metodyki tworzenia wielkości zagregowanych, indeksów lub innych miar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(np. danych gromadzonych w </a:t>
            </a:r>
            <a:r>
              <a:rPr lang="pl-P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GUSie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Problemem jest także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zmienna częstotliwość gromadzenia danych a także różnice w zakresie zmiennych pochodzących z różnych źródeł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Olszewski, 2013, s. 136-137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(2013, s. 136) podkreślają że „Dostępność zbioru danych determinuje możliwość stosowania wybranych metod pomiaru dynamiki cen. Dla przykładu, zastosowanie metod hedonicznych w konstrukcji indeksów cen, które są uznawane za najlepsze metody pomiaru tendencji cenowych, wymaga dostępu do baz danych o szerokim zakresie informacji. Poza informacją o poziomie ceny danej nieruchomości niezbędne są tu zmienne opisujące jej atrybuty fizyczne, lokalizacyjne i sąsiedztwa”. </a:t>
            </a:r>
          </a:p>
          <a:p>
            <a:pPr algn="just"/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Skutkiem tych problemów jest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ograniczoność w doborze metod badawczych czy też konieczność pracy na krótszych szeregach czasowych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także brak możliwości „twardego wnioskowania”, które skłania do tego by uzyskiwane wnioski traktować z pewną dozą ostrożności. 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0895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E3A55-CE84-4BFC-A0C0-9F70DCF4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346464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Grupa 5: problemy opóźnień informacyjnych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AEAEB3-99C4-4421-816B-6498FFFD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6" y="1672027"/>
            <a:ext cx="10515600" cy="4351338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Należy tu wymienić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opóźnienia w gromadzeniu danych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Olszewski, 2013, s. 136-137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opóźnienia w dostępie do informacji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 które są na rynku oraz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opóźnienia w dyskontowaniu informacji już dostępnych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Rynek nieruchomości cechuje się relatywnie powolnym uwzględnianiem nowo pojawiających się informacji w cenach transakcyjnych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Ludwiczak 2017, 357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Ma miejsce powolna reakcja sygnałów z rynku na cen i cen na zmianę sygnałów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Kucharska-Stasiak 2016, s. 58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co prowadzi do ułomnego odwzorowania cech nieruchomości w cenach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Kucharska-Stasiak 2010, s. 8; Kucharska-Stasiak, Załęcza, Żelazowski 2012, s. 23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2252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Problem czasu rzeczywistego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pierwszym skojarzeniu problem czasu rzeczywistego jest problem przynależnym do grupy problemów związanych z opóźnieniami informacyjnymi. Jednak po głębszym przenalizowaniu uwarunkowań i skutków problemu czasu rzeczywistego w badaniach rynku, należy on częściowo do każdej z grup. </a:t>
            </a:r>
          </a:p>
          <a:p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 względu na brak dostępności danych bieżących, rzeczywistych przynależy on do grupy braków informacyjnych i dostępności. Braki te bezpośrednio wpływają na jakość badań oraz stosowaną lub możliwą do zastosowania metodykę. No i oczywiście do grupy opóźnień informacyjnych także należy, bo dane pojawiają się w czasie.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Problem czasu rzeczywistego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„Akty notarialne przesłane przez notariuszy do ośrodków dokumentacji geodezyjnej i kartograficznej zanim zostaną wprowadzone do systemu, w tym rejestru cen i wartości oczekują pewien okres czasu na wprowadzenie. Z punktu widzenia osoby zainteresowanej pozyskanej informacji o cenach transakcyjnych, tych aktów „nie ma”. W wielu ośrodkach okres od dokonania transakcji do ujawnienia aktu w systemie może wynosić kilka miesięcy, a nawet powyżej pół roku. W praktyce oznacza to, że analitycy i rzeczoznawcy nie mają dostępu do informacji o transakcjach dokonanych niedawno. Nie są więc w stanie na bieżąco prowadzić analiz rynkowych.”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Kokot, 2015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47). </a:t>
            </a:r>
          </a:p>
        </p:txBody>
      </p:sp>
    </p:spTree>
    <p:extLst>
      <p:ext uri="{BB962C8B-B14F-4D97-AF65-F5344CB8AC3E}">
        <p14:creationId xmlns:p14="http://schemas.microsoft.com/office/powerpoint/2010/main" val="289324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„Czas rzeczywisty” – w literaturze: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959" y="2158730"/>
            <a:ext cx="10515600" cy="4055555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Jedynie w odniesieniu do systemów działających w czasie rzeczywistym, np. geodezyjnych na potrzeby powszechnej taksacji (</a:t>
            </a:r>
            <a:r>
              <a:rPr lang="sv-SE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Hycner, Mika</a:t>
            </a:r>
            <a:r>
              <a:rPr lang="pl-PL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sv-SE" sz="24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„Częstym podejściem przy definiowaniu autokorelacyjnego modelu jest założenie, że zmienna objaśniana jest zależna od wartości zmiennej niezależnej w danym momencie „t” i (lub) od wartości tej samej zmiennej niezależnej w czasie „t - n”, gdzie „n” oznacza opóźnienie w stosunku do czasu rzeczywistego „t”. 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Dąbrowski 2011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Ustawa z dnia 6 września 2001 r. o dostępie do informacji publicznej. (Dz.U. 2001 nr 112 poz. 1198, z </a:t>
            </a:r>
            <a:r>
              <a:rPr lang="pl-P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informacje w BIP 6. Podmioty udostępniające informacje publiczne w Biuletynie Informacji Publicznej są obowiązane do zabezpieczenia możliwości identyfikacji czasu rzeczywistego udostępnienia informacji (art. 8. pkt. 6). </a:t>
            </a:r>
          </a:p>
          <a:p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Nowe technologie i dane ofertowe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0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Cechy informacji</a:t>
            </a:r>
            <a:endParaRPr lang="pl-PL" sz="4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B585985-0355-4C6E-843A-EF3F62335A3A}"/>
              </a:ext>
            </a:extLst>
          </p:cNvPr>
          <p:cNvSpPr txBox="1">
            <a:spLocks/>
          </p:cNvSpPr>
          <p:nvPr/>
        </p:nvSpPr>
        <p:spPr>
          <a:xfrm>
            <a:off x="319573" y="2065619"/>
            <a:ext cx="11552854" cy="469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Cechy informacji (</a:t>
            </a:r>
            <a:r>
              <a:rPr lang="pl-PL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Olender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-Skorek, Wydro 2007, p. 1).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użycie informacji nie powoduje jej zniszczenia, a przy powielaniu i przenoszeniu nie jest zużywana;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może być akumulowana w bardzo długim czasie;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nie jest w pełni podzielna: jej część może nie stanowić żadnej informacji;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zbiór informacji jest niewyczerpany;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jest dobrem nieprzywłaszczalnym: replika nie różni się niczym od wzorca i ma tę samą wartość;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informacja ważna dla jednych podmiotów może okazać się bezużyteczna dla innych;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jest ona uznawana za dobro specyficzne, częściowo podobne do dóbr publicznych, a częściowo rządzące się własnymi prawami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pl-PL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wartość informacji zależy od momentu jej użycia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(to, co miało wartość wczoraj, dziś może być już bezużyteczne).</a:t>
            </a:r>
          </a:p>
        </p:txBody>
      </p:sp>
    </p:spTree>
    <p:extLst>
      <p:ext uri="{BB962C8B-B14F-4D97-AF65-F5344CB8AC3E}">
        <p14:creationId xmlns:p14="http://schemas.microsoft.com/office/powerpoint/2010/main" val="180804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4100" y="289756"/>
            <a:ext cx="10515600" cy="76409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Przykład z Olsztyna</a:t>
            </a:r>
            <a:endParaRPr lang="pl-PL" sz="4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6CCC2C0-5012-423A-8FA9-27D9C8AB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384289"/>
            <a:ext cx="4842587" cy="480190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RCiWN – wiosek z datą 30.04.2021 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Dokumenty przygotowano do złożenia z dniem 30.04.2021, okazało się że była zmiana druków nie P i P4 (składa się P i P5), więc po zmianie dokumentów okazało się że już nie ma Dziekana by podpisał, potem weekend majowy i dokumenty zostały podpisane i wysłane około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4-5.05.2021 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Rejestr otrzymano 24.05.2021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Ostatnia transakcja w rejestrze była z dnia 30.03.2021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Podsumowanie: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dni czekania na rejestr (daty między wysłaniem wniosku a otrzymaniem rejestru)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 dni opóźnienia informacyjnego (daty między  otrzymania rejestru a datą najaktualniejszej transakcji w rejestrze) 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C7D856C-F9C1-4A6A-9DD7-3263CCE81A73}"/>
              </a:ext>
            </a:extLst>
          </p:cNvPr>
          <p:cNvSpPr txBox="1">
            <a:spLocks/>
          </p:cNvSpPr>
          <p:nvPr/>
        </p:nvSpPr>
        <p:spPr>
          <a:xfrm>
            <a:off x="5760098" y="1384288"/>
            <a:ext cx="5278017" cy="4801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dirty="0"/>
              <a:t>2. RCiWN – wiosek z datą 31.05.2021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Pracownik, który się tym zajmuje, miał ważniejszą pracę (inwentaryzację), odczekał dwa dni z dokumentami, zanim poszedł po podpis do dziekana, 2.06.2021 Dziekan nie był obecny w pracy, było przed weekendem na Boże Ciało, więc dokumenty wyszły z Wydziału dopiero po długim weekendzie, tj. około 7.06.2021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Rejestr otrzymano 12.07.2021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Ostatnia transakcja w rejestrze 27.05. 2021</a:t>
            </a:r>
          </a:p>
          <a:p>
            <a:pPr marL="0" indent="0">
              <a:buNone/>
            </a:pPr>
            <a:r>
              <a:rPr lang="pl-PL" dirty="0"/>
              <a:t>Podsumowanie: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42 dni czekania na rejestr (daty między wysłaniem wniosku a otrzymaniem rejestru)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46 dni opóźnienia informacyjnego (daty między  otrzymania rejestru a datą najaktualniejszej transakcji w rejestrze) </a:t>
            </a:r>
          </a:p>
        </p:txBody>
      </p:sp>
    </p:spTree>
    <p:extLst>
      <p:ext uri="{BB962C8B-B14F-4D97-AF65-F5344CB8AC3E}">
        <p14:creationId xmlns:p14="http://schemas.microsoft.com/office/powerpoint/2010/main" val="18339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Przykład z Olsztyna</a:t>
            </a:r>
            <a:endParaRPr lang="pl-PL" sz="4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31A4D6C-8C10-42C8-8611-7B3BA760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64" y="2216021"/>
            <a:ext cx="10515600" cy="2823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Dla tych obu rejestrów przygotowano bazę danych: </a:t>
            </a:r>
          </a:p>
          <a:p>
            <a:r>
              <a:rPr lang="pl-PL" dirty="0"/>
              <a:t>Nieruchomości lokalowe, funkcja mieszkaniowa</a:t>
            </a:r>
          </a:p>
          <a:p>
            <a:r>
              <a:rPr lang="pl-PL" dirty="0"/>
              <a:t>Prawo: własność i współwłasność</a:t>
            </a:r>
          </a:p>
          <a:p>
            <a:r>
              <a:rPr lang="pl-PL" dirty="0"/>
              <a:t>Wolny rynek </a:t>
            </a:r>
          </a:p>
          <a:p>
            <a:r>
              <a:rPr lang="pl-PL" dirty="0"/>
              <a:t>Powierzchnia: od 40 m2 do 60m2 </a:t>
            </a:r>
          </a:p>
          <a:p>
            <a:r>
              <a:rPr lang="pl-PL" dirty="0"/>
              <a:t>Transakcje dla rynku pierwotnego i wtórnego</a:t>
            </a:r>
          </a:p>
          <a:p>
            <a:r>
              <a:rPr lang="pl-PL" dirty="0"/>
              <a:t>Horyzont czasowy: od 1.01.2021</a:t>
            </a:r>
          </a:p>
        </p:txBody>
      </p:sp>
    </p:spTree>
    <p:extLst>
      <p:ext uri="{BB962C8B-B14F-4D97-AF65-F5344CB8AC3E}">
        <p14:creationId xmlns:p14="http://schemas.microsoft.com/office/powerpoint/2010/main" val="17451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1887" y="1122363"/>
            <a:ext cx="11597950" cy="2387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Problem czasu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rzeczywistego w badaniach rynku nieruchomości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3686014"/>
            <a:ext cx="9144000" cy="2133600"/>
          </a:xfrm>
        </p:spPr>
        <p:txBody>
          <a:bodyPr>
            <a:normAutofit/>
          </a:bodyPr>
          <a:lstStyle/>
          <a:p>
            <a:r>
              <a:rPr lang="pl-PL" b="1" dirty="0"/>
              <a:t>dr inż. Justyna Brzezicka</a:t>
            </a:r>
          </a:p>
          <a:p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Katedra Analiz Przestrzennych i Rynku Nieruchomości </a:t>
            </a:r>
          </a:p>
          <a:p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Wydział Geoinżynierii </a:t>
            </a:r>
          </a:p>
          <a:p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Uniwersytet Warmińsko-Mazurski w Olsztynie </a:t>
            </a:r>
          </a:p>
          <a:p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e-mail: justyna.brzezicka@uwm.edu.pl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BC37C37-BFC0-4760-876E-E94BB8B6D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68308"/>
              </p:ext>
            </p:extLst>
          </p:nvPr>
        </p:nvGraphicFramePr>
        <p:xfrm>
          <a:off x="424545" y="816505"/>
          <a:ext cx="5374433" cy="2529840"/>
        </p:xfrm>
        <a:graphic>
          <a:graphicData uri="http://schemas.openxmlformats.org/drawingml/2006/table">
            <a:tbl>
              <a:tblPr/>
              <a:tblGrid>
                <a:gridCol w="1051234">
                  <a:extLst>
                    <a:ext uri="{9D8B030D-6E8A-4147-A177-3AD203B41FA5}">
                      <a16:colId xmlns:a16="http://schemas.microsoft.com/office/drawing/2014/main" val="3008056628"/>
                    </a:ext>
                  </a:extLst>
                </a:gridCol>
                <a:gridCol w="972391">
                  <a:extLst>
                    <a:ext uri="{9D8B030D-6E8A-4147-A177-3AD203B41FA5}">
                      <a16:colId xmlns:a16="http://schemas.microsoft.com/office/drawing/2014/main" val="2307884143"/>
                    </a:ext>
                  </a:extLst>
                </a:gridCol>
                <a:gridCol w="840987">
                  <a:extLst>
                    <a:ext uri="{9D8B030D-6E8A-4147-A177-3AD203B41FA5}">
                      <a16:colId xmlns:a16="http://schemas.microsoft.com/office/drawing/2014/main" val="1614386341"/>
                    </a:ext>
                  </a:extLst>
                </a:gridCol>
                <a:gridCol w="1668834">
                  <a:extLst>
                    <a:ext uri="{9D8B030D-6E8A-4147-A177-3AD203B41FA5}">
                      <a16:colId xmlns:a16="http://schemas.microsoft.com/office/drawing/2014/main" val="3042482747"/>
                    </a:ext>
                  </a:extLst>
                </a:gridCol>
                <a:gridCol w="840987">
                  <a:extLst>
                    <a:ext uri="{9D8B030D-6E8A-4147-A177-3AD203B41FA5}">
                      <a16:colId xmlns:a16="http://schemas.microsoft.com/office/drawing/2014/main" val="545624290"/>
                    </a:ext>
                  </a:extLst>
                </a:gridCol>
              </a:tblGrid>
              <a:tr h="268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Wolumeny [szt.]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111890"/>
                  </a:ext>
                </a:extLst>
              </a:tr>
              <a:tr h="2689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Rejestr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Rejestr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Rejestr 2 - korekta*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296998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450153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857857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41356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kwi-21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74430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72120"/>
                  </a:ext>
                </a:extLst>
              </a:tr>
              <a:tr h="26891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79193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5E0E021-CE92-4560-AFE9-21F57DBE2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33543"/>
              </p:ext>
            </p:extLst>
          </p:nvPr>
        </p:nvGraphicFramePr>
        <p:xfrm>
          <a:off x="335901" y="4241341"/>
          <a:ext cx="5374433" cy="2448560"/>
        </p:xfrm>
        <a:graphic>
          <a:graphicData uri="http://schemas.openxmlformats.org/drawingml/2006/table">
            <a:tbl>
              <a:tblPr/>
              <a:tblGrid>
                <a:gridCol w="1246245">
                  <a:extLst>
                    <a:ext uri="{9D8B030D-6E8A-4147-A177-3AD203B41FA5}">
                      <a16:colId xmlns:a16="http://schemas.microsoft.com/office/drawing/2014/main" val="3766332958"/>
                    </a:ext>
                  </a:extLst>
                </a:gridCol>
                <a:gridCol w="1152776">
                  <a:extLst>
                    <a:ext uri="{9D8B030D-6E8A-4147-A177-3AD203B41FA5}">
                      <a16:colId xmlns:a16="http://schemas.microsoft.com/office/drawing/2014/main" val="520195503"/>
                    </a:ext>
                  </a:extLst>
                </a:gridCol>
                <a:gridCol w="996997">
                  <a:extLst>
                    <a:ext uri="{9D8B030D-6E8A-4147-A177-3AD203B41FA5}">
                      <a16:colId xmlns:a16="http://schemas.microsoft.com/office/drawing/2014/main" val="1994237211"/>
                    </a:ext>
                  </a:extLst>
                </a:gridCol>
                <a:gridCol w="1978415">
                  <a:extLst>
                    <a:ext uri="{9D8B030D-6E8A-4147-A177-3AD203B41FA5}">
                      <a16:colId xmlns:a16="http://schemas.microsoft.com/office/drawing/2014/main" val="2770518619"/>
                    </a:ext>
                  </a:extLst>
                </a:gridCol>
              </a:tblGrid>
              <a:tr h="306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średnie [zł za m2]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03834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Rejestr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Rejestr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Rejestr 2 - korekta*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81444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5729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2177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6622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5928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29153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kwi-21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4305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72346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6788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39850"/>
                  </a:ext>
                </a:extLst>
              </a:tr>
            </a:tbl>
          </a:graphicData>
        </a:graphic>
      </p:graphicFrame>
      <p:grpSp>
        <p:nvGrpSpPr>
          <p:cNvPr id="20" name="Grupa 19">
            <a:extLst>
              <a:ext uri="{FF2B5EF4-FFF2-40B4-BE49-F238E27FC236}">
                <a16:creationId xmlns:a16="http://schemas.microsoft.com/office/drawing/2014/main" id="{B51B3B3A-A7EA-4260-A28B-FDB4D3F61FE9}"/>
              </a:ext>
            </a:extLst>
          </p:cNvPr>
          <p:cNvGrpSpPr/>
          <p:nvPr/>
        </p:nvGrpSpPr>
        <p:grpSpPr>
          <a:xfrm>
            <a:off x="424545" y="184455"/>
            <a:ext cx="4110137" cy="534003"/>
            <a:chOff x="6778688" y="2601083"/>
            <a:chExt cx="4110137" cy="534003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91002F13-21A0-43A4-89FC-1C16E21A553D}"/>
                </a:ext>
              </a:extLst>
            </p:cNvPr>
            <p:cNvCxnSpPr/>
            <p:nvPr/>
          </p:nvCxnSpPr>
          <p:spPr>
            <a:xfrm>
              <a:off x="6778688" y="3135086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9C3EB49F-7F4D-4908-ACD0-FE098B6FA19E}"/>
                </a:ext>
              </a:extLst>
            </p:cNvPr>
            <p:cNvCxnSpPr/>
            <p:nvPr/>
          </p:nvCxnSpPr>
          <p:spPr>
            <a:xfrm>
              <a:off x="6778689" y="2601083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D498A4EE-C933-42E1-BEFC-4558A71974C0}"/>
                </a:ext>
              </a:extLst>
            </p:cNvPr>
            <p:cNvSpPr txBox="1"/>
            <p:nvPr/>
          </p:nvSpPr>
          <p:spPr>
            <a:xfrm>
              <a:off x="6778689" y="2692013"/>
              <a:ext cx="411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accent5">
                      <a:lumMod val="75000"/>
                    </a:schemeClr>
                  </a:solidFill>
                </a:rPr>
                <a:t>Tab. Liczba transakcji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A9C57C7D-E119-4466-BFE6-7646C838527D}"/>
              </a:ext>
            </a:extLst>
          </p:cNvPr>
          <p:cNvGrpSpPr/>
          <p:nvPr/>
        </p:nvGrpSpPr>
        <p:grpSpPr>
          <a:xfrm>
            <a:off x="7745964" y="3526838"/>
            <a:ext cx="3600001" cy="534003"/>
            <a:chOff x="6778688" y="2601083"/>
            <a:chExt cx="3600001" cy="534003"/>
          </a:xfrm>
        </p:grpSpPr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007A3180-EE86-4983-B286-4BE07A57294E}"/>
                </a:ext>
              </a:extLst>
            </p:cNvPr>
            <p:cNvCxnSpPr/>
            <p:nvPr/>
          </p:nvCxnSpPr>
          <p:spPr>
            <a:xfrm>
              <a:off x="6778688" y="3135086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BA12B6C5-7033-40F6-9F7F-31908ED9C18C}"/>
                </a:ext>
              </a:extLst>
            </p:cNvPr>
            <p:cNvCxnSpPr/>
            <p:nvPr/>
          </p:nvCxnSpPr>
          <p:spPr>
            <a:xfrm>
              <a:off x="6778689" y="2601083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5FF4C817-D373-4D8A-8713-3EC9D2D80415}"/>
                </a:ext>
              </a:extLst>
            </p:cNvPr>
            <p:cNvSpPr txBox="1"/>
            <p:nvPr/>
          </p:nvSpPr>
          <p:spPr>
            <a:xfrm>
              <a:off x="6778689" y="2692013"/>
              <a:ext cx="3599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000" dirty="0">
                  <a:solidFill>
                    <a:schemeClr val="accent5">
                      <a:lumMod val="75000"/>
                    </a:schemeClr>
                  </a:solidFill>
                </a:rPr>
                <a:t>Rys. Średnie ceny</a:t>
              </a:r>
            </a:p>
          </p:txBody>
        </p:sp>
      </p:grpSp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6F3D4D43-1978-4DDC-A7FE-7568A2B3E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87338"/>
              </p:ext>
            </p:extLst>
          </p:nvPr>
        </p:nvGraphicFramePr>
        <p:xfrm>
          <a:off x="7072604" y="4241341"/>
          <a:ext cx="4291318" cy="24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B6DF1665-208D-4478-A733-B6436A0FE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978888"/>
              </p:ext>
            </p:extLst>
          </p:nvPr>
        </p:nvGraphicFramePr>
        <p:xfrm>
          <a:off x="7072604" y="816499"/>
          <a:ext cx="4291318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upa 26">
            <a:extLst>
              <a:ext uri="{FF2B5EF4-FFF2-40B4-BE49-F238E27FC236}">
                <a16:creationId xmlns:a16="http://schemas.microsoft.com/office/drawing/2014/main" id="{49FD43B3-F715-4CE2-8EF3-10959D8B35BD}"/>
              </a:ext>
            </a:extLst>
          </p:cNvPr>
          <p:cNvGrpSpPr/>
          <p:nvPr/>
        </p:nvGrpSpPr>
        <p:grpSpPr>
          <a:xfrm>
            <a:off x="7763922" y="178815"/>
            <a:ext cx="3600001" cy="534003"/>
            <a:chOff x="6778688" y="2601083"/>
            <a:chExt cx="3600001" cy="534003"/>
          </a:xfrm>
        </p:grpSpPr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ED6BB829-F915-4596-8513-2E6216E3CBD9}"/>
                </a:ext>
              </a:extLst>
            </p:cNvPr>
            <p:cNvCxnSpPr/>
            <p:nvPr/>
          </p:nvCxnSpPr>
          <p:spPr>
            <a:xfrm>
              <a:off x="6778688" y="3135086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41EF9806-00F1-4D4E-B95E-61C6D186FCD0}"/>
                </a:ext>
              </a:extLst>
            </p:cNvPr>
            <p:cNvCxnSpPr/>
            <p:nvPr/>
          </p:nvCxnSpPr>
          <p:spPr>
            <a:xfrm>
              <a:off x="6778689" y="2601083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62E4C864-03DD-47C1-8DE6-162ED74D57EF}"/>
                </a:ext>
              </a:extLst>
            </p:cNvPr>
            <p:cNvSpPr txBox="1"/>
            <p:nvPr/>
          </p:nvSpPr>
          <p:spPr>
            <a:xfrm>
              <a:off x="6778689" y="2692013"/>
              <a:ext cx="3599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2000" dirty="0">
                  <a:solidFill>
                    <a:schemeClr val="accent5">
                      <a:lumMod val="75000"/>
                    </a:schemeClr>
                  </a:solidFill>
                </a:rPr>
                <a:t>Rys. Liczba transakcji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BF2DF85-9538-426A-974B-CE5F61E27A3C}"/>
              </a:ext>
            </a:extLst>
          </p:cNvPr>
          <p:cNvGrpSpPr/>
          <p:nvPr/>
        </p:nvGrpSpPr>
        <p:grpSpPr>
          <a:xfrm>
            <a:off x="360635" y="3526838"/>
            <a:ext cx="4110137" cy="534003"/>
            <a:chOff x="6778688" y="2601083"/>
            <a:chExt cx="4110137" cy="53400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D7EBD145-0314-43BB-ABD6-2B4CAC5E4AA3}"/>
                </a:ext>
              </a:extLst>
            </p:cNvPr>
            <p:cNvCxnSpPr/>
            <p:nvPr/>
          </p:nvCxnSpPr>
          <p:spPr>
            <a:xfrm>
              <a:off x="6778688" y="3135086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1941D35-D9AC-4AA0-B197-6752F1D2196E}"/>
                </a:ext>
              </a:extLst>
            </p:cNvPr>
            <p:cNvCxnSpPr/>
            <p:nvPr/>
          </p:nvCxnSpPr>
          <p:spPr>
            <a:xfrm>
              <a:off x="6778689" y="2601083"/>
              <a:ext cx="3600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F9C281B7-1ED9-4022-BD4B-045828FE7645}"/>
                </a:ext>
              </a:extLst>
            </p:cNvPr>
            <p:cNvSpPr txBox="1"/>
            <p:nvPr/>
          </p:nvSpPr>
          <p:spPr>
            <a:xfrm>
              <a:off x="6778689" y="2692013"/>
              <a:ext cx="411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accent5">
                      <a:lumMod val="75000"/>
                    </a:schemeClr>
                  </a:solidFill>
                </a:rPr>
                <a:t>Tab. Średnie ceny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43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C68B49E-259C-4076-ABAE-EA311D3C8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99"/>
          <a:stretch/>
        </p:blipFill>
        <p:spPr>
          <a:xfrm>
            <a:off x="486622" y="1872018"/>
            <a:ext cx="11218756" cy="4734056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CF04F885-10A9-4347-AA63-3E08E5CD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3" y="563498"/>
            <a:ext cx="10515600" cy="765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Liczba dni między datą transakcji / wyceny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a wpisaniem tej transakcji do RCiWN</a:t>
            </a:r>
          </a:p>
        </p:txBody>
      </p:sp>
    </p:spTree>
    <p:extLst>
      <p:ext uri="{BB962C8B-B14F-4D97-AF65-F5344CB8AC3E}">
        <p14:creationId xmlns:p14="http://schemas.microsoft.com/office/powerpoint/2010/main" val="44854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Podsumowanie i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Rynek nieruchomości jest rykiem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cechującym się nie tyle brakami informacyjnymi  ogólnie co brakami danych aktualnych oraz asymetriami informacyjnymi </a:t>
            </a:r>
          </a:p>
          <a:p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Dane aktualne dla rynku nieruchomości to </a:t>
            </a:r>
            <a:r>
              <a:rPr 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dane o horyzoncie 3-6 miesięcy </a:t>
            </a:r>
          </a:p>
          <a:p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Skutki braku danych aktualnych dotycząc całego procesu badawczego, obciążając wyniki badań a szczególne istotne są dla praktyków </a:t>
            </a:r>
          </a:p>
          <a:p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7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5114" y="293354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Literatura</a:t>
            </a:r>
            <a:endParaRPr lang="pl-PL" sz="44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0AA0475-69BF-417D-BCD8-6E481082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40" y="1160353"/>
            <a:ext cx="11786119" cy="5595010"/>
          </a:xfrm>
        </p:spPr>
        <p:txBody>
          <a:bodyPr>
            <a:noAutofit/>
          </a:bodyPr>
          <a:lstStyle/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Brzezicka, J.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(2014). Zjawisko kaskady informacyjnej na rynku nieruchomości. Ekonomia. Rynek, Gospodarka, Społeczeństwo, (39), 7-27.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Brzezicka J., Wiśniewski R.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2014. Wybrane postawy uczestników rynku wobec braków informacyjnych na rynku nieruchomości, Ekonomia XXI wieku, nr 2 (2), s. 106-121.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Dąbrowski, J.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(2011). „Modele regresji liniowej z czynnikiem autokorelacji w analizie rynku nieruchomości”. Studia i Materiały Towarzystwa Naukowego Nieruchomości, 19(1), 119-129. 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Dąbrowski, J.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(2011). „Modele regresji liniowej z czynnikiem autokorelacji w analizie rynku nieruchomości”. Studia i Materiały Towarzystwa Naukowego Nieruchomości, 19(1), 119-129.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ea typeface="Calibri" panose="020F0502020204030204" pitchFamily="34" charset="0"/>
              </a:rPr>
              <a:t>Hycner</a:t>
            </a:r>
            <a:r>
              <a:rPr lang="pl-PL" sz="1400" b="1" dirty="0">
                <a:ea typeface="Calibri" panose="020F0502020204030204" pitchFamily="34" charset="0"/>
              </a:rPr>
              <a:t>, R., &amp; Mika, M. </a:t>
            </a:r>
            <a:r>
              <a:rPr lang="pl-PL" sz="1400" dirty="0">
                <a:ea typeface="Calibri" panose="020F0502020204030204" pitchFamily="34" charset="0"/>
              </a:rPr>
              <a:t>(2002). Systemy czasu rzeczywistego a możliwości ich zastosowania do tworzenia katastru nieruchomości. Geodezja/Akademia Górniczo-Hutnicza im. Stanisława Staszica w Krakowie, 8(2), 331-335.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Kokot, S. G.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(2015). Jakość danych o cenach transakcyjnych na rynku nieruchomości. Acta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Scientiarum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Polonorum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Administratio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Locorum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14(1), 43-49.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Kucharska-Stasiak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E. (2006). Nieruchomość w gospodarce rynkowej, Wyd. Naukowe PWN, Warszawa.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Kucharska-Stasiak, E.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(2010). Odwzorowanie cech nieruchomości w cenach i skutki dla procesu wyceny. Studia i Materiały Towarzystwa Naukowego Nieruchomości, 18(3), 7-16.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Kucharska-Stasiak E., Schneider B., </a:t>
            </a: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Załęczna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(2009).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real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estate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market, Wydawnictwo Uniwersytetu Łódzkiego, Łódź.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Kucharska-Stasiak, E. 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(2016). Ekonomiczny wymiar nieruchomości. Warszawa: PWN.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Konowalczuk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Ramian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(2012). Potrzeby i bariery informacyjne rynku nieruchomości z perspektywy wyceny nieruchomości w Polsce. Studia i Materiały Towarzystwa Naukowego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Nieruchomosci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20(2), 105-118.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Ludwiczak, A.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(2017). Jaki nie jest rynek nieruchomości–problemy dla badaczy. Finanse, Rynki Finansowe, Ubezpieczenia, (85), 351-361.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Olender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-Skorek, M., &amp; Wydro, K. B.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(2007). Wartość informacji. Telekomunikacja i techniki informacyjne, 72-84.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Polczyk, M., &amp; </a:t>
            </a:r>
            <a:r>
              <a:rPr lang="pl-PL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Konowalczuk</a:t>
            </a: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(2018). Potrzeby informacyjne inwestorów na rynku nieruchomości przedsiębiorstw. Finanse, Rynki Finansowe, Ubezpieczenia, 91, 177-190.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Rącka</a:t>
            </a: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I. 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(2017). Jakość informacji na rynku nieruchomości w Polsce. Problemy Jakości, 49(4), 19-25.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M., Augustyniak, H., Łaszek, J., &amp; Olszewski, K. 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(2013). Analiza sektora nieruchomości w Polsce-monitoring cen. Bezpieczny Bank, (4 (53)), 124-203.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Wiśniewski R.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(2007).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real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estate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market. Studia i Materiały Towarzystwa Naukowego Nieruchomości, nr 1-2, s. 103-113.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Zrobek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Kovalyshyn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O., Renigier‐Biłozor, M., </a:t>
            </a: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Kovalyshyn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pl-PL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Kovalyshyn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O.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(2020).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Fuzzy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logic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valuation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development of the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land market.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Development, 28(5), 1094-1105.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5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Cele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pracowanie mapy problemów informacyjnego zaopatrzenia rynku nieruchomości. </a:t>
            </a:r>
          </a:p>
          <a:p>
            <a:pPr marL="0" indent="0"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zczegółowy opis problemu czasu rzeczywistego w badaniach rynku nieruchomości z przykładami.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eściokąt 7">
            <a:extLst>
              <a:ext uri="{FF2B5EF4-FFF2-40B4-BE49-F238E27FC236}">
                <a16:creationId xmlns:a16="http://schemas.microsoft.com/office/drawing/2014/main" id="{0D4A8C46-E2ED-4E77-B176-10549655E4BE}"/>
              </a:ext>
            </a:extLst>
          </p:cNvPr>
          <p:cNvSpPr/>
          <p:nvPr/>
        </p:nvSpPr>
        <p:spPr>
          <a:xfrm>
            <a:off x="4547256" y="727633"/>
            <a:ext cx="2960983" cy="21600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Problemy heterogeniczności rynku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i nieruchomości </a:t>
            </a:r>
          </a:p>
        </p:txBody>
      </p:sp>
      <p:sp>
        <p:nvSpPr>
          <p:cNvPr id="9" name="Sześciokąt 8">
            <a:extLst>
              <a:ext uri="{FF2B5EF4-FFF2-40B4-BE49-F238E27FC236}">
                <a16:creationId xmlns:a16="http://schemas.microsoft.com/office/drawing/2014/main" id="{C73162EC-B7F5-48FE-9E57-2281EFC4D381}"/>
              </a:ext>
            </a:extLst>
          </p:cNvPr>
          <p:cNvSpPr/>
          <p:nvPr/>
        </p:nvSpPr>
        <p:spPr>
          <a:xfrm>
            <a:off x="4493960" y="4055706"/>
            <a:ext cx="2880000" cy="2160000"/>
          </a:xfrm>
          <a:prstGeom prst="hexagon">
            <a:avLst/>
          </a:prstGeom>
          <a:solidFill>
            <a:srgbClr val="FFD5D5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Problemy informacyjnego zaopatrzenia rynku nieruchomości  </a:t>
            </a:r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D7B2823F-1A0C-4F64-9558-DFF676E745FD}"/>
              </a:ext>
            </a:extLst>
          </p:cNvPr>
          <p:cNvSpPr/>
          <p:nvPr/>
        </p:nvSpPr>
        <p:spPr>
          <a:xfrm>
            <a:off x="911557" y="2328780"/>
            <a:ext cx="2880000" cy="2160000"/>
          </a:xfrm>
          <a:prstGeom prst="hexagon">
            <a:avLst/>
          </a:prstGeom>
          <a:solidFill>
            <a:srgbClr val="97E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Problemy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w badaniach rynku nieruchomości</a:t>
            </a:r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CCF42518-AD00-4B71-9689-D288259D6257}"/>
              </a:ext>
            </a:extLst>
          </p:cNvPr>
          <p:cNvSpPr/>
          <p:nvPr/>
        </p:nvSpPr>
        <p:spPr>
          <a:xfrm>
            <a:off x="8161487" y="2386711"/>
            <a:ext cx="2880000" cy="2160000"/>
          </a:xfrm>
          <a:prstGeom prst="hexagon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Problem czasu rzeczywistego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w badaniach rynku</a:t>
            </a:r>
          </a:p>
        </p:txBody>
      </p:sp>
      <p:sp>
        <p:nvSpPr>
          <p:cNvPr id="12" name="Objaśnienie: strzałka w prawo 11">
            <a:extLst>
              <a:ext uri="{FF2B5EF4-FFF2-40B4-BE49-F238E27FC236}">
                <a16:creationId xmlns:a16="http://schemas.microsoft.com/office/drawing/2014/main" id="{50DCDC58-0906-41A6-911B-6EB03994CC38}"/>
              </a:ext>
            </a:extLst>
          </p:cNvPr>
          <p:cNvSpPr/>
          <p:nvPr/>
        </p:nvSpPr>
        <p:spPr>
          <a:xfrm rot="19962011">
            <a:off x="3575937" y="1941038"/>
            <a:ext cx="1171073" cy="12243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2533"/>
            </a:avLst>
          </a:prstGeom>
          <a:gradFill flip="none" rotWithShape="1">
            <a:gsLst>
              <a:gs pos="36000">
                <a:schemeClr val="accent5">
                  <a:lumMod val="40000"/>
                  <a:lumOff val="60000"/>
                </a:schemeClr>
              </a:gs>
              <a:gs pos="100000">
                <a:srgbClr val="97E4FF"/>
              </a:gs>
            </a:gsLst>
            <a:lin ang="96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bjaśnienie: strzałka w prawo 12">
            <a:extLst>
              <a:ext uri="{FF2B5EF4-FFF2-40B4-BE49-F238E27FC236}">
                <a16:creationId xmlns:a16="http://schemas.microsoft.com/office/drawing/2014/main" id="{31FE7BD8-7E6E-4739-98C7-984CD0061FA5}"/>
              </a:ext>
            </a:extLst>
          </p:cNvPr>
          <p:cNvSpPr/>
          <p:nvPr/>
        </p:nvSpPr>
        <p:spPr>
          <a:xfrm rot="1613512">
            <a:off x="3575938" y="3691010"/>
            <a:ext cx="1171073" cy="12227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0116"/>
            </a:avLst>
          </a:prstGeom>
          <a:gradFill>
            <a:gsLst>
              <a:gs pos="36000">
                <a:srgbClr val="FFD5D5"/>
              </a:gs>
              <a:gs pos="100000">
                <a:srgbClr val="97E4FF"/>
              </a:gs>
            </a:gsLst>
            <a:lin ang="96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bjaśnienie: strzałka w prawo 13">
            <a:extLst>
              <a:ext uri="{FF2B5EF4-FFF2-40B4-BE49-F238E27FC236}">
                <a16:creationId xmlns:a16="http://schemas.microsoft.com/office/drawing/2014/main" id="{C6BFB55D-ED54-462C-A3DA-4F224BAAD362}"/>
              </a:ext>
            </a:extLst>
          </p:cNvPr>
          <p:cNvSpPr/>
          <p:nvPr/>
        </p:nvSpPr>
        <p:spPr>
          <a:xfrm rot="20003959">
            <a:off x="7204633" y="3689742"/>
            <a:ext cx="1171073" cy="122293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2562"/>
            </a:avLst>
          </a:prstGeom>
          <a:gradFill>
            <a:gsLst>
              <a:gs pos="90000">
                <a:srgbClr val="FFD5D5"/>
              </a:gs>
              <a:gs pos="16000">
                <a:srgbClr val="CDACE6"/>
              </a:gs>
            </a:gsLst>
            <a:lin ang="96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bjaśnienie: strzałka w prawo 14">
            <a:extLst>
              <a:ext uri="{FF2B5EF4-FFF2-40B4-BE49-F238E27FC236}">
                <a16:creationId xmlns:a16="http://schemas.microsoft.com/office/drawing/2014/main" id="{819E4C3F-A910-4B85-8419-4364FA227D81}"/>
              </a:ext>
            </a:extLst>
          </p:cNvPr>
          <p:cNvSpPr/>
          <p:nvPr/>
        </p:nvSpPr>
        <p:spPr>
          <a:xfrm rot="16200000">
            <a:off x="1740441" y="748171"/>
            <a:ext cx="1171073" cy="174884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2533"/>
            </a:avLst>
          </a:prstGeom>
          <a:gradFill flip="none" rotWithShape="1">
            <a:gsLst>
              <a:gs pos="62000">
                <a:schemeClr val="bg2">
                  <a:lumMod val="90000"/>
                </a:schemeClr>
              </a:gs>
              <a:gs pos="5000">
                <a:srgbClr val="97E4FF"/>
              </a:gs>
            </a:gsLst>
            <a:lin ang="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bjaśnienie: strzałka w prawo 15">
            <a:extLst>
              <a:ext uri="{FF2B5EF4-FFF2-40B4-BE49-F238E27FC236}">
                <a16:creationId xmlns:a16="http://schemas.microsoft.com/office/drawing/2014/main" id="{E7EAB649-BFA6-4D1E-8BC8-08869C511DCC}"/>
              </a:ext>
            </a:extLst>
          </p:cNvPr>
          <p:cNvSpPr/>
          <p:nvPr/>
        </p:nvSpPr>
        <p:spPr>
          <a:xfrm rot="5400000">
            <a:off x="1740439" y="4320548"/>
            <a:ext cx="1171073" cy="17488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0116"/>
            </a:avLst>
          </a:prstGeom>
          <a:gradFill>
            <a:gsLst>
              <a:gs pos="36000">
                <a:schemeClr val="bg1">
                  <a:lumMod val="85000"/>
                </a:schemeClr>
              </a:gs>
              <a:gs pos="100000">
                <a:srgbClr val="97E4FF"/>
              </a:gs>
            </a:gsLst>
            <a:lin ang="96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0BF85749-3F08-45E6-8093-E49F67D6D47C}"/>
              </a:ext>
            </a:extLst>
          </p:cNvPr>
          <p:cNvSpPr/>
          <p:nvPr/>
        </p:nvSpPr>
        <p:spPr>
          <a:xfrm>
            <a:off x="795534" y="-1249505"/>
            <a:ext cx="2960983" cy="21600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19" name="Sześciokąt 18">
            <a:extLst>
              <a:ext uri="{FF2B5EF4-FFF2-40B4-BE49-F238E27FC236}">
                <a16:creationId xmlns:a16="http://schemas.microsoft.com/office/drawing/2014/main" id="{3C481365-BA74-42B7-AD99-660A7D297F80}"/>
              </a:ext>
            </a:extLst>
          </p:cNvPr>
          <p:cNvSpPr/>
          <p:nvPr/>
        </p:nvSpPr>
        <p:spPr>
          <a:xfrm>
            <a:off x="845483" y="5888958"/>
            <a:ext cx="2960983" cy="21600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20" name="Objaśnienie: strzałka w prawo 19">
            <a:extLst>
              <a:ext uri="{FF2B5EF4-FFF2-40B4-BE49-F238E27FC236}">
                <a16:creationId xmlns:a16="http://schemas.microsoft.com/office/drawing/2014/main" id="{4BE8E8B3-8625-4BDA-9B70-E68D5252EDF6}"/>
              </a:ext>
            </a:extLst>
          </p:cNvPr>
          <p:cNvSpPr/>
          <p:nvPr/>
        </p:nvSpPr>
        <p:spPr>
          <a:xfrm rot="1637989" flipH="1">
            <a:off x="-54159" y="1951702"/>
            <a:ext cx="1171073" cy="12243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2533"/>
            </a:avLst>
          </a:prstGeom>
          <a:gradFill flip="none" rotWithShape="1">
            <a:gsLst>
              <a:gs pos="36000">
                <a:schemeClr val="bg1">
                  <a:lumMod val="85000"/>
                </a:schemeClr>
              </a:gs>
              <a:gs pos="100000">
                <a:srgbClr val="97E4FF"/>
              </a:gs>
            </a:gsLst>
            <a:lin ang="96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bjaśnienie: strzałka w prawo 20">
            <a:extLst>
              <a:ext uri="{FF2B5EF4-FFF2-40B4-BE49-F238E27FC236}">
                <a16:creationId xmlns:a16="http://schemas.microsoft.com/office/drawing/2014/main" id="{14E492E1-2A94-4307-A11F-FB7F2DC86AD3}"/>
              </a:ext>
            </a:extLst>
          </p:cNvPr>
          <p:cNvSpPr/>
          <p:nvPr/>
        </p:nvSpPr>
        <p:spPr>
          <a:xfrm rot="19986488" flipH="1">
            <a:off x="-54158" y="3701674"/>
            <a:ext cx="1171073" cy="12227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0116"/>
            </a:avLst>
          </a:prstGeom>
          <a:gradFill>
            <a:gsLst>
              <a:gs pos="36000">
                <a:schemeClr val="bg1">
                  <a:lumMod val="85000"/>
                </a:schemeClr>
              </a:gs>
              <a:gs pos="100000">
                <a:srgbClr val="97E4FF"/>
              </a:gs>
            </a:gsLst>
            <a:lin ang="96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Definicje i uwagi wprowadzające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Wielu autorów wskazuje na niedoskonałości rynku nieruchomości lub cechy specyficzne samej nieruchomości i na tej kanwie dostrzec można liczne problemy związane z badaniem rynku nieruchomości.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Poprzez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problemy badania rynku nieruchomości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rozumie się problemy w prowadzeniu badań związanych z rynkiem nieruchomości, jego analizą i wnioskowaniem; pojawiające się na wszystkich etapach badania rynku, począwszy od gromadzenia i zbierania danych do badań, struktury tych danych, ich dostępności i jakości, a skończywszy na doborze metod badawczych; których wystąpienie może powodować obciążenie uzyskiwanych w procesie badawczym wyników, co rzutuje na poprawność wnioskowania o stanie rynku i mechanizmach jego funkcjonowania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Problemy w badaniach rynku nieruchomości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0546" y="2121407"/>
            <a:ext cx="7343254" cy="405555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Obecność braków informacyjnych jest postrzegana jako immanentna cecha rynku nieruchomości, wiąże się z niedoskonałością rynku i jest wymieniana jako cecha specyficzna tego rynku (</a:t>
            </a:r>
            <a:r>
              <a:rPr lang="pl-PL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Kucharska Stasiak 2006, s. 44; 2016, s. 58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podstaw tego problemu leży brak przejrzystości rynku oraz jego niska efektywność informacyjna (</a:t>
            </a:r>
            <a:r>
              <a:rPr lang="pl-PL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Wiśniewski 2007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Jednocześnie informacja na rynku odgrywa kluczową rolę, jest kategorią określającą i odwzorowującą właściwości podmiotów i przedmiotów rynkowych oraz relacje między nimi, warunkujące procesy systemowe </a:t>
            </a:r>
            <a:r>
              <a:rPr lang="pl-PL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(Wiśniewski 2007, s. 11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4" name="Sześciokąt 3">
            <a:extLst>
              <a:ext uri="{FF2B5EF4-FFF2-40B4-BE49-F238E27FC236}">
                <a16:creationId xmlns:a16="http://schemas.microsoft.com/office/drawing/2014/main" id="{A77AD9C1-453A-4BFF-B954-21E5E9F0D8BA}"/>
              </a:ext>
            </a:extLst>
          </p:cNvPr>
          <p:cNvSpPr/>
          <p:nvPr/>
        </p:nvSpPr>
        <p:spPr>
          <a:xfrm>
            <a:off x="410546" y="2202381"/>
            <a:ext cx="3600000" cy="2880000"/>
          </a:xfrm>
          <a:prstGeom prst="hexagon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Problemy informacyjnego zaopatrzenia rynku nieruchomości  </a:t>
            </a:r>
          </a:p>
        </p:txBody>
      </p:sp>
    </p:spTree>
    <p:extLst>
      <p:ext uri="{BB962C8B-B14F-4D97-AF65-F5344CB8AC3E}">
        <p14:creationId xmlns:p14="http://schemas.microsoft.com/office/powerpoint/2010/main" val="231715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Problemy w badaniach rynku nieruchomości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10546" y="2121407"/>
            <a:ext cx="7343254" cy="40555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„Informacja jest niezbędnym elementem rynku, umożliwiającym sprawne jego działanie. W obliczu braku informacji rynek nie działa tak, jak powinien: pojawiają się anomalie, a struktura systemu zostaje zaburzona. Z uwagi na integrującą funkcję informacji skutki jej braku mogą być widoczne w wielu płaszczyznach, na wielu poziomach i w wielu procesach rynkowych, również odłożone w czasie, o tyle bardziej – o ile rynek nieruchomości jest rynkiem dynamicznym i obarczonym dozą niepewności”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Brzezicka, Wiśniewski 2014, s. 108).  </a:t>
            </a:r>
          </a:p>
        </p:txBody>
      </p:sp>
      <p:sp>
        <p:nvSpPr>
          <p:cNvPr id="4" name="Sześciokąt 3">
            <a:extLst>
              <a:ext uri="{FF2B5EF4-FFF2-40B4-BE49-F238E27FC236}">
                <a16:creationId xmlns:a16="http://schemas.microsoft.com/office/drawing/2014/main" id="{A77AD9C1-453A-4BFF-B954-21E5E9F0D8BA}"/>
              </a:ext>
            </a:extLst>
          </p:cNvPr>
          <p:cNvSpPr/>
          <p:nvPr/>
        </p:nvSpPr>
        <p:spPr>
          <a:xfrm>
            <a:off x="410546" y="2202381"/>
            <a:ext cx="3600000" cy="2880000"/>
          </a:xfrm>
          <a:prstGeom prst="hexagon">
            <a:avLst/>
          </a:prstGeom>
          <a:solidFill>
            <a:srgbClr val="FFD5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Problemy informacyjnego zaopatrzenia rynku nieruchomości  </a:t>
            </a:r>
          </a:p>
        </p:txBody>
      </p:sp>
    </p:spTree>
    <p:extLst>
      <p:ext uri="{BB962C8B-B14F-4D97-AF65-F5344CB8AC3E}">
        <p14:creationId xmlns:p14="http://schemas.microsoft.com/office/powerpoint/2010/main" val="187557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04BEE631-A8C8-48AB-86B4-16C78BA57CF4}"/>
              </a:ext>
            </a:extLst>
          </p:cNvPr>
          <p:cNvGrpSpPr/>
          <p:nvPr/>
        </p:nvGrpSpPr>
        <p:grpSpPr>
          <a:xfrm>
            <a:off x="119380" y="191928"/>
            <a:ext cx="11463020" cy="6474143"/>
            <a:chOff x="0" y="0"/>
            <a:chExt cx="8864598" cy="5053966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6ABA31B1-FCB4-4026-8D8F-309B7F9CC3EE}"/>
                </a:ext>
              </a:extLst>
            </p:cNvPr>
            <p:cNvGrpSpPr/>
            <p:nvPr/>
          </p:nvGrpSpPr>
          <p:grpSpPr>
            <a:xfrm>
              <a:off x="0" y="0"/>
              <a:ext cx="8864598" cy="5053966"/>
              <a:chOff x="0" y="0"/>
              <a:chExt cx="8864812" cy="5053966"/>
            </a:xfrm>
          </p:grpSpPr>
          <p:grpSp>
            <p:nvGrpSpPr>
              <p:cNvPr id="9" name="Grupa 8">
                <a:extLst>
                  <a:ext uri="{FF2B5EF4-FFF2-40B4-BE49-F238E27FC236}">
                    <a16:creationId xmlns:a16="http://schemas.microsoft.com/office/drawing/2014/main" id="{63B95661-BDED-4D98-A555-AACA259A46BF}"/>
                  </a:ext>
                </a:extLst>
              </p:cNvPr>
              <p:cNvGrpSpPr/>
              <p:nvPr/>
            </p:nvGrpSpPr>
            <p:grpSpPr>
              <a:xfrm>
                <a:off x="0" y="4650316"/>
                <a:ext cx="1778212" cy="339823"/>
                <a:chOff x="0" y="0"/>
                <a:chExt cx="1778212" cy="339823"/>
              </a:xfrm>
            </p:grpSpPr>
            <p:sp>
              <p:nvSpPr>
                <p:cNvPr id="95" name="Trójkąt prostokątny 94">
                  <a:extLst>
                    <a:ext uri="{FF2B5EF4-FFF2-40B4-BE49-F238E27FC236}">
                      <a16:creationId xmlns:a16="http://schemas.microsoft.com/office/drawing/2014/main" id="{9B50F497-F89F-4E6F-BA01-B041095385F1}"/>
                    </a:ext>
                  </a:extLst>
                </p:cNvPr>
                <p:cNvSpPr/>
                <p:nvPr/>
              </p:nvSpPr>
              <p:spPr>
                <a:xfrm rot="18904260" flipH="1">
                  <a:off x="0" y="69850"/>
                  <a:ext cx="270000" cy="269973"/>
                </a:xfrm>
                <a:prstGeom prst="rtTriangle">
                  <a:avLst/>
                </a:prstGeom>
                <a:solidFill>
                  <a:srgbClr val="FF5353"/>
                </a:solidFill>
                <a:ln>
                  <a:solidFill>
                    <a:srgbClr val="FF535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 sz="1400"/>
                </a:p>
              </p:txBody>
            </p:sp>
            <p:sp>
              <p:nvSpPr>
                <p:cNvPr id="96" name="Prostokąt 95">
                  <a:extLst>
                    <a:ext uri="{FF2B5EF4-FFF2-40B4-BE49-F238E27FC236}">
                      <a16:creationId xmlns:a16="http://schemas.microsoft.com/office/drawing/2014/main" id="{97FC4EDD-62F9-4A45-9A23-9431857706A4}"/>
                    </a:ext>
                  </a:extLst>
                </p:cNvPr>
                <p:cNvSpPr/>
                <p:nvPr/>
              </p:nvSpPr>
              <p:spPr>
                <a:xfrm>
                  <a:off x="338667" y="0"/>
                  <a:ext cx="1439545" cy="338421"/>
                </a:xfrm>
                <a:prstGeom prst="rect">
                  <a:avLst/>
                </a:prstGeom>
                <a:gradFill>
                  <a:gsLst>
                    <a:gs pos="78000">
                      <a:schemeClr val="bg1"/>
                    </a:gs>
                    <a:gs pos="100000">
                      <a:srgbClr val="FFD5D5"/>
                    </a:gs>
                  </a:gsLst>
                  <a:path path="rect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l-PL" sz="1400">
                      <a:solidFill>
                        <a:srgbClr val="0D0D0D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Błędy w RCiWN</a:t>
                  </a:r>
                  <a:endParaRPr lang="pl-PL" sz="14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upa 9">
                <a:extLst>
                  <a:ext uri="{FF2B5EF4-FFF2-40B4-BE49-F238E27FC236}">
                    <a16:creationId xmlns:a16="http://schemas.microsoft.com/office/drawing/2014/main" id="{B521EF23-CAFD-48C5-8CD5-0FB4FCE7AD8D}"/>
                  </a:ext>
                </a:extLst>
              </p:cNvPr>
              <p:cNvGrpSpPr/>
              <p:nvPr/>
            </p:nvGrpSpPr>
            <p:grpSpPr>
              <a:xfrm>
                <a:off x="8467" y="0"/>
                <a:ext cx="8856345" cy="5053966"/>
                <a:chOff x="0" y="0"/>
                <a:chExt cx="8856345" cy="5054467"/>
              </a:xfrm>
            </p:grpSpPr>
            <p:grpSp>
              <p:nvGrpSpPr>
                <p:cNvPr id="11" name="Grupa 10">
                  <a:extLst>
                    <a:ext uri="{FF2B5EF4-FFF2-40B4-BE49-F238E27FC236}">
                      <a16:creationId xmlns:a16="http://schemas.microsoft.com/office/drawing/2014/main" id="{3F346977-F10E-4FB1-BD6C-9A5D4BB4D28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8856345" cy="5054467"/>
                  <a:chOff x="0" y="0"/>
                  <a:chExt cx="8856345" cy="5054467"/>
                </a:xfrm>
              </p:grpSpPr>
              <p:grpSp>
                <p:nvGrpSpPr>
                  <p:cNvPr id="21" name="Grupa 20">
                    <a:extLst>
                      <a:ext uri="{FF2B5EF4-FFF2-40B4-BE49-F238E27FC236}">
                        <a16:creationId xmlns:a16="http://schemas.microsoft.com/office/drawing/2014/main" id="{48148C84-64E5-4869-B830-FC2ED31183BF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8695326" cy="5054467"/>
                    <a:chOff x="0" y="0"/>
                    <a:chExt cx="8695326" cy="5054467"/>
                  </a:xfrm>
                </p:grpSpPr>
                <p:grpSp>
                  <p:nvGrpSpPr>
                    <p:cNvPr id="32" name="Grupa 31">
                      <a:extLst>
                        <a:ext uri="{FF2B5EF4-FFF2-40B4-BE49-F238E27FC236}">
                          <a16:creationId xmlns:a16="http://schemas.microsoft.com/office/drawing/2014/main" id="{F8D842C6-B33C-43D8-8751-4E1009C970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000" y="0"/>
                      <a:ext cx="8568326" cy="1262804"/>
                      <a:chOff x="-8467" y="0"/>
                      <a:chExt cx="8569219" cy="1263849"/>
                    </a:xfrm>
                  </p:grpSpPr>
                  <p:sp>
                    <p:nvSpPr>
                      <p:cNvPr id="89" name="Prostokąt 88">
                        <a:extLst>
                          <a:ext uri="{FF2B5EF4-FFF2-40B4-BE49-F238E27FC236}">
                            <a16:creationId xmlns:a16="http://schemas.microsoft.com/office/drawing/2014/main" id="{F9EF75D3-048F-49A1-B788-F611EAB1B0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467" y="787400"/>
                        <a:ext cx="1439545" cy="46799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rgbClr val="FFD5D5"/>
                          </a:gs>
                          <a:gs pos="100000">
                            <a:srgbClr val="FF535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b="1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braku informacji</a:t>
                        </a:r>
                        <a:endParaRPr lang="pl-PL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Prostokąt 89">
                        <a:extLst>
                          <a:ext uri="{FF2B5EF4-FFF2-40B4-BE49-F238E27FC236}">
                            <a16:creationId xmlns:a16="http://schemas.microsoft.com/office/drawing/2014/main" id="{526C4510-6BDC-426F-A366-DFBA55E5B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8795" y="0"/>
                        <a:ext cx="3193253" cy="504000"/>
                      </a:xfrm>
                      <a:prstGeom prst="rect">
                        <a:avLst/>
                      </a:prstGeom>
                      <a:solidFill>
                        <a:srgbClr val="FF5353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Bef>
                            <a:spcPts val="300"/>
                          </a:spcBef>
                          <a:spcAft>
                            <a:spcPts val="800"/>
                          </a:spcAft>
                        </a:pPr>
                        <a:r>
                          <a:rPr lang="pl-PL" b="1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informacyjnego zaopatrzenia </a:t>
                        </a:r>
                        <a:br>
                          <a:rPr lang="pl-PL" b="1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a:br>
                        <a:r>
                          <a:rPr lang="pl-PL" b="1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rynku nieruchomości</a:t>
                        </a:r>
                        <a:endParaRPr lang="pl-PL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1" name="Prostokąt 90">
                        <a:extLst>
                          <a:ext uri="{FF2B5EF4-FFF2-40B4-BE49-F238E27FC236}">
                            <a16:creationId xmlns:a16="http://schemas.microsoft.com/office/drawing/2014/main" id="{A613D38B-5610-4173-A749-6E4C4D9487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5710" y="787400"/>
                        <a:ext cx="1439545" cy="46799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rgbClr val="FFD5D5"/>
                          </a:gs>
                          <a:gs pos="100000">
                            <a:srgbClr val="FF535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b="1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dostępności </a:t>
                        </a:r>
                        <a:endParaRPr lang="pl-PL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2" name="Prostokąt 91">
                        <a:extLst>
                          <a:ext uri="{FF2B5EF4-FFF2-40B4-BE49-F238E27FC236}">
                            <a16:creationId xmlns:a16="http://schemas.microsoft.com/office/drawing/2014/main" id="{48E20CC7-9A94-429A-9904-B22FCC894C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2313" y="795854"/>
                        <a:ext cx="1439545" cy="46799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rgbClr val="FFD5D5"/>
                          </a:gs>
                          <a:gs pos="100000">
                            <a:srgbClr val="FF535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b="1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jakości</a:t>
                        </a:r>
                        <a:endParaRPr lang="pl-PL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3" name="Prostokąt 92">
                        <a:extLst>
                          <a:ext uri="{FF2B5EF4-FFF2-40B4-BE49-F238E27FC236}">
                            <a16:creationId xmlns:a16="http://schemas.microsoft.com/office/drawing/2014/main" id="{2D72AAB8-162E-453B-969A-9F144ECE65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25812" y="779578"/>
                        <a:ext cx="1439545" cy="46799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rgbClr val="FFD5D5"/>
                          </a:gs>
                          <a:gs pos="100000">
                            <a:srgbClr val="FF535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b="1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metodyczne</a:t>
                        </a:r>
                        <a:endParaRPr lang="pl-PL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" name="Prostokąt 93">
                        <a:extLst>
                          <a:ext uri="{FF2B5EF4-FFF2-40B4-BE49-F238E27FC236}">
                            <a16:creationId xmlns:a16="http://schemas.microsoft.com/office/drawing/2014/main" id="{DDC99F61-DE44-484B-9C77-7412A4C8DA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21207" y="795851"/>
                        <a:ext cx="1439545" cy="46799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rgbClr val="FFD5D5"/>
                          </a:gs>
                          <a:gs pos="100000">
                            <a:srgbClr val="FF535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b="1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Problemy opóźnień</a:t>
                        </a:r>
                        <a:endParaRPr lang="pl-PL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3" name="Grupa 32">
                      <a:extLst>
                        <a:ext uri="{FF2B5EF4-FFF2-40B4-BE49-F238E27FC236}">
                          <a16:creationId xmlns:a16="http://schemas.microsoft.com/office/drawing/2014/main" id="{94128157-DDFF-4940-875C-C010DA68C6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778933"/>
                      <a:ext cx="1765455" cy="4212000"/>
                      <a:chOff x="0" y="0"/>
                      <a:chExt cx="1765455" cy="4212000"/>
                    </a:xfrm>
                  </p:grpSpPr>
                  <p:grpSp>
                    <p:nvGrpSpPr>
                      <p:cNvPr id="76" name="Grupa 75">
                        <a:extLst>
                          <a:ext uri="{FF2B5EF4-FFF2-40B4-BE49-F238E27FC236}">
                            <a16:creationId xmlns:a16="http://schemas.microsoft.com/office/drawing/2014/main" id="{6AB27241-B183-4F6E-BAA0-BA921F11DA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7867" y="804334"/>
                        <a:ext cx="1477588" cy="2919620"/>
                        <a:chOff x="0" y="0"/>
                        <a:chExt cx="1477588" cy="2919620"/>
                      </a:xfrm>
                    </p:grpSpPr>
                    <p:sp>
                      <p:nvSpPr>
                        <p:cNvPr id="84" name="Prostokąt 83">
                          <a:extLst>
                            <a:ext uri="{FF2B5EF4-FFF2-40B4-BE49-F238E27FC236}">
                              <a16:creationId xmlns:a16="http://schemas.microsoft.com/office/drawing/2014/main" id="{E4F52998-0C81-4A87-9D50-8414E6535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439545" cy="5842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 dirty="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Niewystarczający zasób informacji, braki danych</a:t>
                          </a:r>
                          <a:endParaRPr lang="pl-PL" sz="14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85" name="Prostokąt 84">
                          <a:extLst>
                            <a:ext uri="{FF2B5EF4-FFF2-40B4-BE49-F238E27FC236}">
                              <a16:creationId xmlns:a16="http://schemas.microsoft.com/office/drawing/2014/main" id="{8FB0D792-C945-493F-BFD0-40CCB8A080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36600"/>
                          <a:ext cx="1439545" cy="2959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Fragmentaryczność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86" name="Prostokąt 85">
                          <a:extLst>
                            <a:ext uri="{FF2B5EF4-FFF2-40B4-BE49-F238E27FC236}">
                              <a16:creationId xmlns:a16="http://schemas.microsoft.com/office/drawing/2014/main" id="{A306A1CD-DFA7-4341-B4B8-C8C1066A2C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193800"/>
                          <a:ext cx="1439545" cy="6515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Zbyt mało informacji wykazywanych w aktach notarialnych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87" name="Prostokąt 86">
                          <a:extLst>
                            <a:ext uri="{FF2B5EF4-FFF2-40B4-BE49-F238E27FC236}">
                              <a16:creationId xmlns:a16="http://schemas.microsoft.com/office/drawing/2014/main" id="{94B4E0AB-3F0B-4529-9E6A-99E6E7AA25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3" y="2581165"/>
                          <a:ext cx="1439545" cy="338455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Nadmiar informacji 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88" name="Prostokąt 87">
                          <a:extLst>
                            <a:ext uri="{FF2B5EF4-FFF2-40B4-BE49-F238E27FC236}">
                              <a16:creationId xmlns:a16="http://schemas.microsoft.com/office/drawing/2014/main" id="{D4B3DA97-00CE-4BA0-AC93-B96ADBEE77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3" y="1964925"/>
                          <a:ext cx="1439545" cy="4483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Brak standaryzacji informacji 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7" name="Grupa 76">
                        <a:extLst>
                          <a:ext uri="{FF2B5EF4-FFF2-40B4-BE49-F238E27FC236}">
                            <a16:creationId xmlns:a16="http://schemas.microsoft.com/office/drawing/2014/main" id="{1D5E32E4-FB05-40FC-8AA9-689262F4783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270000" cy="4212000"/>
                        <a:chOff x="0" y="0"/>
                        <a:chExt cx="270000" cy="4212000"/>
                      </a:xfrm>
                    </p:grpSpPr>
                    <p:cxnSp>
                      <p:nvCxnSpPr>
                        <p:cNvPr id="78" name="Łącznik prosty 77">
                          <a:extLst>
                            <a:ext uri="{FF2B5EF4-FFF2-40B4-BE49-F238E27FC236}">
                              <a16:creationId xmlns:a16="http://schemas.microsoft.com/office/drawing/2014/main" id="{D3C50B30-91A3-4B55-A37A-BA680B72220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27000" y="0"/>
                          <a:ext cx="0" cy="421200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535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9" name="Trójkąt prostokątny 78">
                          <a:extLst>
                            <a:ext uri="{FF2B5EF4-FFF2-40B4-BE49-F238E27FC236}">
                              <a16:creationId xmlns:a16="http://schemas.microsoft.com/office/drawing/2014/main" id="{611958A4-41FE-4F65-800A-352A79214C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169584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80" name="Trójkąt prostokątny 79">
                          <a:extLst>
                            <a:ext uri="{FF2B5EF4-FFF2-40B4-BE49-F238E27FC236}">
                              <a16:creationId xmlns:a16="http://schemas.microsoft.com/office/drawing/2014/main" id="{864EEC0F-21F4-413B-898E-1E6AEAC0A4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872317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81" name="Trójkąt prostokątny 80">
                          <a:extLst>
                            <a:ext uri="{FF2B5EF4-FFF2-40B4-BE49-F238E27FC236}">
                              <a16:creationId xmlns:a16="http://schemas.microsoft.com/office/drawing/2014/main" id="{128F9245-2F6D-485B-A9B2-F312B1360E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3481917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82" name="Trójkąt prostokątny 81">
                          <a:extLst>
                            <a:ext uri="{FF2B5EF4-FFF2-40B4-BE49-F238E27FC236}">
                              <a16:creationId xmlns:a16="http://schemas.microsoft.com/office/drawing/2014/main" id="{E98A15F6-CE34-4893-B98B-3D276AA06E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1576917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83" name="Trójkąt prostokątny 82">
                          <a:extLst>
                            <a:ext uri="{FF2B5EF4-FFF2-40B4-BE49-F238E27FC236}">
                              <a16:creationId xmlns:a16="http://schemas.microsoft.com/office/drawing/2014/main" id="{E05C4309-608A-4C66-A606-02A1B391C7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984250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</p:grpSp>
                </p:grpSp>
                <p:grpSp>
                  <p:nvGrpSpPr>
                    <p:cNvPr id="34" name="Grupa 33">
                      <a:extLst>
                        <a:ext uri="{FF2B5EF4-FFF2-40B4-BE49-F238E27FC236}">
                          <a16:creationId xmlns:a16="http://schemas.microsoft.com/office/drawing/2014/main" id="{3C61544F-153D-45C4-B32C-F555F0802B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5667" y="778933"/>
                      <a:ext cx="1744345" cy="3978910"/>
                      <a:chOff x="0" y="0"/>
                      <a:chExt cx="1744345" cy="3978910"/>
                    </a:xfrm>
                  </p:grpSpPr>
                  <p:grpSp>
                    <p:nvGrpSpPr>
                      <p:cNvPr id="63" name="Grupa 62">
                        <a:extLst>
                          <a:ext uri="{FF2B5EF4-FFF2-40B4-BE49-F238E27FC236}">
                            <a16:creationId xmlns:a16="http://schemas.microsoft.com/office/drawing/2014/main" id="{25968B92-0BEE-4DA6-B9C3-0642FE722B5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4800" y="804334"/>
                        <a:ext cx="1439545" cy="3174576"/>
                        <a:chOff x="0" y="0"/>
                        <a:chExt cx="1439545" cy="3174576"/>
                      </a:xfrm>
                    </p:grpSpPr>
                    <p:sp>
                      <p:nvSpPr>
                        <p:cNvPr id="71" name="Prostokąt 70">
                          <a:extLst>
                            <a:ext uri="{FF2B5EF4-FFF2-40B4-BE49-F238E27FC236}">
                              <a16:creationId xmlns:a16="http://schemas.microsoft.com/office/drawing/2014/main" id="{EDD41A3C-648B-4086-8A0A-5928C35C58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439545" cy="643255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Rozproszenie </a:t>
                          </a:r>
                          <a:b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 asymetria informacji występujących na rynku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2" name="Prostokąt 71">
                          <a:extLst>
                            <a:ext uri="{FF2B5EF4-FFF2-40B4-BE49-F238E27FC236}">
                              <a16:creationId xmlns:a16="http://schemas.microsoft.com/office/drawing/2014/main" id="{EE58FA3D-135B-43B1-B8FD-54081F7C2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787400"/>
                          <a:ext cx="1439545" cy="4318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Brak dostępu do wybranych danych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3" name="Prostokąt 72">
                          <a:extLst>
                            <a:ext uri="{FF2B5EF4-FFF2-40B4-BE49-F238E27FC236}">
                              <a16:creationId xmlns:a16="http://schemas.microsoft.com/office/drawing/2014/main" id="{1E1DF21A-FFDC-488F-986C-FD18414AE6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354666"/>
                          <a:ext cx="1439545" cy="4737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Asymetria w dostępie do informacji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4" name="Prostokąt 73">
                          <a:extLst>
                            <a:ext uri="{FF2B5EF4-FFF2-40B4-BE49-F238E27FC236}">
                              <a16:creationId xmlns:a16="http://schemas.microsoft.com/office/drawing/2014/main" id="{D55E5B7D-3428-441E-A161-DF6BA53A5A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981200"/>
                          <a:ext cx="1439545" cy="6007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Dostępności danych zagregowanych, brak jednostkowych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5" name="Prostokąt 74">
                          <a:extLst>
                            <a:ext uri="{FF2B5EF4-FFF2-40B4-BE49-F238E27FC236}">
                              <a16:creationId xmlns:a16="http://schemas.microsoft.com/office/drawing/2014/main" id="{864D8C06-06BF-46D8-9CC4-5AE24E27AC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2726266"/>
                          <a:ext cx="1439545" cy="4483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Koszt dostępu do danych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64" name="Grupa 63">
                        <a:extLst>
                          <a:ext uri="{FF2B5EF4-FFF2-40B4-BE49-F238E27FC236}">
                            <a16:creationId xmlns:a16="http://schemas.microsoft.com/office/drawing/2014/main" id="{956B6584-0612-4877-B287-0882F7E5E5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278341" cy="3888000"/>
                        <a:chOff x="0" y="0"/>
                        <a:chExt cx="278341" cy="3888000"/>
                      </a:xfrm>
                    </p:grpSpPr>
                    <p:cxnSp>
                      <p:nvCxnSpPr>
                        <p:cNvPr id="65" name="Łącznik prosty 64">
                          <a:extLst>
                            <a:ext uri="{FF2B5EF4-FFF2-40B4-BE49-F238E27FC236}">
                              <a16:creationId xmlns:a16="http://schemas.microsoft.com/office/drawing/2014/main" id="{578BAE69-5CFE-46E9-844D-42BF512DD70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35466" y="0"/>
                          <a:ext cx="0" cy="3888000"/>
                        </a:xfrm>
                        <a:prstGeom prst="line">
                          <a:avLst/>
                        </a:prstGeom>
                        <a:solidFill>
                          <a:srgbClr val="FF5353"/>
                        </a:solidFill>
                        <a:ln w="19050">
                          <a:solidFill>
                            <a:srgbClr val="FF535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Trójkąt prostokątny 65">
                          <a:extLst>
                            <a:ext uri="{FF2B5EF4-FFF2-40B4-BE49-F238E27FC236}">
                              <a16:creationId xmlns:a16="http://schemas.microsoft.com/office/drawing/2014/main" id="{60996A74-DAC0-47EA-BFF9-B96408505A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262717"/>
                          <a:ext cx="270000" cy="270000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67" name="Trójkąt prostokątny 66">
                          <a:extLst>
                            <a:ext uri="{FF2B5EF4-FFF2-40B4-BE49-F238E27FC236}">
                              <a16:creationId xmlns:a16="http://schemas.microsoft.com/office/drawing/2014/main" id="{A746BFAA-37FC-49B6-AB22-6961C00121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6" y="2948517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68" name="Trójkąt prostokątny 67">
                          <a:extLst>
                            <a:ext uri="{FF2B5EF4-FFF2-40B4-BE49-F238E27FC236}">
                              <a16:creationId xmlns:a16="http://schemas.microsoft.com/office/drawing/2014/main" id="{0E3797C1-7C1E-4D59-87EC-553C118FD0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3575050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69" name="Trójkąt prostokątny 68">
                          <a:extLst>
                            <a:ext uri="{FF2B5EF4-FFF2-40B4-BE49-F238E27FC236}">
                              <a16:creationId xmlns:a16="http://schemas.microsoft.com/office/drawing/2014/main" id="{CBB4F141-97E3-4ADD-915D-D769234B45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6" y="1670050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70" name="Trójkąt prostokątny 69">
                          <a:extLst>
                            <a:ext uri="{FF2B5EF4-FFF2-40B4-BE49-F238E27FC236}">
                              <a16:creationId xmlns:a16="http://schemas.microsoft.com/office/drawing/2014/main" id="{A77C74CB-FA57-47D6-B58C-56FBB584A4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6" y="975784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</p:grpSp>
                </p:grpSp>
                <p:grpSp>
                  <p:nvGrpSpPr>
                    <p:cNvPr id="35" name="Grupa 34">
                      <a:extLst>
                        <a:ext uri="{FF2B5EF4-FFF2-40B4-BE49-F238E27FC236}">
                          <a16:creationId xmlns:a16="http://schemas.microsoft.com/office/drawing/2014/main" id="{518686CE-3560-421C-8D5A-06876C0B7E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30600" y="787392"/>
                      <a:ext cx="1741679" cy="3960394"/>
                      <a:chOff x="0" y="-8"/>
                      <a:chExt cx="1741679" cy="3960394"/>
                    </a:xfrm>
                  </p:grpSpPr>
                  <p:grpSp>
                    <p:nvGrpSpPr>
                      <p:cNvPr id="52" name="Grupa 51">
                        <a:extLst>
                          <a:ext uri="{FF2B5EF4-FFF2-40B4-BE49-F238E27FC236}">
                            <a16:creationId xmlns:a16="http://schemas.microsoft.com/office/drawing/2014/main" id="{02D27A69-AE69-478C-9C8B-E245C6E70E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6333" y="788504"/>
                        <a:ext cx="1445346" cy="2521963"/>
                        <a:chOff x="0" y="-15829"/>
                        <a:chExt cx="1445346" cy="2521963"/>
                      </a:xfrm>
                    </p:grpSpPr>
                    <p:sp>
                      <p:nvSpPr>
                        <p:cNvPr id="59" name="Prostokąt 58">
                          <a:extLst>
                            <a:ext uri="{FF2B5EF4-FFF2-40B4-BE49-F238E27FC236}">
                              <a16:creationId xmlns:a16="http://schemas.microsoft.com/office/drawing/2014/main" id="{E657F322-7F94-4062-A766-17265E059A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261534"/>
                          <a:ext cx="1439545" cy="490855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Zniekształcenia medialne informacji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0" name="Prostokąt 59">
                          <a:extLst>
                            <a:ext uri="{FF2B5EF4-FFF2-40B4-BE49-F238E27FC236}">
                              <a16:creationId xmlns:a16="http://schemas.microsoft.com/office/drawing/2014/main" id="{73839805-E874-4A46-AD2C-E7F810AC0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1" y="-15829"/>
                          <a:ext cx="1439545" cy="506593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Problem wiarygodności informacji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1" name="Prostokąt 60">
                          <a:extLst>
                            <a:ext uri="{FF2B5EF4-FFF2-40B4-BE49-F238E27FC236}">
                              <a16:creationId xmlns:a16="http://schemas.microsoft.com/office/drawing/2014/main" id="{A6C21ACF-6255-465B-A66F-C383ACEC44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618067"/>
                          <a:ext cx="1439545" cy="490855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Dostępność informacji o charakterze wtórnym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2" name="Prostokąt 61">
                          <a:extLst>
                            <a:ext uri="{FF2B5EF4-FFF2-40B4-BE49-F238E27FC236}">
                              <a16:creationId xmlns:a16="http://schemas.microsoft.com/office/drawing/2014/main" id="{62058158-02A7-404D-B5A9-A473B98D52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921934"/>
                          <a:ext cx="1439545" cy="5842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Subiektywne zniekształcenia informacji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53" name="Grupa 52">
                        <a:extLst>
                          <a:ext uri="{FF2B5EF4-FFF2-40B4-BE49-F238E27FC236}">
                            <a16:creationId xmlns:a16="http://schemas.microsoft.com/office/drawing/2014/main" id="{4F38CF9E-AFC0-41EF-9C18-6D0A576DD4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-8"/>
                        <a:ext cx="269875" cy="3960394"/>
                        <a:chOff x="0" y="-8"/>
                        <a:chExt cx="269875" cy="3960394"/>
                      </a:xfrm>
                    </p:grpSpPr>
                    <p:cxnSp>
                      <p:nvCxnSpPr>
                        <p:cNvPr id="54" name="Łącznik prosty 53">
                          <a:extLst>
                            <a:ext uri="{FF2B5EF4-FFF2-40B4-BE49-F238E27FC236}">
                              <a16:creationId xmlns:a16="http://schemas.microsoft.com/office/drawing/2014/main" id="{C5E84EE7-D121-47BA-9B6B-64051F33AC1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27000" y="-8"/>
                          <a:ext cx="0" cy="3960394"/>
                        </a:xfrm>
                        <a:prstGeom prst="line">
                          <a:avLst/>
                        </a:prstGeom>
                        <a:solidFill>
                          <a:srgbClr val="FF5353"/>
                        </a:solidFill>
                        <a:ln w="19050">
                          <a:solidFill>
                            <a:srgbClr val="FF535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Trójkąt prostokątny 54">
                          <a:extLst>
                            <a:ext uri="{FF2B5EF4-FFF2-40B4-BE49-F238E27FC236}">
                              <a16:creationId xmlns:a16="http://schemas.microsoft.com/office/drawing/2014/main" id="{F8F2A7B8-7BCB-429D-98B3-331922944A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186517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56" name="Trójkąt prostokątny 55">
                          <a:extLst>
                            <a:ext uri="{FF2B5EF4-FFF2-40B4-BE49-F238E27FC236}">
                              <a16:creationId xmlns:a16="http://schemas.microsoft.com/office/drawing/2014/main" id="{EC2F7AFC-1F78-428F-ABDB-1079A23357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863850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57" name="Trójkąt prostokątny 56">
                          <a:extLst>
                            <a:ext uri="{FF2B5EF4-FFF2-40B4-BE49-F238E27FC236}">
                              <a16:creationId xmlns:a16="http://schemas.microsoft.com/office/drawing/2014/main" id="{949C2D14-4A51-41CB-9B62-AA76AA814C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1585383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58" name="Trójkąt prostokątny 57">
                          <a:extLst>
                            <a:ext uri="{FF2B5EF4-FFF2-40B4-BE49-F238E27FC236}">
                              <a16:creationId xmlns:a16="http://schemas.microsoft.com/office/drawing/2014/main" id="{E114C43C-1FC4-4F74-AE90-3048594ADD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891117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</p:grpSp>
                </p:grpSp>
                <p:grpSp>
                  <p:nvGrpSpPr>
                    <p:cNvPr id="36" name="Grupa 35">
                      <a:extLst>
                        <a:ext uri="{FF2B5EF4-FFF2-40B4-BE49-F238E27FC236}">
                          <a16:creationId xmlns:a16="http://schemas.microsoft.com/office/drawing/2014/main" id="{E327060D-11DF-454E-9439-53A46DB5D1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25533" y="770467"/>
                      <a:ext cx="1710479" cy="4284000"/>
                      <a:chOff x="0" y="0"/>
                      <a:chExt cx="1710479" cy="4284000"/>
                    </a:xfrm>
                  </p:grpSpPr>
                  <p:grpSp>
                    <p:nvGrpSpPr>
                      <p:cNvPr id="37" name="Grupa 36">
                        <a:extLst>
                          <a:ext uri="{FF2B5EF4-FFF2-40B4-BE49-F238E27FC236}">
                            <a16:creationId xmlns:a16="http://schemas.microsoft.com/office/drawing/2014/main" id="{E3BF72CD-380C-450E-80DA-994B26860B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2467" y="804333"/>
                        <a:ext cx="1448012" cy="3470272"/>
                        <a:chOff x="0" y="0"/>
                        <a:chExt cx="1448012" cy="3470698"/>
                      </a:xfrm>
                    </p:grpSpPr>
                    <p:sp>
                      <p:nvSpPr>
                        <p:cNvPr id="46" name="Prostokąt 45">
                          <a:extLst>
                            <a:ext uri="{FF2B5EF4-FFF2-40B4-BE49-F238E27FC236}">
                              <a16:creationId xmlns:a16="http://schemas.microsoft.com/office/drawing/2014/main" id="{A8C8A75E-1DEE-423E-9C4F-E26CD732C2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905933"/>
                          <a:ext cx="1439545" cy="4318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Zmienna częstotliwość gromadzenia danych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7" name="Prostokąt 46">
                          <a:extLst>
                            <a:ext uri="{FF2B5EF4-FFF2-40B4-BE49-F238E27FC236}">
                              <a16:creationId xmlns:a16="http://schemas.microsoft.com/office/drawing/2014/main" id="{B6F74979-AA2F-435C-AE37-D8ED3F87BF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0"/>
                          <a:ext cx="1439545" cy="77851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Zmiana metodyki tworzenia wielkości agregatowych lub zapisu metadanych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8" name="Prostokąt 47">
                          <a:extLst>
                            <a:ext uri="{FF2B5EF4-FFF2-40B4-BE49-F238E27FC236}">
                              <a16:creationId xmlns:a16="http://schemas.microsoft.com/office/drawing/2014/main" id="{76C90E96-49C3-4062-88F4-E6C057CFCC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0" y="1473200"/>
                          <a:ext cx="1439545" cy="60126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Różnice w zakresie danych pochodzących </a:t>
                          </a:r>
                          <a:b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 różnych źródeł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" name="Prostokąt 48">
                          <a:extLst>
                            <a:ext uri="{FF2B5EF4-FFF2-40B4-BE49-F238E27FC236}">
                              <a16:creationId xmlns:a16="http://schemas.microsoft.com/office/drawing/2014/main" id="{665676D5-B592-4AB9-85A9-27071211DE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" y="2175490"/>
                          <a:ext cx="1439545" cy="3048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Krótkie szeregi czasowe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0" name="Prostokąt 49">
                          <a:extLst>
                            <a:ext uri="{FF2B5EF4-FFF2-40B4-BE49-F238E27FC236}">
                              <a16:creationId xmlns:a16="http://schemas.microsoft.com/office/drawing/2014/main" id="{D0B5B203-7447-4ECC-A0CF-529756E771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" y="2590362"/>
                          <a:ext cx="1439545" cy="4572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Konieczność selekcji metod badawczych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1" name="Prostokąt 50">
                          <a:extLst>
                            <a:ext uri="{FF2B5EF4-FFF2-40B4-BE49-F238E27FC236}">
                              <a16:creationId xmlns:a16="http://schemas.microsoft.com/office/drawing/2014/main" id="{FC312140-AD94-4D32-B75D-B49C060AAC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467" y="3165898"/>
                          <a:ext cx="1439545" cy="304800"/>
                        </a:xfrm>
                        <a:prstGeom prst="rect">
                          <a:avLst/>
                        </a:prstGeom>
                        <a:gradFill>
                          <a:gsLst>
                            <a:gs pos="78000">
                              <a:schemeClr val="bg1"/>
                            </a:gs>
                            <a:gs pos="100000">
                              <a:srgbClr val="FFD5D5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l-PL" sz="1400">
                              <a:solidFill>
                                <a:srgbClr val="0D0D0D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Obciążenie wyników</a:t>
                          </a:r>
                          <a:endParaRPr lang="pl-PL" sz="14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8" name="Grupa 37">
                        <a:extLst>
                          <a:ext uri="{FF2B5EF4-FFF2-40B4-BE49-F238E27FC236}">
                            <a16:creationId xmlns:a16="http://schemas.microsoft.com/office/drawing/2014/main" id="{1F25DA35-4794-4499-8BE1-0EAF4C15B8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278342" cy="4284000"/>
                        <a:chOff x="0" y="0"/>
                        <a:chExt cx="278342" cy="4284000"/>
                      </a:xfrm>
                    </p:grpSpPr>
                    <p:cxnSp>
                      <p:nvCxnSpPr>
                        <p:cNvPr id="39" name="Łącznik prosty 38">
                          <a:extLst>
                            <a:ext uri="{FF2B5EF4-FFF2-40B4-BE49-F238E27FC236}">
                              <a16:creationId xmlns:a16="http://schemas.microsoft.com/office/drawing/2014/main" id="{A307CC6B-3FA2-4550-B58D-F17F23BB9CF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35467" y="0"/>
                          <a:ext cx="0" cy="4284000"/>
                        </a:xfrm>
                        <a:prstGeom prst="line">
                          <a:avLst/>
                        </a:prstGeom>
                        <a:solidFill>
                          <a:srgbClr val="FF5353"/>
                        </a:solidFill>
                        <a:ln w="19050">
                          <a:solidFill>
                            <a:srgbClr val="FF535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" name="Trójkąt prostokątny 39">
                          <a:extLst>
                            <a:ext uri="{FF2B5EF4-FFF2-40B4-BE49-F238E27FC236}">
                              <a16:creationId xmlns:a16="http://schemas.microsoft.com/office/drawing/2014/main" id="{695A25B7-B974-44D1-A048-070ED9BD58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2440516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41" name="Trójkąt prostokątny 40">
                          <a:extLst>
                            <a:ext uri="{FF2B5EF4-FFF2-40B4-BE49-F238E27FC236}">
                              <a16:creationId xmlns:a16="http://schemas.microsoft.com/office/drawing/2014/main" id="{6FDE52EB-813A-4A9B-B020-F4CD0FB74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7" y="2982383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42" name="Trójkąt prostokątny 41">
                          <a:extLst>
                            <a:ext uri="{FF2B5EF4-FFF2-40B4-BE49-F238E27FC236}">
                              <a16:creationId xmlns:a16="http://schemas.microsoft.com/office/drawing/2014/main" id="{BB993BE8-D5F0-4510-BBEF-77778316E4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3507316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43" name="Trójkąt prostokątny 42">
                          <a:extLst>
                            <a:ext uri="{FF2B5EF4-FFF2-40B4-BE49-F238E27FC236}">
                              <a16:creationId xmlns:a16="http://schemas.microsoft.com/office/drawing/2014/main" id="{656BEB15-052D-4DAA-8D83-9ADB0E9461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7" y="1780116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44" name="Trójkąt prostokątny 43">
                          <a:extLst>
                            <a:ext uri="{FF2B5EF4-FFF2-40B4-BE49-F238E27FC236}">
                              <a16:creationId xmlns:a16="http://schemas.microsoft.com/office/drawing/2014/main" id="{E22DE302-4216-4110-9CE1-BABD84A158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8467" y="1001183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  <p:sp>
                      <p:nvSpPr>
                        <p:cNvPr id="45" name="Trójkąt prostokątny 44">
                          <a:extLst>
                            <a:ext uri="{FF2B5EF4-FFF2-40B4-BE49-F238E27FC236}">
                              <a16:creationId xmlns:a16="http://schemas.microsoft.com/office/drawing/2014/main" id="{BE93EAC0-323F-40C0-87D7-826B65CC44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904260" flipH="1">
                          <a:off x="0" y="3989916"/>
                          <a:ext cx="269875" cy="269875"/>
                        </a:xfrm>
                        <a:prstGeom prst="rtTriangle">
                          <a:avLst/>
                        </a:prstGeom>
                        <a:solidFill>
                          <a:srgbClr val="FF5353"/>
                        </a:solidFill>
                        <a:ln>
                          <a:solidFill>
                            <a:srgbClr val="FF535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pl-PL" sz="1400"/>
                        </a:p>
                      </p:txBody>
                    </p:sp>
                  </p:grpSp>
                </p:grpSp>
              </p:grpSp>
              <p:grpSp>
                <p:nvGrpSpPr>
                  <p:cNvPr id="22" name="Grupa 21">
                    <a:extLst>
                      <a:ext uri="{FF2B5EF4-FFF2-40B4-BE49-F238E27FC236}">
                        <a16:creationId xmlns:a16="http://schemas.microsoft.com/office/drawing/2014/main" id="{D21383D3-6971-4169-998E-F0BDAAA7A5E0}"/>
                      </a:ext>
                    </a:extLst>
                  </p:cNvPr>
                  <p:cNvGrpSpPr/>
                  <p:nvPr/>
                </p:nvGrpSpPr>
                <p:grpSpPr>
                  <a:xfrm>
                    <a:off x="7128933" y="795867"/>
                    <a:ext cx="1727412" cy="3133056"/>
                    <a:chOff x="8466" y="0"/>
                    <a:chExt cx="1727412" cy="3133056"/>
                  </a:xfrm>
                </p:grpSpPr>
                <p:grpSp>
                  <p:nvGrpSpPr>
                    <p:cNvPr id="23" name="Grupa 22">
                      <a:extLst>
                        <a:ext uri="{FF2B5EF4-FFF2-40B4-BE49-F238E27FC236}">
                          <a16:creationId xmlns:a16="http://schemas.microsoft.com/office/drawing/2014/main" id="{C54B2CE3-867B-4523-8190-D1D5A78A4E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866" y="778933"/>
                      <a:ext cx="1448012" cy="2354123"/>
                      <a:chOff x="0" y="0"/>
                      <a:chExt cx="1448012" cy="2354123"/>
                    </a:xfrm>
                  </p:grpSpPr>
                  <p:sp>
                    <p:nvSpPr>
                      <p:cNvPr id="29" name="Prostokąt 28">
                        <a:extLst>
                          <a:ext uri="{FF2B5EF4-FFF2-40B4-BE49-F238E27FC236}">
                            <a16:creationId xmlns:a16="http://schemas.microsoft.com/office/drawing/2014/main" id="{0B42419B-2ADA-43EA-9060-5BA4877BA8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439545" cy="440055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chemeClr val="bg1"/>
                          </a:gs>
                          <a:gs pos="100000">
                            <a:srgbClr val="FFD5D5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sz="140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Opóźnienia </a:t>
                        </a:r>
                        <a:br>
                          <a:rPr lang="pl-PL" sz="140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a:br>
                        <a:r>
                          <a:rPr lang="pl-PL" sz="140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w gromadzeniu danych</a:t>
                        </a:r>
                        <a:endParaRPr lang="pl-PL" sz="14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Prostokąt 29">
                        <a:extLst>
                          <a:ext uri="{FF2B5EF4-FFF2-40B4-BE49-F238E27FC236}">
                            <a16:creationId xmlns:a16="http://schemas.microsoft.com/office/drawing/2014/main" id="{6609B168-2298-45CC-B4FC-1D823548D9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67" y="592667"/>
                        <a:ext cx="1439545" cy="584200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chemeClr val="bg1"/>
                          </a:gs>
                          <a:gs pos="100000">
                            <a:srgbClr val="FFD5D5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sz="140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Opóźnienia w dostępie do informacji, które są na rynku</a:t>
                        </a:r>
                        <a:endParaRPr lang="pl-PL" sz="14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" name="Prostokąt 30">
                        <a:extLst>
                          <a:ext uri="{FF2B5EF4-FFF2-40B4-BE49-F238E27FC236}">
                            <a16:creationId xmlns:a16="http://schemas.microsoft.com/office/drawing/2014/main" id="{1DBB663E-548C-47EF-8228-D61F76C1E0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89" y="1320800"/>
                        <a:ext cx="1439545" cy="1033323"/>
                      </a:xfrm>
                      <a:prstGeom prst="rect">
                        <a:avLst/>
                      </a:prstGeom>
                      <a:gradFill>
                        <a:gsLst>
                          <a:gs pos="78000">
                            <a:schemeClr val="bg1"/>
                          </a:gs>
                          <a:gs pos="100000">
                            <a:srgbClr val="FFD5D5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l-PL" sz="1400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Opóźnienia </a:t>
                        </a:r>
                        <a:br>
                          <a:rPr lang="pl-PL" sz="1400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a:br>
                        <a:r>
                          <a:rPr lang="pl-PL" sz="1400" dirty="0">
                            <a:solidFill>
                              <a:srgbClr val="0D0D0D"/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w dyskontowaniu informacji dostępnych na rynku i odzwierciedlenia ich w cenie nieruchomości</a:t>
                        </a:r>
                        <a:endParaRPr lang="pl-PL" sz="1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4" name="Grupa 23">
                      <a:extLst>
                        <a:ext uri="{FF2B5EF4-FFF2-40B4-BE49-F238E27FC236}">
                          <a16:creationId xmlns:a16="http://schemas.microsoft.com/office/drawing/2014/main" id="{BBAFF008-F83B-4F11-B46E-F71174ED34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66" y="0"/>
                      <a:ext cx="269875" cy="2664000"/>
                      <a:chOff x="8466" y="0"/>
                      <a:chExt cx="269875" cy="2664000"/>
                    </a:xfrm>
                  </p:grpSpPr>
                  <p:cxnSp>
                    <p:nvCxnSpPr>
                      <p:cNvPr id="25" name="Łącznik prosty 24">
                        <a:extLst>
                          <a:ext uri="{FF2B5EF4-FFF2-40B4-BE49-F238E27FC236}">
                            <a16:creationId xmlns:a16="http://schemas.microsoft.com/office/drawing/2014/main" id="{DED59644-E793-4A8F-B422-31A5FC5919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5466" y="0"/>
                        <a:ext cx="0" cy="2664000"/>
                      </a:xfrm>
                      <a:prstGeom prst="line">
                        <a:avLst/>
                      </a:prstGeom>
                      <a:solidFill>
                        <a:srgbClr val="FF5353"/>
                      </a:solidFill>
                      <a:ln w="19050">
                        <a:solidFill>
                          <a:srgbClr val="FF535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6" name="Trójkąt prostokątny 25">
                        <a:extLst>
                          <a:ext uri="{FF2B5EF4-FFF2-40B4-BE49-F238E27FC236}">
                            <a16:creationId xmlns:a16="http://schemas.microsoft.com/office/drawing/2014/main" id="{F5D63766-70D0-408E-BA77-6E862D53D5D3}"/>
                          </a:ext>
                        </a:extLst>
                      </p:cNvPr>
                      <p:cNvSpPr/>
                      <p:nvPr/>
                    </p:nvSpPr>
                    <p:spPr>
                      <a:xfrm rot="18904260" flipH="1">
                        <a:off x="8466" y="2338916"/>
                        <a:ext cx="269875" cy="269875"/>
                      </a:xfrm>
                      <a:prstGeom prst="rtTriangle">
                        <a:avLst/>
                      </a:prstGeom>
                      <a:solidFill>
                        <a:srgbClr val="FF5353"/>
                      </a:solidFill>
                      <a:ln>
                        <a:solidFill>
                          <a:srgbClr val="FF535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pl-PL" sz="1400"/>
                      </a:p>
                    </p:txBody>
                  </p:sp>
                  <p:sp>
                    <p:nvSpPr>
                      <p:cNvPr id="27" name="Trójkąt prostokątny 26">
                        <a:extLst>
                          <a:ext uri="{FF2B5EF4-FFF2-40B4-BE49-F238E27FC236}">
                            <a16:creationId xmlns:a16="http://schemas.microsoft.com/office/drawing/2014/main" id="{93094420-C28B-4BED-A0DF-446415808654}"/>
                          </a:ext>
                        </a:extLst>
                      </p:cNvPr>
                      <p:cNvSpPr/>
                      <p:nvPr/>
                    </p:nvSpPr>
                    <p:spPr>
                      <a:xfrm rot="18904260" flipH="1">
                        <a:off x="8466" y="1526116"/>
                        <a:ext cx="269875" cy="269875"/>
                      </a:xfrm>
                      <a:prstGeom prst="rtTriangle">
                        <a:avLst/>
                      </a:prstGeom>
                      <a:solidFill>
                        <a:srgbClr val="FF5353"/>
                      </a:solidFill>
                      <a:ln>
                        <a:solidFill>
                          <a:srgbClr val="FF535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pl-PL" sz="1400"/>
                      </a:p>
                    </p:txBody>
                  </p:sp>
                  <p:sp>
                    <p:nvSpPr>
                      <p:cNvPr id="28" name="Trójkąt prostokątny 27">
                        <a:extLst>
                          <a:ext uri="{FF2B5EF4-FFF2-40B4-BE49-F238E27FC236}">
                            <a16:creationId xmlns:a16="http://schemas.microsoft.com/office/drawing/2014/main" id="{C8F1C612-4136-4E22-A51C-C1A162A6170D}"/>
                          </a:ext>
                        </a:extLst>
                      </p:cNvPr>
                      <p:cNvSpPr/>
                      <p:nvPr/>
                    </p:nvSpPr>
                    <p:spPr>
                      <a:xfrm rot="18904260" flipH="1">
                        <a:off x="8466" y="840316"/>
                        <a:ext cx="269875" cy="269875"/>
                      </a:xfrm>
                      <a:prstGeom prst="rtTriangle">
                        <a:avLst/>
                      </a:prstGeom>
                      <a:solidFill>
                        <a:srgbClr val="FF5353"/>
                      </a:solidFill>
                      <a:ln>
                        <a:solidFill>
                          <a:srgbClr val="FF535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pl-PL" sz="1400"/>
                      </a:p>
                    </p:txBody>
                  </p:sp>
                </p:grpSp>
              </p:grpSp>
            </p:grpSp>
            <p:grpSp>
              <p:nvGrpSpPr>
                <p:cNvPr id="12" name="Grupa 11">
                  <a:extLst>
                    <a:ext uri="{FF2B5EF4-FFF2-40B4-BE49-F238E27FC236}">
                      <a16:creationId xmlns:a16="http://schemas.microsoft.com/office/drawing/2014/main" id="{F67BFE3E-8497-4E12-A55D-1463E9849127}"/>
                    </a:ext>
                  </a:extLst>
                </p:cNvPr>
                <p:cNvGrpSpPr/>
                <p:nvPr/>
              </p:nvGrpSpPr>
              <p:grpSpPr>
                <a:xfrm>
                  <a:off x="687917" y="491067"/>
                  <a:ext cx="7365060" cy="295372"/>
                  <a:chOff x="0" y="0"/>
                  <a:chExt cx="7365060" cy="295372"/>
                </a:xfrm>
              </p:grpSpPr>
              <p:grpSp>
                <p:nvGrpSpPr>
                  <p:cNvPr id="13" name="Grupa 12">
                    <a:extLst>
                      <a:ext uri="{FF2B5EF4-FFF2-40B4-BE49-F238E27FC236}">
                        <a16:creationId xmlns:a16="http://schemas.microsoft.com/office/drawing/2014/main" id="{9189B1D6-8542-4C81-88C3-0D471B1EF23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6933"/>
                    <a:ext cx="7365060" cy="278439"/>
                    <a:chOff x="0" y="0"/>
                    <a:chExt cx="7365060" cy="278439"/>
                  </a:xfrm>
                </p:grpSpPr>
                <p:cxnSp>
                  <p:nvCxnSpPr>
                    <p:cNvPr id="15" name="Łącznik prosty 14">
                      <a:extLst>
                        <a:ext uri="{FF2B5EF4-FFF2-40B4-BE49-F238E27FC236}">
                          <a16:creationId xmlns:a16="http://schemas.microsoft.com/office/drawing/2014/main" id="{193220A8-03B4-4E11-A327-CC4D6E66C37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50" y="135466"/>
                      <a:ext cx="7289800" cy="0"/>
                    </a:xfrm>
                    <a:prstGeom prst="line">
                      <a:avLst/>
                    </a:prstGeom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rójkąt prostokątny 15">
                      <a:extLst>
                        <a:ext uri="{FF2B5EF4-FFF2-40B4-BE49-F238E27FC236}">
                          <a16:creationId xmlns:a16="http://schemas.microsoft.com/office/drawing/2014/main" id="{BE7FAA67-E6FB-4067-B781-B6A1DC5A2B22}"/>
                        </a:ext>
                      </a:extLst>
                    </p:cNvPr>
                    <p:cNvSpPr/>
                    <p:nvPr/>
                  </p:nvSpPr>
                  <p:spPr>
                    <a:xfrm rot="2699385" flipH="1">
                      <a:off x="0" y="0"/>
                      <a:ext cx="269994" cy="269973"/>
                    </a:xfrm>
                    <a:prstGeom prst="rtTriangl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 sz="1400"/>
                    </a:p>
                  </p:txBody>
                </p:sp>
                <p:sp>
                  <p:nvSpPr>
                    <p:cNvPr id="17" name="Trójkąt prostokątny 16">
                      <a:extLst>
                        <a:ext uri="{FF2B5EF4-FFF2-40B4-BE49-F238E27FC236}">
                          <a16:creationId xmlns:a16="http://schemas.microsoft.com/office/drawing/2014/main" id="{86E57E71-2606-4083-A242-A9B5F02FCA00}"/>
                        </a:ext>
                      </a:extLst>
                    </p:cNvPr>
                    <p:cNvSpPr/>
                    <p:nvPr/>
                  </p:nvSpPr>
                  <p:spPr>
                    <a:xfrm rot="2699385" flipH="1">
                      <a:off x="1761066" y="8466"/>
                      <a:ext cx="269994" cy="269973"/>
                    </a:xfrm>
                    <a:prstGeom prst="rtTriangl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 sz="1400"/>
                    </a:p>
                  </p:txBody>
                </p:sp>
                <p:sp>
                  <p:nvSpPr>
                    <p:cNvPr id="18" name="Trójkąt prostokątny 17">
                      <a:extLst>
                        <a:ext uri="{FF2B5EF4-FFF2-40B4-BE49-F238E27FC236}">
                          <a16:creationId xmlns:a16="http://schemas.microsoft.com/office/drawing/2014/main" id="{A9884CDA-5B2A-4EC0-A877-5928E1A546CB}"/>
                        </a:ext>
                      </a:extLst>
                    </p:cNvPr>
                    <p:cNvSpPr/>
                    <p:nvPr/>
                  </p:nvSpPr>
                  <p:spPr>
                    <a:xfrm rot="2699385" flipH="1">
                      <a:off x="3505200" y="8466"/>
                      <a:ext cx="269994" cy="269973"/>
                    </a:xfrm>
                    <a:prstGeom prst="rtTriangl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 sz="1400"/>
                    </a:p>
                  </p:txBody>
                </p:sp>
                <p:sp>
                  <p:nvSpPr>
                    <p:cNvPr id="19" name="Trójkąt prostokątny 18">
                      <a:extLst>
                        <a:ext uri="{FF2B5EF4-FFF2-40B4-BE49-F238E27FC236}">
                          <a16:creationId xmlns:a16="http://schemas.microsoft.com/office/drawing/2014/main" id="{A96141D8-053B-4681-97EC-8412A2E4B56E}"/>
                        </a:ext>
                      </a:extLst>
                    </p:cNvPr>
                    <p:cNvSpPr/>
                    <p:nvPr/>
                  </p:nvSpPr>
                  <p:spPr>
                    <a:xfrm rot="2699385" flipH="1">
                      <a:off x="5300133" y="8466"/>
                      <a:ext cx="269994" cy="269973"/>
                    </a:xfrm>
                    <a:prstGeom prst="rtTriangl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 sz="1400"/>
                    </a:p>
                  </p:txBody>
                </p:sp>
                <p:sp>
                  <p:nvSpPr>
                    <p:cNvPr id="20" name="Trójkąt prostokątny 19">
                      <a:extLst>
                        <a:ext uri="{FF2B5EF4-FFF2-40B4-BE49-F238E27FC236}">
                          <a16:creationId xmlns:a16="http://schemas.microsoft.com/office/drawing/2014/main" id="{508991F1-A9F6-482B-9753-F836049DCC81}"/>
                        </a:ext>
                      </a:extLst>
                    </p:cNvPr>
                    <p:cNvSpPr/>
                    <p:nvPr/>
                  </p:nvSpPr>
                  <p:spPr>
                    <a:xfrm rot="2699385" flipH="1">
                      <a:off x="7095066" y="0"/>
                      <a:ext cx="269994" cy="269973"/>
                    </a:xfrm>
                    <a:prstGeom prst="rtTriangl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 sz="1400"/>
                    </a:p>
                  </p:txBody>
                </p:sp>
              </p:grpSp>
              <p:cxnSp>
                <p:nvCxnSpPr>
                  <p:cNvPr id="14" name="Łącznik prosty 13">
                    <a:extLst>
                      <a:ext uri="{FF2B5EF4-FFF2-40B4-BE49-F238E27FC236}">
                        <a16:creationId xmlns:a16="http://schemas.microsoft.com/office/drawing/2014/main" id="{7FDBB778-62EC-426A-B512-BA5A3D10700B}"/>
                      </a:ext>
                    </a:extLst>
                  </p:cNvPr>
                  <p:cNvCxnSpPr/>
                  <p:nvPr/>
                </p:nvCxnSpPr>
                <p:spPr>
                  <a:xfrm>
                    <a:off x="3638550" y="0"/>
                    <a:ext cx="0" cy="211667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1241FE8-E9AA-4908-AA47-A9C3F996D9DF}"/>
                </a:ext>
              </a:extLst>
            </p:cNvPr>
            <p:cNvSpPr/>
            <p:nvPr/>
          </p:nvSpPr>
          <p:spPr>
            <a:xfrm>
              <a:off x="3835400" y="4250266"/>
              <a:ext cx="1439510" cy="584142"/>
            </a:xfrm>
            <a:prstGeom prst="rect">
              <a:avLst/>
            </a:prstGeom>
            <a:gradFill>
              <a:gsLst>
                <a:gs pos="78000">
                  <a:schemeClr val="bg1"/>
                </a:gs>
                <a:gs pos="100000">
                  <a:srgbClr val="FFD5D5"/>
                </a:gs>
              </a:gsLst>
              <a:path path="rect">
                <a:fillToRect l="50000" t="50000" r="50000" b="50000"/>
              </a:path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>
                  <a:solidFill>
                    <a:srgbClr val="0D0D0D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Format udostępnionych danych</a:t>
              </a:r>
              <a:endParaRPr lang="pl-PL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rójkąt prostokątny 7">
              <a:extLst>
                <a:ext uri="{FF2B5EF4-FFF2-40B4-BE49-F238E27FC236}">
                  <a16:creationId xmlns:a16="http://schemas.microsoft.com/office/drawing/2014/main" id="{0AD4BD3E-3054-49C7-BB8D-5B584AA75990}"/>
                </a:ext>
              </a:extLst>
            </p:cNvPr>
            <p:cNvSpPr/>
            <p:nvPr/>
          </p:nvSpPr>
          <p:spPr>
            <a:xfrm rot="18904260" flipH="1">
              <a:off x="3539066" y="4421716"/>
              <a:ext cx="269868" cy="269848"/>
            </a:xfrm>
            <a:prstGeom prst="rtTriangle">
              <a:avLst/>
            </a:prstGeom>
            <a:solidFill>
              <a:srgbClr val="FF5353"/>
            </a:solidFill>
            <a:ln>
              <a:solidFill>
                <a:srgbClr val="FF5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sz="1400"/>
            </a:p>
          </p:txBody>
        </p:sp>
      </p:grpSp>
    </p:spTree>
    <p:extLst>
      <p:ext uri="{BB962C8B-B14F-4D97-AF65-F5344CB8AC3E}">
        <p14:creationId xmlns:p14="http://schemas.microsoft.com/office/powerpoint/2010/main" val="63738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E3A55-CE84-4BFC-A0C0-9F70DCF4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439770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rgbClr val="C00000"/>
                </a:solidFill>
              </a:rPr>
              <a:t>Grupa 1: Problemy braku informacji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AEAEB3-99C4-4421-816B-6498FFFD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60" y="1765333"/>
            <a:ext cx="11527464" cy="4933396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Liczni autorzy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wspominają o problemie braków informacyjnych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Konowalczuk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Ramian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2012; Brzezicka, Wiśniewski 2014; Brzezicka 2014; Ludwiczak 2017; 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Rącka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2017; Polczyk, 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Konowalczuk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2018; Renigier-Biłozor, Janowski, </a:t>
            </a:r>
            <a:r>
              <a:rPr lang="pl-PL" sz="2400" dirty="0" err="1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d’Amato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Często zasób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informacji dostępny na rynku jest niewystarczający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informacje są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fragmentaryczne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lub braki dotyczą wybranych segmentów rynku (wymienić braki publicznie dostępnych danych o nieruchomościach komercyjnych lub brak bazy daniach dla spółdzielczego własnościowego prawa do lokalu, które nie jest ujmowane w RCiWN)</a:t>
            </a:r>
          </a:p>
          <a:p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Ponadto w literaturze wymienia się problem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niewystarczającej ilości informacji wskazywanych w aktach notarialnych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Widłak, Augustyniak, Łaszek, Olszewski, 2013, s. 137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i utrudniony do nich dostęp, a także </a:t>
            </a: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brak standaryzacji tych danych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Kokot 2015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pl-PL" sz="2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Źróbek i in. (2020)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wskazuje na wystąpienie problemu przeciwnego przeciwny w stosunku do braku danych – problem nadmiaru informacji wynikający z dużej liczby cech charakteryzujących np. nieruchomości rolne. 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335504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2718</Words>
  <Application>Microsoft Office PowerPoint</Application>
  <PresentationFormat>Panoramiczny</PresentationFormat>
  <Paragraphs>221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Motyw pakietu Office</vt:lpstr>
      <vt:lpstr>Projekt niestandardowy</vt:lpstr>
      <vt:lpstr>Prezentacja programu PowerPoint</vt:lpstr>
      <vt:lpstr>Problem czasu rzeczywistego w badaniach rynku nieruchomości</vt:lpstr>
      <vt:lpstr>Cele</vt:lpstr>
      <vt:lpstr>Prezentacja programu PowerPoint</vt:lpstr>
      <vt:lpstr>Definicje i uwagi wprowadzające </vt:lpstr>
      <vt:lpstr>Problemy w badaniach rynku nieruchomości </vt:lpstr>
      <vt:lpstr>Problemy w badaniach rynku nieruchomości </vt:lpstr>
      <vt:lpstr>Prezentacja programu PowerPoint</vt:lpstr>
      <vt:lpstr>Grupa 1: Problemy braku informacji</vt:lpstr>
      <vt:lpstr>Grupa 2: Problemy dostępności</vt:lpstr>
      <vt:lpstr>Grupa 3: Problemy jakości </vt:lpstr>
      <vt:lpstr>Grupa 4: Problemy metodyczne</vt:lpstr>
      <vt:lpstr>Grupa 5: problemy opóźnień informacyjnych</vt:lpstr>
      <vt:lpstr>Problem czasu rzeczywistego</vt:lpstr>
      <vt:lpstr>Problem czasu rzeczywistego</vt:lpstr>
      <vt:lpstr>„Czas rzeczywisty” – w literaturze: </vt:lpstr>
      <vt:lpstr>Cechy informacji</vt:lpstr>
      <vt:lpstr>Przykład z Olsztyna</vt:lpstr>
      <vt:lpstr>Przykład z Olsztyna</vt:lpstr>
      <vt:lpstr>Prezentacja programu PowerPoint</vt:lpstr>
      <vt:lpstr>Liczba dni między datą transakcji / wyceny  a wpisaniem tej transakcji do RCiWN</vt:lpstr>
      <vt:lpstr>Podsumowanie i wnioski</vt:lpstr>
      <vt:lpstr>Literatura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Justyna Brzezicka</cp:lastModifiedBy>
  <cp:revision>37</cp:revision>
  <dcterms:created xsi:type="dcterms:W3CDTF">2021-09-09T08:32:53Z</dcterms:created>
  <dcterms:modified xsi:type="dcterms:W3CDTF">2021-09-21T06:31:06Z</dcterms:modified>
</cp:coreProperties>
</file>