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9" r:id="rId3"/>
    <p:sldId id="261" r:id="rId4"/>
    <p:sldId id="263" r:id="rId5"/>
    <p:sldId id="275" r:id="rId6"/>
    <p:sldId id="288" r:id="rId7"/>
    <p:sldId id="287" r:id="rId8"/>
    <p:sldId id="286" r:id="rId9"/>
    <p:sldId id="289" r:id="rId10"/>
    <p:sldId id="290" r:id="rId11"/>
    <p:sldId id="274" r:id="rId12"/>
    <p:sldId id="266" r:id="rId13"/>
    <p:sldId id="265" r:id="rId14"/>
    <p:sldId id="269" r:id="rId15"/>
    <p:sldId id="264" r:id="rId16"/>
    <p:sldId id="273" r:id="rId17"/>
    <p:sldId id="284" r:id="rId18"/>
    <p:sldId id="272" r:id="rId19"/>
    <p:sldId id="270" r:id="rId20"/>
    <p:sldId id="280" r:id="rId21"/>
    <p:sldId id="285" r:id="rId22"/>
    <p:sldId id="268" r:id="rId23"/>
    <p:sldId id="279" r:id="rId24"/>
    <p:sldId id="282" r:id="rId25"/>
    <p:sldId id="278" r:id="rId26"/>
    <p:sldId id="277" r:id="rId27"/>
    <p:sldId id="276" r:id="rId28"/>
    <p:sldId id="283" r:id="rId29"/>
    <p:sldId id="271" r:id="rId30"/>
    <p:sldId id="262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8953" autoAdjust="0"/>
  </p:normalViewPr>
  <p:slideViewPr>
    <p:cSldViewPr snapToGrid="0">
      <p:cViewPr varScale="1">
        <p:scale>
          <a:sx n="96" d="100"/>
          <a:sy n="96" d="100"/>
        </p:scale>
        <p:origin x="10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!%20A_Nauka\!%20Dorobek\2021\!%20Krak&#243;w\wykres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Cyfrowa elita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Arkusz1!$B$4:$B$13</c:f>
              <c:strCache>
                <c:ptCount val="10"/>
                <c:pt idx="0">
                  <c:v>Wysokie technologie</c:v>
                </c:pt>
                <c:pt idx="1">
                  <c:v>Bankowość</c:v>
                </c:pt>
                <c:pt idx="2">
                  <c:v>Ubezpieczenia</c:v>
                </c:pt>
                <c:pt idx="3">
                  <c:v>Obsługa turystyki</c:v>
                </c:pt>
                <c:pt idx="4">
                  <c:v>Telekomunikacja</c:v>
                </c:pt>
                <c:pt idx="5">
                  <c:v>Handel detaliczny</c:v>
                </c:pt>
                <c:pt idx="6">
                  <c:v>Sektor CPG (Consumer Packaged Goods)</c:v>
                </c:pt>
                <c:pt idx="7">
                  <c:v>Media</c:v>
                </c:pt>
                <c:pt idx="8">
                  <c:v>Produkcja</c:v>
                </c:pt>
                <c:pt idx="9">
                  <c:v>Farmaceutyki</c:v>
                </c:pt>
              </c:strCache>
            </c:strRef>
          </c:cat>
          <c:val>
            <c:numRef>
              <c:f>Arkusz1!$C$4:$C$13</c:f>
              <c:numCache>
                <c:formatCode>0%</c:formatCode>
                <c:ptCount val="10"/>
                <c:pt idx="0">
                  <c:v>0.38</c:v>
                </c:pt>
                <c:pt idx="1">
                  <c:v>0.35</c:v>
                </c:pt>
                <c:pt idx="2">
                  <c:v>0.33</c:v>
                </c:pt>
                <c:pt idx="3">
                  <c:v>0.31</c:v>
                </c:pt>
                <c:pt idx="4">
                  <c:v>0.3</c:v>
                </c:pt>
                <c:pt idx="5">
                  <c:v>0.26</c:v>
                </c:pt>
                <c:pt idx="6">
                  <c:v>0.24</c:v>
                </c:pt>
                <c:pt idx="7">
                  <c:v>0.2</c:v>
                </c:pt>
                <c:pt idx="8">
                  <c:v>0.12</c:v>
                </c:pt>
                <c:pt idx="9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6-4829-A9E6-1EF79E858919}"/>
            </c:ext>
          </c:extLst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Cyfrowi konserwatyści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Arkusz1!$B$4:$B$13</c:f>
              <c:strCache>
                <c:ptCount val="10"/>
                <c:pt idx="0">
                  <c:v>Wysokie technologie</c:v>
                </c:pt>
                <c:pt idx="1">
                  <c:v>Bankowość</c:v>
                </c:pt>
                <c:pt idx="2">
                  <c:v>Ubezpieczenia</c:v>
                </c:pt>
                <c:pt idx="3">
                  <c:v>Obsługa turystyki</c:v>
                </c:pt>
                <c:pt idx="4">
                  <c:v>Telekomunikacja</c:v>
                </c:pt>
                <c:pt idx="5">
                  <c:v>Handel detaliczny</c:v>
                </c:pt>
                <c:pt idx="6">
                  <c:v>Sektor CPG (Consumer Packaged Goods)</c:v>
                </c:pt>
                <c:pt idx="7">
                  <c:v>Media</c:v>
                </c:pt>
                <c:pt idx="8">
                  <c:v>Produkcja</c:v>
                </c:pt>
                <c:pt idx="9">
                  <c:v>Farmaceutyki</c:v>
                </c:pt>
              </c:strCache>
            </c:strRef>
          </c:cat>
          <c:val>
            <c:numRef>
              <c:f>Arkusz1!$D$4:$D$13</c:f>
              <c:numCache>
                <c:formatCode>0%</c:formatCode>
                <c:ptCount val="10"/>
                <c:pt idx="0">
                  <c:v>0.25</c:v>
                </c:pt>
                <c:pt idx="1">
                  <c:v>0.23</c:v>
                </c:pt>
                <c:pt idx="2">
                  <c:v>0.33</c:v>
                </c:pt>
                <c:pt idx="3">
                  <c:v>0.19</c:v>
                </c:pt>
                <c:pt idx="4">
                  <c:v>0.17</c:v>
                </c:pt>
                <c:pt idx="5">
                  <c:v>0.3</c:v>
                </c:pt>
                <c:pt idx="6">
                  <c:v>0.16</c:v>
                </c:pt>
                <c:pt idx="7">
                  <c:v>0.4</c:v>
                </c:pt>
                <c:pt idx="8">
                  <c:v>0.26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6-4829-A9E6-1EF79E858919}"/>
            </c:ext>
          </c:extLst>
        </c:ser>
        <c:ser>
          <c:idx val="2"/>
          <c:order val="2"/>
          <c:tx>
            <c:strRef>
              <c:f>Arkusz1!$E$3</c:f>
              <c:strCache>
                <c:ptCount val="1"/>
                <c:pt idx="0">
                  <c:v>Zwolennicy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Arkusz1!$B$4:$B$13</c:f>
              <c:strCache>
                <c:ptCount val="10"/>
                <c:pt idx="0">
                  <c:v>Wysokie technologie</c:v>
                </c:pt>
                <c:pt idx="1">
                  <c:v>Bankowość</c:v>
                </c:pt>
                <c:pt idx="2">
                  <c:v>Ubezpieczenia</c:v>
                </c:pt>
                <c:pt idx="3">
                  <c:v>Obsługa turystyki</c:v>
                </c:pt>
                <c:pt idx="4">
                  <c:v>Telekomunikacja</c:v>
                </c:pt>
                <c:pt idx="5">
                  <c:v>Handel detaliczny</c:v>
                </c:pt>
                <c:pt idx="6">
                  <c:v>Sektor CPG (Consumer Packaged Goods)</c:v>
                </c:pt>
                <c:pt idx="7">
                  <c:v>Media</c:v>
                </c:pt>
                <c:pt idx="8">
                  <c:v>Produkcja</c:v>
                </c:pt>
                <c:pt idx="9">
                  <c:v>Farmaceutyki</c:v>
                </c:pt>
              </c:strCache>
            </c:strRef>
          </c:cat>
          <c:val>
            <c:numRef>
              <c:f>Arkusz1!$E$4:$E$13</c:f>
              <c:numCache>
                <c:formatCode>0%</c:formatCode>
                <c:ptCount val="10"/>
                <c:pt idx="0">
                  <c:v>0.21</c:v>
                </c:pt>
                <c:pt idx="1">
                  <c:v>0.23</c:v>
                </c:pt>
                <c:pt idx="2">
                  <c:v>0.13</c:v>
                </c:pt>
                <c:pt idx="3">
                  <c:v>0.5</c:v>
                </c:pt>
                <c:pt idx="4">
                  <c:v>0.48</c:v>
                </c:pt>
                <c:pt idx="5">
                  <c:v>0.17</c:v>
                </c:pt>
                <c:pt idx="6">
                  <c:v>0.28000000000000003</c:v>
                </c:pt>
                <c:pt idx="7">
                  <c:v>0.2</c:v>
                </c:pt>
                <c:pt idx="8">
                  <c:v>0.17</c:v>
                </c:pt>
                <c:pt idx="9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26-4829-A9E6-1EF79E858919}"/>
            </c:ext>
          </c:extLst>
        </c:ser>
        <c:ser>
          <c:idx val="3"/>
          <c:order val="3"/>
          <c:tx>
            <c:strRef>
              <c:f>Arkusz1!$F$3</c:f>
              <c:strCache>
                <c:ptCount val="1"/>
                <c:pt idx="0">
                  <c:v>Nowicjusze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Arkusz1!$B$4:$B$13</c:f>
              <c:strCache>
                <c:ptCount val="10"/>
                <c:pt idx="0">
                  <c:v>Wysokie technologie</c:v>
                </c:pt>
                <c:pt idx="1">
                  <c:v>Bankowość</c:v>
                </c:pt>
                <c:pt idx="2">
                  <c:v>Ubezpieczenia</c:v>
                </c:pt>
                <c:pt idx="3">
                  <c:v>Obsługa turystyki</c:v>
                </c:pt>
                <c:pt idx="4">
                  <c:v>Telekomunikacja</c:v>
                </c:pt>
                <c:pt idx="5">
                  <c:v>Handel detaliczny</c:v>
                </c:pt>
                <c:pt idx="6">
                  <c:v>Sektor CPG (Consumer Packaged Goods)</c:v>
                </c:pt>
                <c:pt idx="7">
                  <c:v>Media</c:v>
                </c:pt>
                <c:pt idx="8">
                  <c:v>Produkcja</c:v>
                </c:pt>
                <c:pt idx="9">
                  <c:v>Farmaceutyki</c:v>
                </c:pt>
              </c:strCache>
            </c:strRef>
          </c:cat>
          <c:val>
            <c:numRef>
              <c:f>Arkusz1!$F$4:$F$13</c:f>
              <c:numCache>
                <c:formatCode>0%</c:formatCode>
                <c:ptCount val="10"/>
                <c:pt idx="0">
                  <c:v>0.17</c:v>
                </c:pt>
                <c:pt idx="1">
                  <c:v>0.19</c:v>
                </c:pt>
                <c:pt idx="2">
                  <c:v>0.21</c:v>
                </c:pt>
                <c:pt idx="3">
                  <c:v>0</c:v>
                </c:pt>
                <c:pt idx="4">
                  <c:v>0.04</c:v>
                </c:pt>
                <c:pt idx="5">
                  <c:v>0.26</c:v>
                </c:pt>
                <c:pt idx="6">
                  <c:v>0.32</c:v>
                </c:pt>
                <c:pt idx="7">
                  <c:v>0.2</c:v>
                </c:pt>
                <c:pt idx="8">
                  <c:v>0.45</c:v>
                </c:pt>
                <c:pt idx="9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26-4829-A9E6-1EF79E858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616239"/>
        <c:axId val="448619983"/>
      </c:barChart>
      <c:catAx>
        <c:axId val="44861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8619983"/>
        <c:crosses val="autoZero"/>
        <c:auto val="1"/>
        <c:lblAlgn val="ctr"/>
        <c:lblOffset val="100"/>
        <c:noMultiLvlLbl val="0"/>
      </c:catAx>
      <c:valAx>
        <c:axId val="44861998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861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DE687-EA25-4563-A28F-A294210543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6C1659-36EB-4205-9B78-00840A3CEBD4}">
      <dgm:prSet phldrT="[Tekst]" custT="1"/>
      <dgm:spPr/>
      <dgm:t>
        <a:bodyPr/>
        <a:lstStyle/>
        <a:p>
          <a:r>
            <a:rPr lang="pl-PL" sz="1600" b="1" dirty="0" smtClean="0"/>
            <a:t>I-sza rewolucja przemysłowa</a:t>
          </a:r>
          <a:r>
            <a:rPr lang="pl-PL" sz="1600" dirty="0" smtClean="0"/>
            <a:t/>
          </a:r>
          <a:br>
            <a:rPr lang="pl-PL" sz="1600" dirty="0" smtClean="0"/>
          </a:br>
          <a:r>
            <a:rPr lang="pl-PL" sz="1600" dirty="0" smtClean="0"/>
            <a:t>Ewolucja społeczeństwa w XVIII i XIX wieku od głównie rolniczego do przemysłowego i miejskiego, która była napędzana głównie przez innowacje mechaniczne, takie jak silnik parowy</a:t>
          </a:r>
          <a:endParaRPr lang="pl-PL" sz="1600" dirty="0"/>
        </a:p>
      </dgm:t>
    </dgm:pt>
    <dgm:pt modelId="{6212EB01-1340-4CF0-BB96-ED50527D0043}" type="parTrans" cxnId="{4FAA515B-81CE-4B93-9069-9816BF9AE389}">
      <dgm:prSet/>
      <dgm:spPr/>
      <dgm:t>
        <a:bodyPr/>
        <a:lstStyle/>
        <a:p>
          <a:endParaRPr lang="pl-PL" sz="1600"/>
        </a:p>
      </dgm:t>
    </dgm:pt>
    <dgm:pt modelId="{8A5908CA-4393-46DE-A581-14E7EBEE6C68}" type="sibTrans" cxnId="{4FAA515B-81CE-4B93-9069-9816BF9AE389}">
      <dgm:prSet custT="1"/>
      <dgm:spPr/>
      <dgm:t>
        <a:bodyPr/>
        <a:lstStyle/>
        <a:p>
          <a:endParaRPr lang="pl-PL" sz="1600"/>
        </a:p>
      </dgm:t>
    </dgm:pt>
    <dgm:pt modelId="{5A5A046D-E81E-48B5-865B-9EE99C8C94D2}">
      <dgm:prSet phldrT="[Tekst]" custT="1"/>
      <dgm:spPr/>
      <dgm:t>
        <a:bodyPr/>
        <a:lstStyle/>
        <a:p>
          <a:r>
            <a:rPr lang="pl-PL" sz="1600" b="1" dirty="0" smtClean="0"/>
            <a:t>II-</a:t>
          </a:r>
          <a:r>
            <a:rPr lang="pl-PL" sz="1600" b="1" dirty="0" err="1" smtClean="0"/>
            <a:t>ga</a:t>
          </a:r>
          <a:r>
            <a:rPr lang="pl-PL" sz="1600" b="1" dirty="0" smtClean="0"/>
            <a:t> rewolucja przemysłowa</a:t>
          </a:r>
          <a:r>
            <a:rPr lang="pl-PL" sz="1600" dirty="0" smtClean="0"/>
            <a:t/>
          </a:r>
          <a:br>
            <a:rPr lang="pl-PL" sz="1600" dirty="0" smtClean="0"/>
          </a:br>
          <a:r>
            <a:rPr lang="pl-PL" sz="1600" dirty="0" smtClean="0"/>
            <a:t>Gwałtowny rozwój przemysłu od końca XIX wieku do I wojny światowej, który był napędzany technologiami masowej produkcji, energią elektryczną i silnikiem spalinowym</a:t>
          </a:r>
          <a:endParaRPr lang="pl-PL" sz="1600" dirty="0"/>
        </a:p>
      </dgm:t>
    </dgm:pt>
    <dgm:pt modelId="{D0C8F95F-C439-4FB3-841D-24F9FCE1CA1C}" type="parTrans" cxnId="{0F81C168-933D-44F5-AB7F-C15A55D7A3EC}">
      <dgm:prSet/>
      <dgm:spPr/>
      <dgm:t>
        <a:bodyPr/>
        <a:lstStyle/>
        <a:p>
          <a:endParaRPr lang="pl-PL" sz="1600"/>
        </a:p>
      </dgm:t>
    </dgm:pt>
    <dgm:pt modelId="{75F5E152-8F03-4378-BDB4-31313A33F325}" type="sibTrans" cxnId="{0F81C168-933D-44F5-AB7F-C15A55D7A3EC}">
      <dgm:prSet custT="1"/>
      <dgm:spPr/>
      <dgm:t>
        <a:bodyPr/>
        <a:lstStyle/>
        <a:p>
          <a:endParaRPr lang="pl-PL" sz="1600"/>
        </a:p>
      </dgm:t>
    </dgm:pt>
    <dgm:pt modelId="{09ED4E55-BBDD-464F-8B7C-1DF92320F516}">
      <dgm:prSet phldrT="[Tekst]" custT="1"/>
      <dgm:spPr/>
      <dgm:t>
        <a:bodyPr/>
        <a:lstStyle/>
        <a:p>
          <a:r>
            <a:rPr lang="pl-PL" sz="1600" b="1" dirty="0" smtClean="0"/>
            <a:t>III-</a:t>
          </a:r>
          <a:r>
            <a:rPr lang="pl-PL" sz="1600" b="1" dirty="0" err="1" smtClean="0"/>
            <a:t>cia</a:t>
          </a:r>
          <a:r>
            <a:rPr lang="pl-PL" sz="1600" b="1" dirty="0" smtClean="0"/>
            <a:t> rewolucja przemysłowa</a:t>
          </a:r>
          <a:br>
            <a:rPr lang="pl-PL" sz="1600" b="1" dirty="0" smtClean="0"/>
          </a:br>
          <a:r>
            <a:rPr lang="pl-PL" sz="1600" b="0" dirty="0" smtClean="0"/>
            <a:t>Powszechna zmiana, która rozpoczęła się w latach 80. wraz z komputerami osobistymi i Internetem, spowodowana nowymi technologiami elektronicznymi</a:t>
          </a:r>
          <a:endParaRPr lang="pl-PL" sz="1600" b="0" dirty="0"/>
        </a:p>
      </dgm:t>
    </dgm:pt>
    <dgm:pt modelId="{419B8267-8B8F-4AE9-9FF3-D9502F4838EA}" type="parTrans" cxnId="{1D9FD8BC-CFEF-4DBB-AD7A-4115BE913669}">
      <dgm:prSet/>
      <dgm:spPr/>
      <dgm:t>
        <a:bodyPr/>
        <a:lstStyle/>
        <a:p>
          <a:endParaRPr lang="pl-PL" sz="1600"/>
        </a:p>
      </dgm:t>
    </dgm:pt>
    <dgm:pt modelId="{B539611E-F493-4828-8944-8E17755AF721}" type="sibTrans" cxnId="{1D9FD8BC-CFEF-4DBB-AD7A-4115BE913669}">
      <dgm:prSet custT="1"/>
      <dgm:spPr/>
      <dgm:t>
        <a:bodyPr/>
        <a:lstStyle/>
        <a:p>
          <a:endParaRPr lang="pl-PL" sz="1600"/>
        </a:p>
      </dgm:t>
    </dgm:pt>
    <dgm:pt modelId="{6CF798E2-ED3A-4891-A981-86E5DA1CA556}">
      <dgm:prSet phldrT="[Tekst]" custT="1"/>
      <dgm:spPr/>
      <dgm:t>
        <a:bodyPr/>
        <a:lstStyle/>
        <a:p>
          <a:r>
            <a:rPr lang="pl-PL" sz="1600" dirty="0" smtClean="0"/>
            <a:t>IV-ta rewolucja przemysłowa</a:t>
          </a:r>
        </a:p>
        <a:p>
          <a:endParaRPr lang="pl-PL" sz="1600" dirty="0"/>
        </a:p>
      </dgm:t>
    </dgm:pt>
    <dgm:pt modelId="{C860317D-BF61-41DE-B683-1C9E32E22FE9}" type="parTrans" cxnId="{FDA3F512-7AFF-4160-A882-45A21A02AB78}">
      <dgm:prSet/>
      <dgm:spPr/>
      <dgm:t>
        <a:bodyPr/>
        <a:lstStyle/>
        <a:p>
          <a:endParaRPr lang="pl-PL" sz="1600"/>
        </a:p>
      </dgm:t>
    </dgm:pt>
    <dgm:pt modelId="{C34E18B3-FD54-4A16-88A8-D119D5237E08}" type="sibTrans" cxnId="{FDA3F512-7AFF-4160-A882-45A21A02AB78}">
      <dgm:prSet/>
      <dgm:spPr/>
      <dgm:t>
        <a:bodyPr/>
        <a:lstStyle/>
        <a:p>
          <a:endParaRPr lang="pl-PL" sz="1600"/>
        </a:p>
      </dgm:t>
    </dgm:pt>
    <dgm:pt modelId="{CCD612B8-8957-47F4-80BA-14D0174B61D9}" type="pres">
      <dgm:prSet presAssocID="{C01DE687-EA25-4563-A28F-A294210543EF}" presName="outerComposite" presStyleCnt="0">
        <dgm:presLayoutVars>
          <dgm:chMax val="5"/>
          <dgm:dir/>
          <dgm:resizeHandles val="exact"/>
        </dgm:presLayoutVars>
      </dgm:prSet>
      <dgm:spPr/>
    </dgm:pt>
    <dgm:pt modelId="{C47763B0-A96A-4A11-BB0C-E2346C4A4772}" type="pres">
      <dgm:prSet presAssocID="{C01DE687-EA25-4563-A28F-A294210543EF}" presName="dummyMaxCanvas" presStyleCnt="0">
        <dgm:presLayoutVars/>
      </dgm:prSet>
      <dgm:spPr/>
    </dgm:pt>
    <dgm:pt modelId="{342B23C1-8250-472D-9993-06C0606F32EE}" type="pres">
      <dgm:prSet presAssocID="{C01DE687-EA25-4563-A28F-A294210543E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D94A02-1F29-4ADD-9D70-CA98C84FDFB8}" type="pres">
      <dgm:prSet presAssocID="{C01DE687-EA25-4563-A28F-A294210543E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747F70-DA38-4D95-A7FE-55DA5B1C9603}" type="pres">
      <dgm:prSet presAssocID="{C01DE687-EA25-4563-A28F-A294210543E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6D7909-D383-43C5-8EAA-197A342E15FC}" type="pres">
      <dgm:prSet presAssocID="{C01DE687-EA25-4563-A28F-A294210543EF}" presName="FourNodes_4" presStyleLbl="node1" presStyleIdx="3" presStyleCnt="4">
        <dgm:presLayoutVars>
          <dgm:bulletEnabled val="1"/>
        </dgm:presLayoutVars>
      </dgm:prSet>
      <dgm:spPr/>
    </dgm:pt>
    <dgm:pt modelId="{18C53BBC-62AD-4314-8F62-4CC45807C50F}" type="pres">
      <dgm:prSet presAssocID="{C01DE687-EA25-4563-A28F-A294210543EF}" presName="FourConn_1-2" presStyleLbl="fgAccFollowNode1" presStyleIdx="0" presStyleCnt="3">
        <dgm:presLayoutVars>
          <dgm:bulletEnabled val="1"/>
        </dgm:presLayoutVars>
      </dgm:prSet>
      <dgm:spPr/>
    </dgm:pt>
    <dgm:pt modelId="{46BCA7F3-CC0C-45FB-8B6B-FA5FDF8F9B9D}" type="pres">
      <dgm:prSet presAssocID="{C01DE687-EA25-4563-A28F-A294210543EF}" presName="FourConn_2-3" presStyleLbl="fgAccFollowNode1" presStyleIdx="1" presStyleCnt="3">
        <dgm:presLayoutVars>
          <dgm:bulletEnabled val="1"/>
        </dgm:presLayoutVars>
      </dgm:prSet>
      <dgm:spPr/>
    </dgm:pt>
    <dgm:pt modelId="{DEA45C6F-3D33-4E30-B57E-5FB9B2AA097A}" type="pres">
      <dgm:prSet presAssocID="{C01DE687-EA25-4563-A28F-A294210543EF}" presName="FourConn_3-4" presStyleLbl="fgAccFollowNode1" presStyleIdx="2" presStyleCnt="3">
        <dgm:presLayoutVars>
          <dgm:bulletEnabled val="1"/>
        </dgm:presLayoutVars>
      </dgm:prSet>
      <dgm:spPr/>
    </dgm:pt>
    <dgm:pt modelId="{099287B7-BCEE-45C4-B503-32A32E3D651D}" type="pres">
      <dgm:prSet presAssocID="{C01DE687-EA25-4563-A28F-A294210543E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86D840-7AFF-49E3-92F7-E2D4456C7708}" type="pres">
      <dgm:prSet presAssocID="{C01DE687-EA25-4563-A28F-A294210543E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6A0651-DA71-48C4-9E23-AFB46729B246}" type="pres">
      <dgm:prSet presAssocID="{C01DE687-EA25-4563-A28F-A294210543E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804BB1-4E8E-46FE-A6F8-DDB4B6FBA128}" type="pres">
      <dgm:prSet presAssocID="{C01DE687-EA25-4563-A28F-A294210543E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A3F512-7AFF-4160-A882-45A21A02AB78}" srcId="{C01DE687-EA25-4563-A28F-A294210543EF}" destId="{6CF798E2-ED3A-4891-A981-86E5DA1CA556}" srcOrd="3" destOrd="0" parTransId="{C860317D-BF61-41DE-B683-1C9E32E22FE9}" sibTransId="{C34E18B3-FD54-4A16-88A8-D119D5237E08}"/>
    <dgm:cxn modelId="{CD1931E0-5DFD-49CF-BD49-5EE97C172990}" type="presOf" srcId="{6CF798E2-ED3A-4891-A981-86E5DA1CA556}" destId="{3D804BB1-4E8E-46FE-A6F8-DDB4B6FBA128}" srcOrd="1" destOrd="0" presId="urn:microsoft.com/office/officeart/2005/8/layout/vProcess5"/>
    <dgm:cxn modelId="{3F0FEEC5-F3C9-4F53-B35E-EF18ADD20305}" type="presOf" srcId="{09ED4E55-BBDD-464F-8B7C-1DF92320F516}" destId="{5A747F70-DA38-4D95-A7FE-55DA5B1C9603}" srcOrd="0" destOrd="0" presId="urn:microsoft.com/office/officeart/2005/8/layout/vProcess5"/>
    <dgm:cxn modelId="{03EADB5E-7B83-4C2F-AC9C-FDD563F28F13}" type="presOf" srcId="{C01DE687-EA25-4563-A28F-A294210543EF}" destId="{CCD612B8-8957-47F4-80BA-14D0174B61D9}" srcOrd="0" destOrd="0" presId="urn:microsoft.com/office/officeart/2005/8/layout/vProcess5"/>
    <dgm:cxn modelId="{7AF1E22D-84E1-4904-8127-EC9F65693BA4}" type="presOf" srcId="{5A5A046D-E81E-48B5-865B-9EE99C8C94D2}" destId="{65D94A02-1F29-4ADD-9D70-CA98C84FDFB8}" srcOrd="0" destOrd="0" presId="urn:microsoft.com/office/officeart/2005/8/layout/vProcess5"/>
    <dgm:cxn modelId="{4FAA515B-81CE-4B93-9069-9816BF9AE389}" srcId="{C01DE687-EA25-4563-A28F-A294210543EF}" destId="{3B6C1659-36EB-4205-9B78-00840A3CEBD4}" srcOrd="0" destOrd="0" parTransId="{6212EB01-1340-4CF0-BB96-ED50527D0043}" sibTransId="{8A5908CA-4393-46DE-A581-14E7EBEE6C68}"/>
    <dgm:cxn modelId="{B09A4B40-241D-4341-9504-9EAA7F22D5CA}" type="presOf" srcId="{6CF798E2-ED3A-4891-A981-86E5DA1CA556}" destId="{4F6D7909-D383-43C5-8EAA-197A342E15FC}" srcOrd="0" destOrd="0" presId="urn:microsoft.com/office/officeart/2005/8/layout/vProcess5"/>
    <dgm:cxn modelId="{C2FE3976-3927-45F5-A502-1D305D7090E0}" type="presOf" srcId="{3B6C1659-36EB-4205-9B78-00840A3CEBD4}" destId="{342B23C1-8250-472D-9993-06C0606F32EE}" srcOrd="0" destOrd="0" presId="urn:microsoft.com/office/officeart/2005/8/layout/vProcess5"/>
    <dgm:cxn modelId="{0F81C168-933D-44F5-AB7F-C15A55D7A3EC}" srcId="{C01DE687-EA25-4563-A28F-A294210543EF}" destId="{5A5A046D-E81E-48B5-865B-9EE99C8C94D2}" srcOrd="1" destOrd="0" parTransId="{D0C8F95F-C439-4FB3-841D-24F9FCE1CA1C}" sibTransId="{75F5E152-8F03-4378-BDB4-31313A33F325}"/>
    <dgm:cxn modelId="{E1A6F08C-98C8-4BB6-9E8C-5DC855EAAF1D}" type="presOf" srcId="{09ED4E55-BBDD-464F-8B7C-1DF92320F516}" destId="{026A0651-DA71-48C4-9E23-AFB46729B246}" srcOrd="1" destOrd="0" presId="urn:microsoft.com/office/officeart/2005/8/layout/vProcess5"/>
    <dgm:cxn modelId="{1D9FD8BC-CFEF-4DBB-AD7A-4115BE913669}" srcId="{C01DE687-EA25-4563-A28F-A294210543EF}" destId="{09ED4E55-BBDD-464F-8B7C-1DF92320F516}" srcOrd="2" destOrd="0" parTransId="{419B8267-8B8F-4AE9-9FF3-D9502F4838EA}" sibTransId="{B539611E-F493-4828-8944-8E17755AF721}"/>
    <dgm:cxn modelId="{27CEBEC9-A085-467E-8583-70B68EF3D468}" type="presOf" srcId="{3B6C1659-36EB-4205-9B78-00840A3CEBD4}" destId="{099287B7-BCEE-45C4-B503-32A32E3D651D}" srcOrd="1" destOrd="0" presId="urn:microsoft.com/office/officeart/2005/8/layout/vProcess5"/>
    <dgm:cxn modelId="{7AF47993-9631-4CDF-A9D5-FA05C798A02D}" type="presOf" srcId="{75F5E152-8F03-4378-BDB4-31313A33F325}" destId="{46BCA7F3-CC0C-45FB-8B6B-FA5FDF8F9B9D}" srcOrd="0" destOrd="0" presId="urn:microsoft.com/office/officeart/2005/8/layout/vProcess5"/>
    <dgm:cxn modelId="{CA0E7541-67FA-40FF-85A9-D475053A0037}" type="presOf" srcId="{B539611E-F493-4828-8944-8E17755AF721}" destId="{DEA45C6F-3D33-4E30-B57E-5FB9B2AA097A}" srcOrd="0" destOrd="0" presId="urn:microsoft.com/office/officeart/2005/8/layout/vProcess5"/>
    <dgm:cxn modelId="{C238B5B1-AF0A-4212-BBED-E120E73E7B72}" type="presOf" srcId="{5A5A046D-E81E-48B5-865B-9EE99C8C94D2}" destId="{6C86D840-7AFF-49E3-92F7-E2D4456C7708}" srcOrd="1" destOrd="0" presId="urn:microsoft.com/office/officeart/2005/8/layout/vProcess5"/>
    <dgm:cxn modelId="{0D74FE61-B275-4140-B584-05F4022B4A91}" type="presOf" srcId="{8A5908CA-4393-46DE-A581-14E7EBEE6C68}" destId="{18C53BBC-62AD-4314-8F62-4CC45807C50F}" srcOrd="0" destOrd="0" presId="urn:microsoft.com/office/officeart/2005/8/layout/vProcess5"/>
    <dgm:cxn modelId="{05CAA3E7-EE11-4119-A0BE-058D18288908}" type="presParOf" srcId="{CCD612B8-8957-47F4-80BA-14D0174B61D9}" destId="{C47763B0-A96A-4A11-BB0C-E2346C4A4772}" srcOrd="0" destOrd="0" presId="urn:microsoft.com/office/officeart/2005/8/layout/vProcess5"/>
    <dgm:cxn modelId="{EADA4A4E-6978-4C10-B1F3-6F250EAB99C2}" type="presParOf" srcId="{CCD612B8-8957-47F4-80BA-14D0174B61D9}" destId="{342B23C1-8250-472D-9993-06C0606F32EE}" srcOrd="1" destOrd="0" presId="urn:microsoft.com/office/officeart/2005/8/layout/vProcess5"/>
    <dgm:cxn modelId="{1061F8EF-E175-42C1-839E-30F29AB674AD}" type="presParOf" srcId="{CCD612B8-8957-47F4-80BA-14D0174B61D9}" destId="{65D94A02-1F29-4ADD-9D70-CA98C84FDFB8}" srcOrd="2" destOrd="0" presId="urn:microsoft.com/office/officeart/2005/8/layout/vProcess5"/>
    <dgm:cxn modelId="{AFF36E55-6CD0-429E-B80F-632E19AC0F43}" type="presParOf" srcId="{CCD612B8-8957-47F4-80BA-14D0174B61D9}" destId="{5A747F70-DA38-4D95-A7FE-55DA5B1C9603}" srcOrd="3" destOrd="0" presId="urn:microsoft.com/office/officeart/2005/8/layout/vProcess5"/>
    <dgm:cxn modelId="{F37DE738-B76E-4AF1-A3C7-C494550456F8}" type="presParOf" srcId="{CCD612B8-8957-47F4-80BA-14D0174B61D9}" destId="{4F6D7909-D383-43C5-8EAA-197A342E15FC}" srcOrd="4" destOrd="0" presId="urn:microsoft.com/office/officeart/2005/8/layout/vProcess5"/>
    <dgm:cxn modelId="{F6817FF9-B6EE-4E04-B214-DB52F2EB5BBA}" type="presParOf" srcId="{CCD612B8-8957-47F4-80BA-14D0174B61D9}" destId="{18C53BBC-62AD-4314-8F62-4CC45807C50F}" srcOrd="5" destOrd="0" presId="urn:microsoft.com/office/officeart/2005/8/layout/vProcess5"/>
    <dgm:cxn modelId="{8B2D027B-EAB2-40BC-9616-518791420BDF}" type="presParOf" srcId="{CCD612B8-8957-47F4-80BA-14D0174B61D9}" destId="{46BCA7F3-CC0C-45FB-8B6B-FA5FDF8F9B9D}" srcOrd="6" destOrd="0" presId="urn:microsoft.com/office/officeart/2005/8/layout/vProcess5"/>
    <dgm:cxn modelId="{F533C888-40A3-47F0-A797-87EDC0CE2FF9}" type="presParOf" srcId="{CCD612B8-8957-47F4-80BA-14D0174B61D9}" destId="{DEA45C6F-3D33-4E30-B57E-5FB9B2AA097A}" srcOrd="7" destOrd="0" presId="urn:microsoft.com/office/officeart/2005/8/layout/vProcess5"/>
    <dgm:cxn modelId="{24A0A5FA-54A2-48C9-8369-DEC59378CA4B}" type="presParOf" srcId="{CCD612B8-8957-47F4-80BA-14D0174B61D9}" destId="{099287B7-BCEE-45C4-B503-32A32E3D651D}" srcOrd="8" destOrd="0" presId="urn:microsoft.com/office/officeart/2005/8/layout/vProcess5"/>
    <dgm:cxn modelId="{D353C0F1-7F81-47C7-B748-00E2D7281F72}" type="presParOf" srcId="{CCD612B8-8957-47F4-80BA-14D0174B61D9}" destId="{6C86D840-7AFF-49E3-92F7-E2D4456C7708}" srcOrd="9" destOrd="0" presId="urn:microsoft.com/office/officeart/2005/8/layout/vProcess5"/>
    <dgm:cxn modelId="{1BE33134-890E-4ACF-AA62-08E354E23F47}" type="presParOf" srcId="{CCD612B8-8957-47F4-80BA-14D0174B61D9}" destId="{026A0651-DA71-48C4-9E23-AFB46729B246}" srcOrd="10" destOrd="0" presId="urn:microsoft.com/office/officeart/2005/8/layout/vProcess5"/>
    <dgm:cxn modelId="{E0214D91-DF16-4A0E-B143-521A072C549B}" type="presParOf" srcId="{CCD612B8-8957-47F4-80BA-14D0174B61D9}" destId="{3D804BB1-4E8E-46FE-A6F8-DDB4B6FBA12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41A99-7502-435D-A9F7-4648D09E255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88F3B01-21A3-4C50-9A28-6A89C9C7A34C}">
      <dgm:prSet phldrT="[Tekst]"/>
      <dgm:spPr/>
      <dgm:t>
        <a:bodyPr/>
        <a:lstStyle/>
        <a:p>
          <a:r>
            <a:rPr lang="pl-PL" dirty="0" smtClean="0"/>
            <a:t>Zwolennicy</a:t>
          </a:r>
        </a:p>
        <a:p>
          <a:r>
            <a:rPr lang="pl-PL" dirty="0" smtClean="0"/>
            <a:t>(</a:t>
          </a:r>
          <a:r>
            <a:rPr lang="pl-PL" dirty="0" err="1" smtClean="0"/>
            <a:t>Fashionistas</a:t>
          </a:r>
          <a:r>
            <a:rPr lang="pl-PL" dirty="0" smtClean="0"/>
            <a:t>)</a:t>
          </a:r>
          <a:endParaRPr lang="pl-PL" dirty="0"/>
        </a:p>
      </dgm:t>
    </dgm:pt>
    <dgm:pt modelId="{AA164D57-87D4-410F-949A-396387CCC691}" type="parTrans" cxnId="{AD5D504B-62AB-470E-87FD-12E96A308C47}">
      <dgm:prSet/>
      <dgm:spPr/>
      <dgm:t>
        <a:bodyPr/>
        <a:lstStyle/>
        <a:p>
          <a:endParaRPr lang="pl-PL"/>
        </a:p>
      </dgm:t>
    </dgm:pt>
    <dgm:pt modelId="{BD75D7AB-0F59-48CD-9E5A-A06564CDD403}" type="sibTrans" cxnId="{AD5D504B-62AB-470E-87FD-12E96A308C47}">
      <dgm:prSet/>
      <dgm:spPr/>
      <dgm:t>
        <a:bodyPr/>
        <a:lstStyle/>
        <a:p>
          <a:endParaRPr lang="pl-PL"/>
        </a:p>
      </dgm:t>
    </dgm:pt>
    <dgm:pt modelId="{C64670A7-DAEE-48ED-9DF7-CB949A2BC0AF}">
      <dgm:prSet phldrT="[Tekst]"/>
      <dgm:spPr/>
      <dgm:t>
        <a:bodyPr/>
        <a:lstStyle/>
        <a:p>
          <a:r>
            <a:rPr lang="pl-PL" dirty="0" smtClean="0"/>
            <a:t>Elita cyfryzacji</a:t>
          </a:r>
        </a:p>
        <a:p>
          <a:r>
            <a:rPr lang="pl-PL" dirty="0" smtClean="0"/>
            <a:t>(</a:t>
          </a:r>
          <a:r>
            <a:rPr lang="pl-PL" dirty="0" err="1" smtClean="0"/>
            <a:t>Digirati</a:t>
          </a:r>
          <a:r>
            <a:rPr lang="pl-PL" dirty="0" smtClean="0"/>
            <a:t>)</a:t>
          </a:r>
          <a:endParaRPr lang="pl-PL" dirty="0"/>
        </a:p>
      </dgm:t>
    </dgm:pt>
    <dgm:pt modelId="{2E39C063-1E6C-4C63-8544-005077861193}" type="parTrans" cxnId="{BB6DEE53-09E1-4AFF-82CB-41E354E8B4A4}">
      <dgm:prSet/>
      <dgm:spPr/>
      <dgm:t>
        <a:bodyPr/>
        <a:lstStyle/>
        <a:p>
          <a:endParaRPr lang="pl-PL"/>
        </a:p>
      </dgm:t>
    </dgm:pt>
    <dgm:pt modelId="{B3400B52-203C-4C81-99D0-074D09DA37F3}" type="sibTrans" cxnId="{BB6DEE53-09E1-4AFF-82CB-41E354E8B4A4}">
      <dgm:prSet/>
      <dgm:spPr/>
      <dgm:t>
        <a:bodyPr/>
        <a:lstStyle/>
        <a:p>
          <a:endParaRPr lang="pl-PL"/>
        </a:p>
      </dgm:t>
    </dgm:pt>
    <dgm:pt modelId="{D8580EF4-65AE-469D-A27E-A2DEDC12A746}">
      <dgm:prSet phldrT="[Tekst]"/>
      <dgm:spPr/>
      <dgm:t>
        <a:bodyPr/>
        <a:lstStyle/>
        <a:p>
          <a:r>
            <a:rPr lang="pl-PL" dirty="0" smtClean="0"/>
            <a:t>Nowicjusze</a:t>
          </a:r>
        </a:p>
        <a:p>
          <a:r>
            <a:rPr lang="pl-PL" dirty="0" smtClean="0"/>
            <a:t>(</a:t>
          </a:r>
          <a:r>
            <a:rPr lang="pl-PL" dirty="0" err="1" smtClean="0"/>
            <a:t>Beginers</a:t>
          </a:r>
          <a:r>
            <a:rPr lang="pl-PL" dirty="0" smtClean="0"/>
            <a:t>)</a:t>
          </a:r>
        </a:p>
      </dgm:t>
    </dgm:pt>
    <dgm:pt modelId="{58251699-2144-4ED6-A32F-D89F5CC73ABB}" type="parTrans" cxnId="{F09F83D2-BCBD-42CD-8429-20CE88A1691B}">
      <dgm:prSet/>
      <dgm:spPr/>
      <dgm:t>
        <a:bodyPr/>
        <a:lstStyle/>
        <a:p>
          <a:endParaRPr lang="pl-PL"/>
        </a:p>
      </dgm:t>
    </dgm:pt>
    <dgm:pt modelId="{A307A54F-7D30-4C1F-8CBF-33CF799955AB}" type="sibTrans" cxnId="{F09F83D2-BCBD-42CD-8429-20CE88A1691B}">
      <dgm:prSet/>
      <dgm:spPr/>
      <dgm:t>
        <a:bodyPr/>
        <a:lstStyle/>
        <a:p>
          <a:endParaRPr lang="pl-PL"/>
        </a:p>
      </dgm:t>
    </dgm:pt>
    <dgm:pt modelId="{397DA54A-6680-4FAA-B6FD-B0F56ACDC4BA}">
      <dgm:prSet phldrT="[Tekst]"/>
      <dgm:spPr/>
      <dgm:t>
        <a:bodyPr/>
        <a:lstStyle/>
        <a:p>
          <a:r>
            <a:rPr lang="pl-PL" dirty="0" smtClean="0"/>
            <a:t>Konserwatyści cyfrowi</a:t>
          </a:r>
        </a:p>
        <a:p>
          <a:r>
            <a:rPr lang="pl-PL" dirty="0" smtClean="0"/>
            <a:t>(Digital </a:t>
          </a:r>
          <a:r>
            <a:rPr lang="pl-PL" dirty="0" err="1" smtClean="0"/>
            <a:t>Conservatives</a:t>
          </a:r>
          <a:r>
            <a:rPr lang="pl-PL" dirty="0" smtClean="0"/>
            <a:t>)</a:t>
          </a:r>
          <a:endParaRPr lang="pl-PL" dirty="0"/>
        </a:p>
      </dgm:t>
    </dgm:pt>
    <dgm:pt modelId="{DD87D03B-8641-4547-9833-693C8644E437}" type="parTrans" cxnId="{C5F251EE-D0B6-4C1E-BE52-71B641E305C7}">
      <dgm:prSet/>
      <dgm:spPr/>
      <dgm:t>
        <a:bodyPr/>
        <a:lstStyle/>
        <a:p>
          <a:endParaRPr lang="pl-PL"/>
        </a:p>
      </dgm:t>
    </dgm:pt>
    <dgm:pt modelId="{3C8512E6-4C3A-4A91-98E8-62483AA93D97}" type="sibTrans" cxnId="{C5F251EE-D0B6-4C1E-BE52-71B641E305C7}">
      <dgm:prSet/>
      <dgm:spPr/>
      <dgm:t>
        <a:bodyPr/>
        <a:lstStyle/>
        <a:p>
          <a:endParaRPr lang="pl-PL"/>
        </a:p>
      </dgm:t>
    </dgm:pt>
    <dgm:pt modelId="{3980E885-6743-4EC7-820C-6A170D2F2EF7}" type="pres">
      <dgm:prSet presAssocID="{30D41A99-7502-435D-A9F7-4648D09E2554}" presName="matrix" presStyleCnt="0">
        <dgm:presLayoutVars>
          <dgm:chMax val="1"/>
          <dgm:dir/>
          <dgm:resizeHandles val="exact"/>
        </dgm:presLayoutVars>
      </dgm:prSet>
      <dgm:spPr/>
    </dgm:pt>
    <dgm:pt modelId="{236DECE3-A730-40CF-88DA-A5DE52043A3E}" type="pres">
      <dgm:prSet presAssocID="{30D41A99-7502-435D-A9F7-4648D09E2554}" presName="diamond" presStyleLbl="bgShp" presStyleIdx="0" presStyleCnt="1"/>
      <dgm:spPr/>
    </dgm:pt>
    <dgm:pt modelId="{27FA9C88-4397-4F0F-B5D0-7ED65B226DC9}" type="pres">
      <dgm:prSet presAssocID="{30D41A99-7502-435D-A9F7-4648D09E255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9CD44A-73F4-4AA7-BCCB-548F837D6014}" type="pres">
      <dgm:prSet presAssocID="{30D41A99-7502-435D-A9F7-4648D09E255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F1C6E48-1D6A-4945-A27A-261EDB1A5E1C}" type="pres">
      <dgm:prSet presAssocID="{30D41A99-7502-435D-A9F7-4648D09E255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68D545-1F2C-4748-B1C1-79B2002624F5}" type="pres">
      <dgm:prSet presAssocID="{30D41A99-7502-435D-A9F7-4648D09E255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090CBF-6275-41F7-9A5F-451270688D23}" type="presOf" srcId="{D8580EF4-65AE-469D-A27E-A2DEDC12A746}" destId="{8F1C6E48-1D6A-4945-A27A-261EDB1A5E1C}" srcOrd="0" destOrd="0" presId="urn:microsoft.com/office/officeart/2005/8/layout/matrix3"/>
    <dgm:cxn modelId="{F09F83D2-BCBD-42CD-8429-20CE88A1691B}" srcId="{30D41A99-7502-435D-A9F7-4648D09E2554}" destId="{D8580EF4-65AE-469D-A27E-A2DEDC12A746}" srcOrd="2" destOrd="0" parTransId="{58251699-2144-4ED6-A32F-D89F5CC73ABB}" sibTransId="{A307A54F-7D30-4C1F-8CBF-33CF799955AB}"/>
    <dgm:cxn modelId="{AD5D504B-62AB-470E-87FD-12E96A308C47}" srcId="{30D41A99-7502-435D-A9F7-4648D09E2554}" destId="{D88F3B01-21A3-4C50-9A28-6A89C9C7A34C}" srcOrd="0" destOrd="0" parTransId="{AA164D57-87D4-410F-949A-396387CCC691}" sibTransId="{BD75D7AB-0F59-48CD-9E5A-A06564CDD403}"/>
    <dgm:cxn modelId="{48AE6CDA-6ECF-4B3F-A524-9C0F6BBE3B02}" type="presOf" srcId="{397DA54A-6680-4FAA-B6FD-B0F56ACDC4BA}" destId="{6068D545-1F2C-4748-B1C1-79B2002624F5}" srcOrd="0" destOrd="0" presId="urn:microsoft.com/office/officeart/2005/8/layout/matrix3"/>
    <dgm:cxn modelId="{2A0030AB-EA37-4472-A5A6-1750DD38B0E5}" type="presOf" srcId="{D88F3B01-21A3-4C50-9A28-6A89C9C7A34C}" destId="{27FA9C88-4397-4F0F-B5D0-7ED65B226DC9}" srcOrd="0" destOrd="0" presId="urn:microsoft.com/office/officeart/2005/8/layout/matrix3"/>
    <dgm:cxn modelId="{C5F251EE-D0B6-4C1E-BE52-71B641E305C7}" srcId="{30D41A99-7502-435D-A9F7-4648D09E2554}" destId="{397DA54A-6680-4FAA-B6FD-B0F56ACDC4BA}" srcOrd="3" destOrd="0" parTransId="{DD87D03B-8641-4547-9833-693C8644E437}" sibTransId="{3C8512E6-4C3A-4A91-98E8-62483AA93D97}"/>
    <dgm:cxn modelId="{BB6DEE53-09E1-4AFF-82CB-41E354E8B4A4}" srcId="{30D41A99-7502-435D-A9F7-4648D09E2554}" destId="{C64670A7-DAEE-48ED-9DF7-CB949A2BC0AF}" srcOrd="1" destOrd="0" parTransId="{2E39C063-1E6C-4C63-8544-005077861193}" sibTransId="{B3400B52-203C-4C81-99D0-074D09DA37F3}"/>
    <dgm:cxn modelId="{537F4FDF-6C58-4A30-8D15-C839825D89D7}" type="presOf" srcId="{C64670A7-DAEE-48ED-9DF7-CB949A2BC0AF}" destId="{1A9CD44A-73F4-4AA7-BCCB-548F837D6014}" srcOrd="0" destOrd="0" presId="urn:microsoft.com/office/officeart/2005/8/layout/matrix3"/>
    <dgm:cxn modelId="{3C4CE737-AD33-40FC-BF1B-F4D6B67C2083}" type="presOf" srcId="{30D41A99-7502-435D-A9F7-4648D09E2554}" destId="{3980E885-6743-4EC7-820C-6A170D2F2EF7}" srcOrd="0" destOrd="0" presId="urn:microsoft.com/office/officeart/2005/8/layout/matrix3"/>
    <dgm:cxn modelId="{C778EAD7-D9A8-4928-B0DA-0783C404316C}" type="presParOf" srcId="{3980E885-6743-4EC7-820C-6A170D2F2EF7}" destId="{236DECE3-A730-40CF-88DA-A5DE52043A3E}" srcOrd="0" destOrd="0" presId="urn:microsoft.com/office/officeart/2005/8/layout/matrix3"/>
    <dgm:cxn modelId="{CEE7C352-5AE7-4058-AF13-8689D1972B1F}" type="presParOf" srcId="{3980E885-6743-4EC7-820C-6A170D2F2EF7}" destId="{27FA9C88-4397-4F0F-B5D0-7ED65B226DC9}" srcOrd="1" destOrd="0" presId="urn:microsoft.com/office/officeart/2005/8/layout/matrix3"/>
    <dgm:cxn modelId="{A6FCB2D0-155A-4A88-ABC3-6EC922E39066}" type="presParOf" srcId="{3980E885-6743-4EC7-820C-6A170D2F2EF7}" destId="{1A9CD44A-73F4-4AA7-BCCB-548F837D6014}" srcOrd="2" destOrd="0" presId="urn:microsoft.com/office/officeart/2005/8/layout/matrix3"/>
    <dgm:cxn modelId="{10B76FF7-1FBB-482E-B34D-11A5553A0929}" type="presParOf" srcId="{3980E885-6743-4EC7-820C-6A170D2F2EF7}" destId="{8F1C6E48-1D6A-4945-A27A-261EDB1A5E1C}" srcOrd="3" destOrd="0" presId="urn:microsoft.com/office/officeart/2005/8/layout/matrix3"/>
    <dgm:cxn modelId="{E0C847F1-2E48-4D12-9713-8285F6A212BB}" type="presParOf" srcId="{3980E885-6743-4EC7-820C-6A170D2F2EF7}" destId="{6068D545-1F2C-4748-B1C1-79B2002624F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E9E38-D5B6-4791-A05B-FE851E2FA7F4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EEA6D92-CC7A-40B0-9E99-21C2E912ED1F}">
      <dgm:prSet phldrT="[Tekst]"/>
      <dgm:spPr/>
      <dgm:t>
        <a:bodyPr/>
        <a:lstStyle/>
        <a:p>
          <a:r>
            <a:rPr lang="pl-PL" dirty="0" smtClean="0"/>
            <a:t>1971</a:t>
          </a:r>
          <a:endParaRPr lang="pl-PL" dirty="0"/>
        </a:p>
      </dgm:t>
    </dgm:pt>
    <dgm:pt modelId="{4C9C3F13-A32F-4693-8051-AAE53FC3C233}" type="parTrans" cxnId="{7315E47B-8E6D-4AB7-BE8C-FD5264F12578}">
      <dgm:prSet/>
      <dgm:spPr/>
      <dgm:t>
        <a:bodyPr/>
        <a:lstStyle/>
        <a:p>
          <a:endParaRPr lang="pl-PL"/>
        </a:p>
      </dgm:t>
    </dgm:pt>
    <dgm:pt modelId="{7579E634-57BD-415B-8EAA-5341A700D36D}" type="sibTrans" cxnId="{7315E47B-8E6D-4AB7-BE8C-FD5264F12578}">
      <dgm:prSet/>
      <dgm:spPr/>
      <dgm:t>
        <a:bodyPr/>
        <a:lstStyle/>
        <a:p>
          <a:endParaRPr lang="pl-PL"/>
        </a:p>
      </dgm:t>
    </dgm:pt>
    <dgm:pt modelId="{FDEF922C-3903-47F5-B4B6-9F70F7DDD28B}">
      <dgm:prSet phldrT="[Tekst]" custT="1"/>
      <dgm:spPr/>
      <dgm:t>
        <a:bodyPr/>
        <a:lstStyle/>
        <a:p>
          <a:r>
            <a:rPr lang="pl-PL" sz="1400" dirty="0" smtClean="0"/>
            <a:t>Otwarcie pierwszej kawiarni w Seattle, USA</a:t>
          </a:r>
          <a:endParaRPr lang="pl-PL" sz="1400" dirty="0"/>
        </a:p>
      </dgm:t>
    </dgm:pt>
    <dgm:pt modelId="{98781395-EE04-4DFC-8497-F486706BC34D}" type="parTrans" cxnId="{6328C859-DB74-44BA-80D8-E3753A9F54AE}">
      <dgm:prSet/>
      <dgm:spPr/>
      <dgm:t>
        <a:bodyPr/>
        <a:lstStyle/>
        <a:p>
          <a:endParaRPr lang="pl-PL"/>
        </a:p>
      </dgm:t>
    </dgm:pt>
    <dgm:pt modelId="{57D7540C-84AE-417E-8D88-E0265C6D968D}" type="sibTrans" cxnId="{6328C859-DB74-44BA-80D8-E3753A9F54AE}">
      <dgm:prSet/>
      <dgm:spPr/>
      <dgm:t>
        <a:bodyPr/>
        <a:lstStyle/>
        <a:p>
          <a:endParaRPr lang="pl-PL"/>
        </a:p>
      </dgm:t>
    </dgm:pt>
    <dgm:pt modelId="{33023483-5D64-4F36-8BAE-364304EDEB71}">
      <dgm:prSet phldrT="[Tekst]"/>
      <dgm:spPr/>
      <dgm:t>
        <a:bodyPr/>
        <a:lstStyle/>
        <a:p>
          <a:r>
            <a:rPr lang="pl-PL" dirty="0" smtClean="0"/>
            <a:t>2008</a:t>
          </a:r>
          <a:endParaRPr lang="pl-PL" dirty="0"/>
        </a:p>
      </dgm:t>
    </dgm:pt>
    <dgm:pt modelId="{C03A4632-56C3-4C62-B5A7-4D3DA0BABA7E}" type="parTrans" cxnId="{40B0A646-CE91-48A2-8175-CB5AD89E3AC7}">
      <dgm:prSet/>
      <dgm:spPr/>
      <dgm:t>
        <a:bodyPr/>
        <a:lstStyle/>
        <a:p>
          <a:endParaRPr lang="pl-PL"/>
        </a:p>
      </dgm:t>
    </dgm:pt>
    <dgm:pt modelId="{E3038E2E-D036-4455-B2AC-6C53BF439B70}" type="sibTrans" cxnId="{40B0A646-CE91-48A2-8175-CB5AD89E3AC7}">
      <dgm:prSet/>
      <dgm:spPr/>
      <dgm:t>
        <a:bodyPr/>
        <a:lstStyle/>
        <a:p>
          <a:endParaRPr lang="pl-PL"/>
        </a:p>
      </dgm:t>
    </dgm:pt>
    <dgm:pt modelId="{A1750A4D-4F9B-4CA2-AE57-50A4FDFD6892}">
      <dgm:prSet phldrT="[Tekst]" custT="1"/>
      <dgm:spPr/>
      <dgm:t>
        <a:bodyPr/>
        <a:lstStyle/>
        <a:p>
          <a:r>
            <a:rPr lang="pl-PL" sz="1400" dirty="0" smtClean="0"/>
            <a:t>Po szybkim rozwoju, </a:t>
          </a:r>
          <a:r>
            <a:rPr lang="pl-PL" sz="1400" dirty="0" err="1" smtClean="0"/>
            <a:t>Starbucks</a:t>
          </a:r>
          <a:r>
            <a:rPr lang="pl-PL" sz="1400" dirty="0" smtClean="0"/>
            <a:t> stanął w obliczu spadku sprzedaży w tym samym sklepie w 2008 r., a jego cena akcji została obniżona prawie o połowę w ciągu ostatnich dwóch lat.</a:t>
          </a:r>
          <a:endParaRPr lang="pl-PL" sz="1400" dirty="0"/>
        </a:p>
      </dgm:t>
    </dgm:pt>
    <dgm:pt modelId="{EFDFA849-6885-4693-A4E0-691522E5585D}" type="parTrans" cxnId="{96AA58B0-E60C-49E9-97B8-CDEF366E637C}">
      <dgm:prSet/>
      <dgm:spPr/>
      <dgm:t>
        <a:bodyPr/>
        <a:lstStyle/>
        <a:p>
          <a:endParaRPr lang="pl-PL"/>
        </a:p>
      </dgm:t>
    </dgm:pt>
    <dgm:pt modelId="{6DEA3DEF-F00C-432B-A631-9A883E010E73}" type="sibTrans" cxnId="{96AA58B0-E60C-49E9-97B8-CDEF366E637C}">
      <dgm:prSet/>
      <dgm:spPr/>
      <dgm:t>
        <a:bodyPr/>
        <a:lstStyle/>
        <a:p>
          <a:endParaRPr lang="pl-PL"/>
        </a:p>
      </dgm:t>
    </dgm:pt>
    <dgm:pt modelId="{907840A0-AF08-4ECD-B22E-1302028D41D3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EBBC552B-08FE-41DE-B1C1-23E82CCC1FEC}" type="parTrans" cxnId="{A70F8C1A-BD16-49B9-B2DD-BCE972692C3E}">
      <dgm:prSet/>
      <dgm:spPr/>
      <dgm:t>
        <a:bodyPr/>
        <a:lstStyle/>
        <a:p>
          <a:endParaRPr lang="pl-PL"/>
        </a:p>
      </dgm:t>
    </dgm:pt>
    <dgm:pt modelId="{C3639A02-9B65-4F4F-9049-29FE8367DA46}" type="sibTrans" cxnId="{A70F8C1A-BD16-49B9-B2DD-BCE972692C3E}">
      <dgm:prSet/>
      <dgm:spPr/>
      <dgm:t>
        <a:bodyPr/>
        <a:lstStyle/>
        <a:p>
          <a:endParaRPr lang="pl-PL"/>
        </a:p>
      </dgm:t>
    </dgm:pt>
    <dgm:pt modelId="{043F539A-22D3-4EBE-8459-8BD3D2C26A2F}">
      <dgm:prSet phldrT="[Tekst]" custT="1"/>
      <dgm:spPr/>
      <dgm:t>
        <a:bodyPr/>
        <a:lstStyle/>
        <a:p>
          <a:r>
            <a:rPr lang="pl-PL" sz="1400" dirty="0" smtClean="0"/>
            <a:t>Pierwsza aplikacja sieci – </a:t>
          </a:r>
          <a:r>
            <a:rPr lang="pl-PL" sz="1400" dirty="0" err="1" smtClean="0"/>
            <a:t>myStarbucks</a:t>
          </a:r>
          <a:r>
            <a:rPr lang="pl-PL" sz="1400" dirty="0" smtClean="0"/>
            <a:t>, pozwoliła klientom zlokalizować najbliższy sklep, dowiedzieć się więcej o kawach firmy, a nawet tworzyć własne napoje.</a:t>
          </a:r>
          <a:endParaRPr lang="pl-PL" sz="1400" dirty="0"/>
        </a:p>
      </dgm:t>
    </dgm:pt>
    <dgm:pt modelId="{770CE116-8CD6-4B50-A6BD-DE5EE06303FF}" type="parTrans" cxnId="{14F9B661-259B-4370-A2B4-65B713FC3686}">
      <dgm:prSet/>
      <dgm:spPr/>
      <dgm:t>
        <a:bodyPr/>
        <a:lstStyle/>
        <a:p>
          <a:endParaRPr lang="pl-PL"/>
        </a:p>
      </dgm:t>
    </dgm:pt>
    <dgm:pt modelId="{C1F0A1AE-AD76-4234-9797-4E05EFA1D736}" type="sibTrans" cxnId="{14F9B661-259B-4370-A2B4-65B713FC3686}">
      <dgm:prSet/>
      <dgm:spPr/>
      <dgm:t>
        <a:bodyPr/>
        <a:lstStyle/>
        <a:p>
          <a:endParaRPr lang="pl-PL"/>
        </a:p>
      </dgm:t>
    </dgm:pt>
    <dgm:pt modelId="{52856589-4D11-43D8-BC1A-72CE9F068F1E}">
      <dgm:prSet phldrT="[Tekst]"/>
      <dgm:spPr/>
      <dgm:t>
        <a:bodyPr/>
        <a:lstStyle/>
        <a:p>
          <a:r>
            <a:rPr lang="pl-PL" dirty="0" smtClean="0"/>
            <a:t>2011</a:t>
          </a:r>
          <a:endParaRPr lang="pl-PL" dirty="0"/>
        </a:p>
      </dgm:t>
    </dgm:pt>
    <dgm:pt modelId="{B514E455-2CA3-423D-816F-203CF519155A}" type="parTrans" cxnId="{896D8647-79B6-4A45-8735-85C1DAF3D0DE}">
      <dgm:prSet/>
      <dgm:spPr/>
      <dgm:t>
        <a:bodyPr/>
        <a:lstStyle/>
        <a:p>
          <a:endParaRPr lang="pl-PL"/>
        </a:p>
      </dgm:t>
    </dgm:pt>
    <dgm:pt modelId="{9C0C12A8-BE1D-4C8A-ACB8-0EDA3F2D53C6}" type="sibTrans" cxnId="{896D8647-79B6-4A45-8735-85C1DAF3D0DE}">
      <dgm:prSet/>
      <dgm:spPr/>
      <dgm:t>
        <a:bodyPr/>
        <a:lstStyle/>
        <a:p>
          <a:endParaRPr lang="pl-PL"/>
        </a:p>
      </dgm:t>
    </dgm:pt>
    <dgm:pt modelId="{1B986117-C320-46F9-B7C7-F317566167B5}">
      <dgm:prSet phldrT="[Tekst]"/>
      <dgm:spPr/>
      <dgm:t>
        <a:bodyPr/>
        <a:lstStyle/>
        <a:p>
          <a:r>
            <a:rPr lang="pl-PL" dirty="0" smtClean="0"/>
            <a:t>2012</a:t>
          </a:r>
          <a:endParaRPr lang="pl-PL" dirty="0"/>
        </a:p>
      </dgm:t>
    </dgm:pt>
    <dgm:pt modelId="{DD69AC37-4893-4920-80B9-97CD8D954AA4}" type="parTrans" cxnId="{BA63C3CC-BF4F-49B5-8286-62A0639D4966}">
      <dgm:prSet/>
      <dgm:spPr/>
      <dgm:t>
        <a:bodyPr/>
        <a:lstStyle/>
        <a:p>
          <a:endParaRPr lang="pl-PL"/>
        </a:p>
      </dgm:t>
    </dgm:pt>
    <dgm:pt modelId="{1852151A-B144-4FB4-B61C-2490E96065F6}" type="sibTrans" cxnId="{BA63C3CC-BF4F-49B5-8286-62A0639D4966}">
      <dgm:prSet/>
      <dgm:spPr/>
      <dgm:t>
        <a:bodyPr/>
        <a:lstStyle/>
        <a:p>
          <a:endParaRPr lang="pl-PL"/>
        </a:p>
      </dgm:t>
    </dgm:pt>
    <dgm:pt modelId="{FC69D807-98E3-495C-A2B8-78B32486ED9E}">
      <dgm:prSet custT="1"/>
      <dgm:spPr/>
      <dgm:t>
        <a:bodyPr/>
        <a:lstStyle/>
        <a:p>
          <a:r>
            <a:rPr lang="pl-PL" sz="1400" dirty="0" err="1" smtClean="0"/>
            <a:t>Starbucks</a:t>
          </a:r>
          <a:r>
            <a:rPr lang="pl-PL" sz="1400" dirty="0" smtClean="0"/>
            <a:t> zmienił swój program lojalnościowy na cyfrowy, wprowadzając aplikację mobilną </a:t>
          </a:r>
          <a:r>
            <a:rPr lang="pl-PL" sz="1400" dirty="0" err="1" smtClean="0"/>
            <a:t>Starbucks</a:t>
          </a:r>
          <a:r>
            <a:rPr lang="pl-PL" sz="1400" dirty="0" smtClean="0"/>
            <a:t> Card. Aplikacja umożliwiła klientom </a:t>
          </a:r>
          <a:r>
            <a:rPr lang="pl-PL" sz="1400" dirty="0" err="1" smtClean="0"/>
            <a:t>Starbucks</a:t>
          </a:r>
          <a:r>
            <a:rPr lang="pl-PL" sz="1400" dirty="0" smtClean="0"/>
            <a:t> płacenie za zakupy w sklepach za pomocą telefonów komórkowych.</a:t>
          </a:r>
          <a:endParaRPr lang="pl-PL" sz="1400" dirty="0"/>
        </a:p>
      </dgm:t>
    </dgm:pt>
    <dgm:pt modelId="{A3C0204D-17AB-41B5-88A4-23B103793949}" type="parTrans" cxnId="{3427DE66-8225-4FDC-A624-9BFAF174F856}">
      <dgm:prSet/>
      <dgm:spPr/>
      <dgm:t>
        <a:bodyPr/>
        <a:lstStyle/>
        <a:p>
          <a:endParaRPr lang="pl-PL"/>
        </a:p>
      </dgm:t>
    </dgm:pt>
    <dgm:pt modelId="{76798BCD-23B1-45A2-84EE-52C8904F2E7C}" type="sibTrans" cxnId="{3427DE66-8225-4FDC-A624-9BFAF174F856}">
      <dgm:prSet/>
      <dgm:spPr/>
      <dgm:t>
        <a:bodyPr/>
        <a:lstStyle/>
        <a:p>
          <a:endParaRPr lang="pl-PL"/>
        </a:p>
      </dgm:t>
    </dgm:pt>
    <dgm:pt modelId="{639AE7C3-7C35-4B27-A1D1-DBD6E46A41AF}">
      <dgm:prSet custT="1"/>
      <dgm:spPr/>
      <dgm:t>
        <a:bodyPr/>
        <a:lstStyle/>
        <a:p>
          <a:r>
            <a:rPr lang="pl-PL" sz="1200" dirty="0" smtClean="0"/>
            <a:t>Ogłoszono, że klienci będą mogli dokonywać płatności przy kasie za pośrednictwem </a:t>
          </a:r>
          <a:r>
            <a:rPr lang="pl-PL" sz="1200" dirty="0" err="1" smtClean="0"/>
            <a:t>Square</a:t>
          </a:r>
          <a:r>
            <a:rPr lang="pl-PL" sz="1200" dirty="0" smtClean="0"/>
            <a:t> – systemu płatności mobilnych opartego na aplikacji. </a:t>
          </a:r>
          <a:r>
            <a:rPr lang="pl-PL" sz="1200" dirty="0" err="1" smtClean="0"/>
            <a:t>Starbucks</a:t>
          </a:r>
          <a:r>
            <a:rPr lang="pl-PL" sz="1200" dirty="0" smtClean="0"/>
            <a:t> umożliwił również integrację swojej aplikacji z </a:t>
          </a:r>
          <a:r>
            <a:rPr lang="pl-PL" sz="1200" dirty="0" err="1" smtClean="0"/>
            <a:t>Passbook</a:t>
          </a:r>
          <a:r>
            <a:rPr lang="pl-PL" sz="1200" dirty="0" smtClean="0"/>
            <a:t> firmy Apple, która konsoliduje informacje o biletach, kuponach i kartach lojalnościowych na </a:t>
          </a:r>
          <a:r>
            <a:rPr lang="pl-PL" sz="1200" dirty="0" err="1" smtClean="0"/>
            <a:t>iPhonie</a:t>
          </a:r>
          <a:r>
            <a:rPr lang="pl-PL" sz="1200" dirty="0" smtClean="0"/>
            <a:t> lub iPodzie </a:t>
          </a:r>
          <a:r>
            <a:rPr lang="pl-PL" sz="1200" dirty="0" err="1" smtClean="0"/>
            <a:t>Touch</a:t>
          </a:r>
          <a:r>
            <a:rPr lang="pl-PL" sz="1200" dirty="0" smtClean="0"/>
            <a:t>, zapewniając wygodny dostęp.</a:t>
          </a:r>
          <a:endParaRPr lang="pl-PL" sz="1200" dirty="0"/>
        </a:p>
      </dgm:t>
    </dgm:pt>
    <dgm:pt modelId="{5DA525C1-AD8C-438B-8900-6F93A4EB9810}" type="parTrans" cxnId="{BAE5864D-79EE-470E-9585-D7D6CDE28A98}">
      <dgm:prSet/>
      <dgm:spPr/>
      <dgm:t>
        <a:bodyPr/>
        <a:lstStyle/>
        <a:p>
          <a:endParaRPr lang="pl-PL"/>
        </a:p>
      </dgm:t>
    </dgm:pt>
    <dgm:pt modelId="{303F6660-EAAB-4B53-9A3A-59DCF0467B00}" type="sibTrans" cxnId="{BAE5864D-79EE-470E-9585-D7D6CDE28A98}">
      <dgm:prSet/>
      <dgm:spPr/>
      <dgm:t>
        <a:bodyPr/>
        <a:lstStyle/>
        <a:p>
          <a:endParaRPr lang="pl-PL"/>
        </a:p>
      </dgm:t>
    </dgm:pt>
    <dgm:pt modelId="{2BDDEF66-CED2-402E-8422-BBEC6E226FD7}">
      <dgm:prSet phldrT="[Tekst]"/>
      <dgm:spPr/>
      <dgm:t>
        <a:bodyPr/>
        <a:lstStyle/>
        <a:p>
          <a:r>
            <a:rPr lang="pl-PL" dirty="0" smtClean="0"/>
            <a:t>2020</a:t>
          </a:r>
          <a:endParaRPr lang="pl-PL" dirty="0"/>
        </a:p>
      </dgm:t>
    </dgm:pt>
    <dgm:pt modelId="{4544D196-38F1-4AB4-8A02-5254965BA761}" type="parTrans" cxnId="{9E1768AB-B6FC-4BE9-9D7E-A0C6F3D9221F}">
      <dgm:prSet/>
      <dgm:spPr/>
      <dgm:t>
        <a:bodyPr/>
        <a:lstStyle/>
        <a:p>
          <a:endParaRPr lang="pl-PL"/>
        </a:p>
      </dgm:t>
    </dgm:pt>
    <dgm:pt modelId="{4B827257-EC96-497E-BC33-C265E2478DD9}" type="sibTrans" cxnId="{9E1768AB-B6FC-4BE9-9D7E-A0C6F3D9221F}">
      <dgm:prSet/>
      <dgm:spPr/>
      <dgm:t>
        <a:bodyPr/>
        <a:lstStyle/>
        <a:p>
          <a:endParaRPr lang="pl-PL"/>
        </a:p>
      </dgm:t>
    </dgm:pt>
    <dgm:pt modelId="{7E6D2067-3D9A-4938-889E-6D8B7B600F2F}">
      <dgm:prSet/>
      <dgm:spPr/>
      <dgm:t>
        <a:bodyPr/>
        <a:lstStyle/>
        <a:p>
          <a:r>
            <a:rPr lang="pl-PL" dirty="0" smtClean="0"/>
            <a:t>W czasie pandemii Covid-19, </a:t>
          </a:r>
          <a:r>
            <a:rPr lang="pl-PL" dirty="0" err="1" smtClean="0"/>
            <a:t>Starbucks</a:t>
          </a:r>
          <a:r>
            <a:rPr lang="pl-PL" dirty="0" smtClean="0"/>
            <a:t> udostępnił aplikację mobilną, która pozwala użytkownikom dostosowywać zamówienia i płacić za nie za pomocą telefonu, okazała się nieoceniona, gdy transakcje zbliżeniowe stały się koniecznością</a:t>
          </a:r>
          <a:endParaRPr lang="pl-PL" dirty="0"/>
        </a:p>
      </dgm:t>
    </dgm:pt>
    <dgm:pt modelId="{A33E033B-BE0B-4140-BFB1-792D4A40F9EE}" type="parTrans" cxnId="{8FB4960F-E3AB-4642-947F-5DE6A89FB591}">
      <dgm:prSet/>
      <dgm:spPr/>
      <dgm:t>
        <a:bodyPr/>
        <a:lstStyle/>
        <a:p>
          <a:endParaRPr lang="pl-PL"/>
        </a:p>
      </dgm:t>
    </dgm:pt>
    <dgm:pt modelId="{A8FADF81-257C-4693-B5B4-7B5ECB776EB4}" type="sibTrans" cxnId="{8FB4960F-E3AB-4642-947F-5DE6A89FB591}">
      <dgm:prSet/>
      <dgm:spPr/>
      <dgm:t>
        <a:bodyPr/>
        <a:lstStyle/>
        <a:p>
          <a:endParaRPr lang="pl-PL"/>
        </a:p>
      </dgm:t>
    </dgm:pt>
    <dgm:pt modelId="{37FABBB0-5976-4D77-AA52-BF03D866FF49}" type="pres">
      <dgm:prSet presAssocID="{A08E9E38-D5B6-4791-A05B-FE851E2FA7F4}" presName="linearFlow" presStyleCnt="0">
        <dgm:presLayoutVars>
          <dgm:dir/>
          <dgm:animLvl val="lvl"/>
          <dgm:resizeHandles val="exact"/>
        </dgm:presLayoutVars>
      </dgm:prSet>
      <dgm:spPr/>
    </dgm:pt>
    <dgm:pt modelId="{AF528191-5BBB-4592-9611-2DFCC2318719}" type="pres">
      <dgm:prSet presAssocID="{3EEA6D92-CC7A-40B0-9E99-21C2E912ED1F}" presName="composite" presStyleCnt="0"/>
      <dgm:spPr/>
    </dgm:pt>
    <dgm:pt modelId="{AC2C432D-1BDA-41BF-8502-0811303E9695}" type="pres">
      <dgm:prSet presAssocID="{3EEA6D92-CC7A-40B0-9E99-21C2E912ED1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94C793F-57F4-42CC-AAB9-62FBFAB002D3}" type="pres">
      <dgm:prSet presAssocID="{3EEA6D92-CC7A-40B0-9E99-21C2E912ED1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54DDAB-6FAD-4E67-A3ED-3322BF56C7C0}" type="pres">
      <dgm:prSet presAssocID="{7579E634-57BD-415B-8EAA-5341A700D36D}" presName="sp" presStyleCnt="0"/>
      <dgm:spPr/>
    </dgm:pt>
    <dgm:pt modelId="{D037BE1F-DDA6-45FD-9791-ADC5C572EE48}" type="pres">
      <dgm:prSet presAssocID="{33023483-5D64-4F36-8BAE-364304EDEB71}" presName="composite" presStyleCnt="0"/>
      <dgm:spPr/>
    </dgm:pt>
    <dgm:pt modelId="{7E2F9B27-DC6C-4244-B856-3FA190CD3478}" type="pres">
      <dgm:prSet presAssocID="{33023483-5D64-4F36-8BAE-364304EDEB7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5BAA6EF-1268-462D-AA80-2D9FE713871F}" type="pres">
      <dgm:prSet presAssocID="{33023483-5D64-4F36-8BAE-364304EDEB7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14A524-2B4A-4D70-96BB-20F7743428FC}" type="pres">
      <dgm:prSet presAssocID="{E3038E2E-D036-4455-B2AC-6C53BF439B70}" presName="sp" presStyleCnt="0"/>
      <dgm:spPr/>
    </dgm:pt>
    <dgm:pt modelId="{B995ACD4-186E-4C20-A0D5-30E6DDD13784}" type="pres">
      <dgm:prSet presAssocID="{907840A0-AF08-4ECD-B22E-1302028D41D3}" presName="composite" presStyleCnt="0"/>
      <dgm:spPr/>
    </dgm:pt>
    <dgm:pt modelId="{3DC92135-FA25-4CF8-8014-795167050A39}" type="pres">
      <dgm:prSet presAssocID="{907840A0-AF08-4ECD-B22E-1302028D41D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C71F5837-6972-4698-8123-E4841E3A3C57}" type="pres">
      <dgm:prSet presAssocID="{907840A0-AF08-4ECD-B22E-1302028D41D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3FBC79-5EF9-4E6E-BDBB-4AEA1CC63D0C}" type="pres">
      <dgm:prSet presAssocID="{C3639A02-9B65-4F4F-9049-29FE8367DA46}" presName="sp" presStyleCnt="0"/>
      <dgm:spPr/>
    </dgm:pt>
    <dgm:pt modelId="{B33C27CC-45AF-4B57-A80F-1117A3D17801}" type="pres">
      <dgm:prSet presAssocID="{52856589-4D11-43D8-BC1A-72CE9F068F1E}" presName="composite" presStyleCnt="0"/>
      <dgm:spPr/>
    </dgm:pt>
    <dgm:pt modelId="{9E50B250-2AF9-4439-AAAF-24C0B2F78311}" type="pres">
      <dgm:prSet presAssocID="{52856589-4D11-43D8-BC1A-72CE9F068F1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5FEB29F-DF72-4B03-9C60-7F1FEA8A7296}" type="pres">
      <dgm:prSet presAssocID="{52856589-4D11-43D8-BC1A-72CE9F068F1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91A416-A0DE-4B4F-AD11-D1668FD390F0}" type="pres">
      <dgm:prSet presAssocID="{9C0C12A8-BE1D-4C8A-ACB8-0EDA3F2D53C6}" presName="sp" presStyleCnt="0"/>
      <dgm:spPr/>
    </dgm:pt>
    <dgm:pt modelId="{32139F0C-B3A8-46C7-B012-14FFFB78B3B5}" type="pres">
      <dgm:prSet presAssocID="{1B986117-C320-46F9-B7C7-F317566167B5}" presName="composite" presStyleCnt="0"/>
      <dgm:spPr/>
    </dgm:pt>
    <dgm:pt modelId="{DDB531D9-E4CF-4CC3-8AC7-953FD21DE0F8}" type="pres">
      <dgm:prSet presAssocID="{1B986117-C320-46F9-B7C7-F317566167B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55C44FC3-A134-4E1E-9333-EB155E3DC3C6}" type="pres">
      <dgm:prSet presAssocID="{1B986117-C320-46F9-B7C7-F317566167B5}" presName="descendantText" presStyleLbl="alignAcc1" presStyleIdx="4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61A067-3C95-4F7B-8C11-CECEDDE265DD}" type="pres">
      <dgm:prSet presAssocID="{1852151A-B144-4FB4-B61C-2490E96065F6}" presName="sp" presStyleCnt="0"/>
      <dgm:spPr/>
    </dgm:pt>
    <dgm:pt modelId="{6A64DD48-9C4B-428A-9CAF-24BF4ED1601A}" type="pres">
      <dgm:prSet presAssocID="{2BDDEF66-CED2-402E-8422-BBEC6E226FD7}" presName="composite" presStyleCnt="0"/>
      <dgm:spPr/>
    </dgm:pt>
    <dgm:pt modelId="{2776D60D-20B7-4832-BE7E-EEE86F35E1A0}" type="pres">
      <dgm:prSet presAssocID="{2BDDEF66-CED2-402E-8422-BBEC6E226FD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A88DB5-7B56-47EA-AB9C-773FD335B758}" type="pres">
      <dgm:prSet presAssocID="{2BDDEF66-CED2-402E-8422-BBEC6E226FD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27DE66-8225-4FDC-A624-9BFAF174F856}" srcId="{52856589-4D11-43D8-BC1A-72CE9F068F1E}" destId="{FC69D807-98E3-495C-A2B8-78B32486ED9E}" srcOrd="0" destOrd="0" parTransId="{A3C0204D-17AB-41B5-88A4-23B103793949}" sibTransId="{76798BCD-23B1-45A2-84EE-52C8904F2E7C}"/>
    <dgm:cxn modelId="{62A87DE2-3B88-4F5C-8E41-46BFF7738073}" type="presOf" srcId="{2BDDEF66-CED2-402E-8422-BBEC6E226FD7}" destId="{2776D60D-20B7-4832-BE7E-EEE86F35E1A0}" srcOrd="0" destOrd="0" presId="urn:microsoft.com/office/officeart/2005/8/layout/chevron2"/>
    <dgm:cxn modelId="{4C99C4C8-72C9-414E-A7E0-8C0EEEF8B038}" type="presOf" srcId="{52856589-4D11-43D8-BC1A-72CE9F068F1E}" destId="{9E50B250-2AF9-4439-AAAF-24C0B2F78311}" srcOrd="0" destOrd="0" presId="urn:microsoft.com/office/officeart/2005/8/layout/chevron2"/>
    <dgm:cxn modelId="{BA63C3CC-BF4F-49B5-8286-62A0639D4966}" srcId="{A08E9E38-D5B6-4791-A05B-FE851E2FA7F4}" destId="{1B986117-C320-46F9-B7C7-F317566167B5}" srcOrd="4" destOrd="0" parTransId="{DD69AC37-4893-4920-80B9-97CD8D954AA4}" sibTransId="{1852151A-B144-4FB4-B61C-2490E96065F6}"/>
    <dgm:cxn modelId="{70857816-4994-4B8D-9E3B-A1D8377A3565}" type="presOf" srcId="{FDEF922C-3903-47F5-B4B6-9F70F7DDD28B}" destId="{694C793F-57F4-42CC-AAB9-62FBFAB002D3}" srcOrd="0" destOrd="0" presId="urn:microsoft.com/office/officeart/2005/8/layout/chevron2"/>
    <dgm:cxn modelId="{05B0BC7B-5565-409F-BBD0-58BFB3437328}" type="presOf" srcId="{3EEA6D92-CC7A-40B0-9E99-21C2E912ED1F}" destId="{AC2C432D-1BDA-41BF-8502-0811303E9695}" srcOrd="0" destOrd="0" presId="urn:microsoft.com/office/officeart/2005/8/layout/chevron2"/>
    <dgm:cxn modelId="{22E68596-3F7D-4DD8-9181-C7BCF2FC9080}" type="presOf" srcId="{907840A0-AF08-4ECD-B22E-1302028D41D3}" destId="{3DC92135-FA25-4CF8-8014-795167050A39}" srcOrd="0" destOrd="0" presId="urn:microsoft.com/office/officeart/2005/8/layout/chevron2"/>
    <dgm:cxn modelId="{A70F8C1A-BD16-49B9-B2DD-BCE972692C3E}" srcId="{A08E9E38-D5B6-4791-A05B-FE851E2FA7F4}" destId="{907840A0-AF08-4ECD-B22E-1302028D41D3}" srcOrd="2" destOrd="0" parTransId="{EBBC552B-08FE-41DE-B1C1-23E82CCC1FEC}" sibTransId="{C3639A02-9B65-4F4F-9049-29FE8367DA46}"/>
    <dgm:cxn modelId="{40B0A646-CE91-48A2-8175-CB5AD89E3AC7}" srcId="{A08E9E38-D5B6-4791-A05B-FE851E2FA7F4}" destId="{33023483-5D64-4F36-8BAE-364304EDEB71}" srcOrd="1" destOrd="0" parTransId="{C03A4632-56C3-4C62-B5A7-4D3DA0BABA7E}" sibTransId="{E3038E2E-D036-4455-B2AC-6C53BF439B70}"/>
    <dgm:cxn modelId="{84DB38E7-1238-440B-B27B-3807E1C9D633}" type="presOf" srcId="{FC69D807-98E3-495C-A2B8-78B32486ED9E}" destId="{95FEB29F-DF72-4B03-9C60-7F1FEA8A7296}" srcOrd="0" destOrd="0" presId="urn:microsoft.com/office/officeart/2005/8/layout/chevron2"/>
    <dgm:cxn modelId="{A425084A-9AA9-4782-9EFF-A5D707C7CFF1}" type="presOf" srcId="{639AE7C3-7C35-4B27-A1D1-DBD6E46A41AF}" destId="{55C44FC3-A134-4E1E-9333-EB155E3DC3C6}" srcOrd="0" destOrd="0" presId="urn:microsoft.com/office/officeart/2005/8/layout/chevron2"/>
    <dgm:cxn modelId="{9E1768AB-B6FC-4BE9-9D7E-A0C6F3D9221F}" srcId="{A08E9E38-D5B6-4791-A05B-FE851E2FA7F4}" destId="{2BDDEF66-CED2-402E-8422-BBEC6E226FD7}" srcOrd="5" destOrd="0" parTransId="{4544D196-38F1-4AB4-8A02-5254965BA761}" sibTransId="{4B827257-EC96-497E-BC33-C265E2478DD9}"/>
    <dgm:cxn modelId="{ABBF05BD-27D0-4C44-A351-4CBEE419C36B}" type="presOf" srcId="{A08E9E38-D5B6-4791-A05B-FE851E2FA7F4}" destId="{37FABBB0-5976-4D77-AA52-BF03D866FF49}" srcOrd="0" destOrd="0" presId="urn:microsoft.com/office/officeart/2005/8/layout/chevron2"/>
    <dgm:cxn modelId="{364287C6-F42E-4F23-875F-B3D59FA1B288}" type="presOf" srcId="{A1750A4D-4F9B-4CA2-AE57-50A4FDFD6892}" destId="{75BAA6EF-1268-462D-AA80-2D9FE713871F}" srcOrd="0" destOrd="0" presId="urn:microsoft.com/office/officeart/2005/8/layout/chevron2"/>
    <dgm:cxn modelId="{14F9B661-259B-4370-A2B4-65B713FC3686}" srcId="{907840A0-AF08-4ECD-B22E-1302028D41D3}" destId="{043F539A-22D3-4EBE-8459-8BD3D2C26A2F}" srcOrd="0" destOrd="0" parTransId="{770CE116-8CD6-4B50-A6BD-DE5EE06303FF}" sibTransId="{C1F0A1AE-AD76-4234-9797-4E05EFA1D736}"/>
    <dgm:cxn modelId="{8FB4960F-E3AB-4642-947F-5DE6A89FB591}" srcId="{2BDDEF66-CED2-402E-8422-BBEC6E226FD7}" destId="{7E6D2067-3D9A-4938-889E-6D8B7B600F2F}" srcOrd="0" destOrd="0" parTransId="{A33E033B-BE0B-4140-BFB1-792D4A40F9EE}" sibTransId="{A8FADF81-257C-4693-B5B4-7B5ECB776EB4}"/>
    <dgm:cxn modelId="{96AA58B0-E60C-49E9-97B8-CDEF366E637C}" srcId="{33023483-5D64-4F36-8BAE-364304EDEB71}" destId="{A1750A4D-4F9B-4CA2-AE57-50A4FDFD6892}" srcOrd="0" destOrd="0" parTransId="{EFDFA849-6885-4693-A4E0-691522E5585D}" sibTransId="{6DEA3DEF-F00C-432B-A631-9A883E010E73}"/>
    <dgm:cxn modelId="{9EBF88D4-EB5C-466D-967A-C38C920B1C50}" type="presOf" srcId="{33023483-5D64-4F36-8BAE-364304EDEB71}" destId="{7E2F9B27-DC6C-4244-B856-3FA190CD3478}" srcOrd="0" destOrd="0" presId="urn:microsoft.com/office/officeart/2005/8/layout/chevron2"/>
    <dgm:cxn modelId="{0B26EF55-D4E4-47E0-8409-07B9FACB52FD}" type="presOf" srcId="{043F539A-22D3-4EBE-8459-8BD3D2C26A2F}" destId="{C71F5837-6972-4698-8123-E4841E3A3C57}" srcOrd="0" destOrd="0" presId="urn:microsoft.com/office/officeart/2005/8/layout/chevron2"/>
    <dgm:cxn modelId="{7315E47B-8E6D-4AB7-BE8C-FD5264F12578}" srcId="{A08E9E38-D5B6-4791-A05B-FE851E2FA7F4}" destId="{3EEA6D92-CC7A-40B0-9E99-21C2E912ED1F}" srcOrd="0" destOrd="0" parTransId="{4C9C3F13-A32F-4693-8051-AAE53FC3C233}" sibTransId="{7579E634-57BD-415B-8EAA-5341A700D36D}"/>
    <dgm:cxn modelId="{896D8647-79B6-4A45-8735-85C1DAF3D0DE}" srcId="{A08E9E38-D5B6-4791-A05B-FE851E2FA7F4}" destId="{52856589-4D11-43D8-BC1A-72CE9F068F1E}" srcOrd="3" destOrd="0" parTransId="{B514E455-2CA3-423D-816F-203CF519155A}" sibTransId="{9C0C12A8-BE1D-4C8A-ACB8-0EDA3F2D53C6}"/>
    <dgm:cxn modelId="{09558749-6FB3-4CBA-88DD-D073A03314A8}" type="presOf" srcId="{1B986117-C320-46F9-B7C7-F317566167B5}" destId="{DDB531D9-E4CF-4CC3-8AC7-953FD21DE0F8}" srcOrd="0" destOrd="0" presId="urn:microsoft.com/office/officeart/2005/8/layout/chevron2"/>
    <dgm:cxn modelId="{A62720E2-DB25-494D-82F0-C92AB1D3A4E5}" type="presOf" srcId="{7E6D2067-3D9A-4938-889E-6D8B7B600F2F}" destId="{B9A88DB5-7B56-47EA-AB9C-773FD335B758}" srcOrd="0" destOrd="0" presId="urn:microsoft.com/office/officeart/2005/8/layout/chevron2"/>
    <dgm:cxn modelId="{BAE5864D-79EE-470E-9585-D7D6CDE28A98}" srcId="{1B986117-C320-46F9-B7C7-F317566167B5}" destId="{639AE7C3-7C35-4B27-A1D1-DBD6E46A41AF}" srcOrd="0" destOrd="0" parTransId="{5DA525C1-AD8C-438B-8900-6F93A4EB9810}" sibTransId="{303F6660-EAAB-4B53-9A3A-59DCF0467B00}"/>
    <dgm:cxn modelId="{6328C859-DB74-44BA-80D8-E3753A9F54AE}" srcId="{3EEA6D92-CC7A-40B0-9E99-21C2E912ED1F}" destId="{FDEF922C-3903-47F5-B4B6-9F70F7DDD28B}" srcOrd="0" destOrd="0" parTransId="{98781395-EE04-4DFC-8497-F486706BC34D}" sibTransId="{57D7540C-84AE-417E-8D88-E0265C6D968D}"/>
    <dgm:cxn modelId="{280BE8AF-8C3B-4BF9-8DCB-F225CA2E566E}" type="presParOf" srcId="{37FABBB0-5976-4D77-AA52-BF03D866FF49}" destId="{AF528191-5BBB-4592-9611-2DFCC2318719}" srcOrd="0" destOrd="0" presId="urn:microsoft.com/office/officeart/2005/8/layout/chevron2"/>
    <dgm:cxn modelId="{66288A83-DF43-488B-9D63-9C4CDB7E282F}" type="presParOf" srcId="{AF528191-5BBB-4592-9611-2DFCC2318719}" destId="{AC2C432D-1BDA-41BF-8502-0811303E9695}" srcOrd="0" destOrd="0" presId="urn:microsoft.com/office/officeart/2005/8/layout/chevron2"/>
    <dgm:cxn modelId="{CE7864CA-1E70-4F60-926D-9E6ED21F7160}" type="presParOf" srcId="{AF528191-5BBB-4592-9611-2DFCC2318719}" destId="{694C793F-57F4-42CC-AAB9-62FBFAB002D3}" srcOrd="1" destOrd="0" presId="urn:microsoft.com/office/officeart/2005/8/layout/chevron2"/>
    <dgm:cxn modelId="{E05AE9F6-5C91-4C0B-A0B9-B9B87575A293}" type="presParOf" srcId="{37FABBB0-5976-4D77-AA52-BF03D866FF49}" destId="{C354DDAB-6FAD-4E67-A3ED-3322BF56C7C0}" srcOrd="1" destOrd="0" presId="urn:microsoft.com/office/officeart/2005/8/layout/chevron2"/>
    <dgm:cxn modelId="{98518E94-5548-4622-821B-4A306DC72EA7}" type="presParOf" srcId="{37FABBB0-5976-4D77-AA52-BF03D866FF49}" destId="{D037BE1F-DDA6-45FD-9791-ADC5C572EE48}" srcOrd="2" destOrd="0" presId="urn:microsoft.com/office/officeart/2005/8/layout/chevron2"/>
    <dgm:cxn modelId="{F6C7FE7F-BC3E-46EA-A5B0-F198D90DC202}" type="presParOf" srcId="{D037BE1F-DDA6-45FD-9791-ADC5C572EE48}" destId="{7E2F9B27-DC6C-4244-B856-3FA190CD3478}" srcOrd="0" destOrd="0" presId="urn:microsoft.com/office/officeart/2005/8/layout/chevron2"/>
    <dgm:cxn modelId="{95296169-90F5-4DA9-B76F-A2919058690D}" type="presParOf" srcId="{D037BE1F-DDA6-45FD-9791-ADC5C572EE48}" destId="{75BAA6EF-1268-462D-AA80-2D9FE713871F}" srcOrd="1" destOrd="0" presId="urn:microsoft.com/office/officeart/2005/8/layout/chevron2"/>
    <dgm:cxn modelId="{0F108A07-3F5A-4004-8101-7B4EACA368D2}" type="presParOf" srcId="{37FABBB0-5976-4D77-AA52-BF03D866FF49}" destId="{CB14A524-2B4A-4D70-96BB-20F7743428FC}" srcOrd="3" destOrd="0" presId="urn:microsoft.com/office/officeart/2005/8/layout/chevron2"/>
    <dgm:cxn modelId="{39B81F14-A554-41A2-9283-F109B4EBEDB0}" type="presParOf" srcId="{37FABBB0-5976-4D77-AA52-BF03D866FF49}" destId="{B995ACD4-186E-4C20-A0D5-30E6DDD13784}" srcOrd="4" destOrd="0" presId="urn:microsoft.com/office/officeart/2005/8/layout/chevron2"/>
    <dgm:cxn modelId="{191447A0-E66C-4DD4-B05F-DF906C382683}" type="presParOf" srcId="{B995ACD4-186E-4C20-A0D5-30E6DDD13784}" destId="{3DC92135-FA25-4CF8-8014-795167050A39}" srcOrd="0" destOrd="0" presId="urn:microsoft.com/office/officeart/2005/8/layout/chevron2"/>
    <dgm:cxn modelId="{4EEAFC29-CC23-4D8B-8670-BDEACB6277E8}" type="presParOf" srcId="{B995ACD4-186E-4C20-A0D5-30E6DDD13784}" destId="{C71F5837-6972-4698-8123-E4841E3A3C57}" srcOrd="1" destOrd="0" presId="urn:microsoft.com/office/officeart/2005/8/layout/chevron2"/>
    <dgm:cxn modelId="{F29EDAD6-FAEC-48FD-A04A-FA3D4908E420}" type="presParOf" srcId="{37FABBB0-5976-4D77-AA52-BF03D866FF49}" destId="{F13FBC79-5EF9-4E6E-BDBB-4AEA1CC63D0C}" srcOrd="5" destOrd="0" presId="urn:microsoft.com/office/officeart/2005/8/layout/chevron2"/>
    <dgm:cxn modelId="{E8E677BF-0340-47D7-AFBA-21E52AC6EF7A}" type="presParOf" srcId="{37FABBB0-5976-4D77-AA52-BF03D866FF49}" destId="{B33C27CC-45AF-4B57-A80F-1117A3D17801}" srcOrd="6" destOrd="0" presId="urn:microsoft.com/office/officeart/2005/8/layout/chevron2"/>
    <dgm:cxn modelId="{0A6E6BC4-F14C-49B1-B452-32F334976A9D}" type="presParOf" srcId="{B33C27CC-45AF-4B57-A80F-1117A3D17801}" destId="{9E50B250-2AF9-4439-AAAF-24C0B2F78311}" srcOrd="0" destOrd="0" presId="urn:microsoft.com/office/officeart/2005/8/layout/chevron2"/>
    <dgm:cxn modelId="{6E28CFE6-69CC-4F5E-81FB-12196542FDF7}" type="presParOf" srcId="{B33C27CC-45AF-4B57-A80F-1117A3D17801}" destId="{95FEB29F-DF72-4B03-9C60-7F1FEA8A7296}" srcOrd="1" destOrd="0" presId="urn:microsoft.com/office/officeart/2005/8/layout/chevron2"/>
    <dgm:cxn modelId="{BB8AF9D4-FE4A-40C8-BE3F-34FDD72CD40A}" type="presParOf" srcId="{37FABBB0-5976-4D77-AA52-BF03D866FF49}" destId="{AB91A416-A0DE-4B4F-AD11-D1668FD390F0}" srcOrd="7" destOrd="0" presId="urn:microsoft.com/office/officeart/2005/8/layout/chevron2"/>
    <dgm:cxn modelId="{6A6E98DD-F16D-4729-BDEC-45F18510C51E}" type="presParOf" srcId="{37FABBB0-5976-4D77-AA52-BF03D866FF49}" destId="{32139F0C-B3A8-46C7-B012-14FFFB78B3B5}" srcOrd="8" destOrd="0" presId="urn:microsoft.com/office/officeart/2005/8/layout/chevron2"/>
    <dgm:cxn modelId="{8BAB1530-F649-4CB4-A476-0F03812D5D78}" type="presParOf" srcId="{32139F0C-B3A8-46C7-B012-14FFFB78B3B5}" destId="{DDB531D9-E4CF-4CC3-8AC7-953FD21DE0F8}" srcOrd="0" destOrd="0" presId="urn:microsoft.com/office/officeart/2005/8/layout/chevron2"/>
    <dgm:cxn modelId="{F5C498B3-8480-4225-AD9B-137E7C536AB4}" type="presParOf" srcId="{32139F0C-B3A8-46C7-B012-14FFFB78B3B5}" destId="{55C44FC3-A134-4E1E-9333-EB155E3DC3C6}" srcOrd="1" destOrd="0" presId="urn:microsoft.com/office/officeart/2005/8/layout/chevron2"/>
    <dgm:cxn modelId="{4321267B-0559-436B-9522-93A78C50CC10}" type="presParOf" srcId="{37FABBB0-5976-4D77-AA52-BF03D866FF49}" destId="{6161A067-3C95-4F7B-8C11-CECEDDE265DD}" srcOrd="9" destOrd="0" presId="urn:microsoft.com/office/officeart/2005/8/layout/chevron2"/>
    <dgm:cxn modelId="{8CE5EA23-5175-47D9-B94C-9F9369ADFA1D}" type="presParOf" srcId="{37FABBB0-5976-4D77-AA52-BF03D866FF49}" destId="{6A64DD48-9C4B-428A-9CAF-24BF4ED1601A}" srcOrd="10" destOrd="0" presId="urn:microsoft.com/office/officeart/2005/8/layout/chevron2"/>
    <dgm:cxn modelId="{D0446C8F-3242-4B5A-8986-6204387E4D10}" type="presParOf" srcId="{6A64DD48-9C4B-428A-9CAF-24BF4ED1601A}" destId="{2776D60D-20B7-4832-BE7E-EEE86F35E1A0}" srcOrd="0" destOrd="0" presId="urn:microsoft.com/office/officeart/2005/8/layout/chevron2"/>
    <dgm:cxn modelId="{D7FD0413-5905-4B76-94C1-55DCED728126}" type="presParOf" srcId="{6A64DD48-9C4B-428A-9CAF-24BF4ED1601A}" destId="{B9A88DB5-7B56-47EA-AB9C-773FD335B7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B23C1-8250-472D-9993-06C0606F32EE}">
      <dsp:nvSpPr>
        <dsp:cNvPr id="0" name=""/>
        <dsp:cNvSpPr/>
      </dsp:nvSpPr>
      <dsp:spPr>
        <a:xfrm>
          <a:off x="0" y="0"/>
          <a:ext cx="8412480" cy="89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I-sza rewolucja przemysłowa</a:t>
          </a: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600" kern="1200" dirty="0" smtClean="0"/>
            <a:t>Ewolucja społeczeństwa w XVIII i XIX wieku od głównie rolniczego do przemysłowego i miejskiego, która była napędzana głównie przez innowacje mechaniczne, takie jak silnik parowy</a:t>
          </a:r>
          <a:endParaRPr lang="pl-PL" sz="1600" kern="1200" dirty="0"/>
        </a:p>
      </dsp:txBody>
      <dsp:txXfrm>
        <a:off x="26136" y="26136"/>
        <a:ext cx="7374179" cy="840061"/>
      </dsp:txXfrm>
    </dsp:sp>
    <dsp:sp modelId="{65D94A02-1F29-4ADD-9D70-CA98C84FDFB8}">
      <dsp:nvSpPr>
        <dsp:cNvPr id="0" name=""/>
        <dsp:cNvSpPr/>
      </dsp:nvSpPr>
      <dsp:spPr>
        <a:xfrm>
          <a:off x="704545" y="1054576"/>
          <a:ext cx="8412480" cy="89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II-</a:t>
          </a:r>
          <a:r>
            <a:rPr lang="pl-PL" sz="1600" b="1" kern="1200" dirty="0" err="1" smtClean="0"/>
            <a:t>ga</a:t>
          </a:r>
          <a:r>
            <a:rPr lang="pl-PL" sz="1600" b="1" kern="1200" dirty="0" smtClean="0"/>
            <a:t> rewolucja przemysłowa</a:t>
          </a: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600" kern="1200" dirty="0" smtClean="0"/>
            <a:t>Gwałtowny rozwój przemysłu od końca XIX wieku do I wojny światowej, który był napędzany technologiami masowej produkcji, energią elektryczną i silnikiem spalinowym</a:t>
          </a:r>
          <a:endParaRPr lang="pl-PL" sz="1600" kern="1200" dirty="0"/>
        </a:p>
      </dsp:txBody>
      <dsp:txXfrm>
        <a:off x="730681" y="1080712"/>
        <a:ext cx="7075645" cy="840061"/>
      </dsp:txXfrm>
    </dsp:sp>
    <dsp:sp modelId="{5A747F70-DA38-4D95-A7FE-55DA5B1C9603}">
      <dsp:nvSpPr>
        <dsp:cNvPr id="0" name=""/>
        <dsp:cNvSpPr/>
      </dsp:nvSpPr>
      <dsp:spPr>
        <a:xfrm>
          <a:off x="1398574" y="2109152"/>
          <a:ext cx="8412480" cy="89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III-</a:t>
          </a:r>
          <a:r>
            <a:rPr lang="pl-PL" sz="1600" b="1" kern="1200" dirty="0" err="1" smtClean="0"/>
            <a:t>cia</a:t>
          </a:r>
          <a:r>
            <a:rPr lang="pl-PL" sz="1600" b="1" kern="1200" dirty="0" smtClean="0"/>
            <a:t> rewolucja przemysłowa</a:t>
          </a:r>
          <a:br>
            <a:rPr lang="pl-PL" sz="1600" b="1" kern="1200" dirty="0" smtClean="0"/>
          </a:br>
          <a:r>
            <a:rPr lang="pl-PL" sz="1600" b="0" kern="1200" dirty="0" smtClean="0"/>
            <a:t>Powszechna zmiana, która rozpoczęła się w latach 80. wraz z komputerami osobistymi i Internetem, spowodowana nowymi technologiami elektronicznymi</a:t>
          </a:r>
          <a:endParaRPr lang="pl-PL" sz="1600" b="0" kern="1200" dirty="0"/>
        </a:p>
      </dsp:txBody>
      <dsp:txXfrm>
        <a:off x="1424710" y="2135288"/>
        <a:ext cx="7086161" cy="840061"/>
      </dsp:txXfrm>
    </dsp:sp>
    <dsp:sp modelId="{4F6D7909-D383-43C5-8EAA-197A342E15FC}">
      <dsp:nvSpPr>
        <dsp:cNvPr id="0" name=""/>
        <dsp:cNvSpPr/>
      </dsp:nvSpPr>
      <dsp:spPr>
        <a:xfrm>
          <a:off x="2103119" y="3163729"/>
          <a:ext cx="8412480" cy="89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IV-ta rewolucja przemysłowa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2129255" y="3189865"/>
        <a:ext cx="7075645" cy="840061"/>
      </dsp:txXfrm>
    </dsp:sp>
    <dsp:sp modelId="{18C53BBC-62AD-4314-8F62-4CC45807C50F}">
      <dsp:nvSpPr>
        <dsp:cNvPr id="0" name=""/>
        <dsp:cNvSpPr/>
      </dsp:nvSpPr>
      <dsp:spPr>
        <a:xfrm>
          <a:off x="7832462" y="683446"/>
          <a:ext cx="580017" cy="580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7962966" y="683446"/>
        <a:ext cx="319009" cy="436463"/>
      </dsp:txXfrm>
    </dsp:sp>
    <dsp:sp modelId="{46BCA7F3-CC0C-45FB-8B6B-FA5FDF8F9B9D}">
      <dsp:nvSpPr>
        <dsp:cNvPr id="0" name=""/>
        <dsp:cNvSpPr/>
      </dsp:nvSpPr>
      <dsp:spPr>
        <a:xfrm>
          <a:off x="8537008" y="1738022"/>
          <a:ext cx="580017" cy="580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8667512" y="1738022"/>
        <a:ext cx="319009" cy="436463"/>
      </dsp:txXfrm>
    </dsp:sp>
    <dsp:sp modelId="{DEA45C6F-3D33-4E30-B57E-5FB9B2AA097A}">
      <dsp:nvSpPr>
        <dsp:cNvPr id="0" name=""/>
        <dsp:cNvSpPr/>
      </dsp:nvSpPr>
      <dsp:spPr>
        <a:xfrm>
          <a:off x="9231037" y="2792599"/>
          <a:ext cx="580017" cy="580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9361541" y="2792599"/>
        <a:ext cx="319009" cy="436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DECE3-A730-40CF-88DA-A5DE52043A3E}">
      <dsp:nvSpPr>
        <dsp:cNvPr id="0" name=""/>
        <dsp:cNvSpPr/>
      </dsp:nvSpPr>
      <dsp:spPr>
        <a:xfrm>
          <a:off x="3229768" y="0"/>
          <a:ext cx="4056063" cy="40560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A9C88-4397-4F0F-B5D0-7ED65B226DC9}">
      <dsp:nvSpPr>
        <dsp:cNvPr id="0" name=""/>
        <dsp:cNvSpPr/>
      </dsp:nvSpPr>
      <dsp:spPr>
        <a:xfrm>
          <a:off x="3615094" y="385325"/>
          <a:ext cx="1581864" cy="1581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Zwolennicy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(</a:t>
          </a:r>
          <a:r>
            <a:rPr lang="pl-PL" sz="1700" kern="1200" dirty="0" err="1" smtClean="0"/>
            <a:t>Fashionistas</a:t>
          </a:r>
          <a:r>
            <a:rPr lang="pl-PL" sz="1700" kern="1200" dirty="0" smtClean="0"/>
            <a:t>)</a:t>
          </a:r>
          <a:endParaRPr lang="pl-PL" sz="1700" kern="1200" dirty="0"/>
        </a:p>
      </dsp:txBody>
      <dsp:txXfrm>
        <a:off x="3692314" y="462545"/>
        <a:ext cx="1427424" cy="1427424"/>
      </dsp:txXfrm>
    </dsp:sp>
    <dsp:sp modelId="{1A9CD44A-73F4-4AA7-BCCB-548F837D6014}">
      <dsp:nvSpPr>
        <dsp:cNvPr id="0" name=""/>
        <dsp:cNvSpPr/>
      </dsp:nvSpPr>
      <dsp:spPr>
        <a:xfrm>
          <a:off x="5318640" y="385325"/>
          <a:ext cx="1581864" cy="1581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Elita cyfryzacji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(</a:t>
          </a:r>
          <a:r>
            <a:rPr lang="pl-PL" sz="1700" kern="1200" dirty="0" err="1" smtClean="0"/>
            <a:t>Digirati</a:t>
          </a:r>
          <a:r>
            <a:rPr lang="pl-PL" sz="1700" kern="1200" dirty="0" smtClean="0"/>
            <a:t>)</a:t>
          </a:r>
          <a:endParaRPr lang="pl-PL" sz="1700" kern="1200" dirty="0"/>
        </a:p>
      </dsp:txBody>
      <dsp:txXfrm>
        <a:off x="5395860" y="462545"/>
        <a:ext cx="1427424" cy="1427424"/>
      </dsp:txXfrm>
    </dsp:sp>
    <dsp:sp modelId="{8F1C6E48-1D6A-4945-A27A-261EDB1A5E1C}">
      <dsp:nvSpPr>
        <dsp:cNvPr id="0" name=""/>
        <dsp:cNvSpPr/>
      </dsp:nvSpPr>
      <dsp:spPr>
        <a:xfrm>
          <a:off x="3615094" y="2088872"/>
          <a:ext cx="1581864" cy="1581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Nowicjusze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(</a:t>
          </a:r>
          <a:r>
            <a:rPr lang="pl-PL" sz="1700" kern="1200" dirty="0" err="1" smtClean="0"/>
            <a:t>Beginers</a:t>
          </a:r>
          <a:r>
            <a:rPr lang="pl-PL" sz="1700" kern="1200" dirty="0" smtClean="0"/>
            <a:t>)</a:t>
          </a:r>
        </a:p>
      </dsp:txBody>
      <dsp:txXfrm>
        <a:off x="3692314" y="2166092"/>
        <a:ext cx="1427424" cy="1427424"/>
      </dsp:txXfrm>
    </dsp:sp>
    <dsp:sp modelId="{6068D545-1F2C-4748-B1C1-79B2002624F5}">
      <dsp:nvSpPr>
        <dsp:cNvPr id="0" name=""/>
        <dsp:cNvSpPr/>
      </dsp:nvSpPr>
      <dsp:spPr>
        <a:xfrm>
          <a:off x="5318640" y="2088872"/>
          <a:ext cx="1581864" cy="1581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Konserwatyści cyfrowi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(Digital </a:t>
          </a:r>
          <a:r>
            <a:rPr lang="pl-PL" sz="1700" kern="1200" dirty="0" err="1" smtClean="0"/>
            <a:t>Conservatives</a:t>
          </a:r>
          <a:r>
            <a:rPr lang="pl-PL" sz="1700" kern="1200" dirty="0" smtClean="0"/>
            <a:t>)</a:t>
          </a:r>
          <a:endParaRPr lang="pl-PL" sz="1700" kern="1200" dirty="0"/>
        </a:p>
      </dsp:txBody>
      <dsp:txXfrm>
        <a:off x="5395860" y="2166092"/>
        <a:ext cx="1427424" cy="1427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C432D-1BDA-41BF-8502-0811303E9695}">
      <dsp:nvSpPr>
        <dsp:cNvPr id="0" name=""/>
        <dsp:cNvSpPr/>
      </dsp:nvSpPr>
      <dsp:spPr>
        <a:xfrm rot="5400000">
          <a:off x="-113816" y="116037"/>
          <a:ext cx="758779" cy="5311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1971</a:t>
          </a:r>
          <a:endParaRPr lang="pl-PL" sz="1400" kern="1200" dirty="0"/>
        </a:p>
      </dsp:txBody>
      <dsp:txXfrm rot="-5400000">
        <a:off x="2" y="267793"/>
        <a:ext cx="531145" cy="227634"/>
      </dsp:txXfrm>
    </dsp:sp>
    <dsp:sp modelId="{694C793F-57F4-42CC-AAB9-62FBFAB002D3}">
      <dsp:nvSpPr>
        <dsp:cNvPr id="0" name=""/>
        <dsp:cNvSpPr/>
      </dsp:nvSpPr>
      <dsp:spPr>
        <a:xfrm rot="5400000">
          <a:off x="5276769" y="-4743403"/>
          <a:ext cx="493206" cy="9984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Otwarcie pierwszej kawiarni w Seattle, USA</a:t>
          </a:r>
          <a:endParaRPr lang="pl-PL" sz="1400" kern="1200" dirty="0"/>
        </a:p>
      </dsp:txBody>
      <dsp:txXfrm rot="-5400000">
        <a:off x="531145" y="26297"/>
        <a:ext cx="9960378" cy="445054"/>
      </dsp:txXfrm>
    </dsp:sp>
    <dsp:sp modelId="{7E2F9B27-DC6C-4244-B856-3FA190CD3478}">
      <dsp:nvSpPr>
        <dsp:cNvPr id="0" name=""/>
        <dsp:cNvSpPr/>
      </dsp:nvSpPr>
      <dsp:spPr>
        <a:xfrm rot="5400000">
          <a:off x="-113816" y="774605"/>
          <a:ext cx="758779" cy="5311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2008</a:t>
          </a:r>
          <a:endParaRPr lang="pl-PL" sz="1400" kern="1200" dirty="0"/>
        </a:p>
      </dsp:txBody>
      <dsp:txXfrm rot="-5400000">
        <a:off x="2" y="926361"/>
        <a:ext cx="531145" cy="227634"/>
      </dsp:txXfrm>
    </dsp:sp>
    <dsp:sp modelId="{75BAA6EF-1268-462D-AA80-2D9FE713871F}">
      <dsp:nvSpPr>
        <dsp:cNvPr id="0" name=""/>
        <dsp:cNvSpPr/>
      </dsp:nvSpPr>
      <dsp:spPr>
        <a:xfrm rot="5400000">
          <a:off x="5276769" y="-4084834"/>
          <a:ext cx="493206" cy="9984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Po szybkim rozwoju, </a:t>
          </a:r>
          <a:r>
            <a:rPr lang="pl-PL" sz="1400" kern="1200" dirty="0" err="1" smtClean="0"/>
            <a:t>Starbucks</a:t>
          </a:r>
          <a:r>
            <a:rPr lang="pl-PL" sz="1400" kern="1200" dirty="0" smtClean="0"/>
            <a:t> stanął w obliczu spadku sprzedaży w tym samym sklepie w 2008 r., a jego cena akcji została obniżona prawie o połowę w ciągu ostatnich dwóch lat.</a:t>
          </a:r>
          <a:endParaRPr lang="pl-PL" sz="1400" kern="1200" dirty="0"/>
        </a:p>
      </dsp:txBody>
      <dsp:txXfrm rot="-5400000">
        <a:off x="531145" y="684866"/>
        <a:ext cx="9960378" cy="445054"/>
      </dsp:txXfrm>
    </dsp:sp>
    <dsp:sp modelId="{3DC92135-FA25-4CF8-8014-795167050A39}">
      <dsp:nvSpPr>
        <dsp:cNvPr id="0" name=""/>
        <dsp:cNvSpPr/>
      </dsp:nvSpPr>
      <dsp:spPr>
        <a:xfrm rot="5400000">
          <a:off x="-113816" y="1433174"/>
          <a:ext cx="758779" cy="5311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2009</a:t>
          </a:r>
          <a:endParaRPr lang="pl-PL" sz="1400" kern="1200" dirty="0"/>
        </a:p>
      </dsp:txBody>
      <dsp:txXfrm rot="-5400000">
        <a:off x="2" y="1584930"/>
        <a:ext cx="531145" cy="227634"/>
      </dsp:txXfrm>
    </dsp:sp>
    <dsp:sp modelId="{C71F5837-6972-4698-8123-E4841E3A3C57}">
      <dsp:nvSpPr>
        <dsp:cNvPr id="0" name=""/>
        <dsp:cNvSpPr/>
      </dsp:nvSpPr>
      <dsp:spPr>
        <a:xfrm rot="5400000">
          <a:off x="5276769" y="-3426266"/>
          <a:ext cx="493206" cy="9984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Pierwsza aplikacja sieci – </a:t>
          </a:r>
          <a:r>
            <a:rPr lang="pl-PL" sz="1400" kern="1200" dirty="0" err="1" smtClean="0"/>
            <a:t>myStarbucks</a:t>
          </a:r>
          <a:r>
            <a:rPr lang="pl-PL" sz="1400" kern="1200" dirty="0" smtClean="0"/>
            <a:t>, pozwoliła klientom zlokalizować najbliższy sklep, dowiedzieć się więcej o kawach firmy, a nawet tworzyć własne napoje.</a:t>
          </a:r>
          <a:endParaRPr lang="pl-PL" sz="1400" kern="1200" dirty="0"/>
        </a:p>
      </dsp:txBody>
      <dsp:txXfrm rot="-5400000">
        <a:off x="531145" y="1343434"/>
        <a:ext cx="9960378" cy="445054"/>
      </dsp:txXfrm>
    </dsp:sp>
    <dsp:sp modelId="{9E50B250-2AF9-4439-AAAF-24C0B2F78311}">
      <dsp:nvSpPr>
        <dsp:cNvPr id="0" name=""/>
        <dsp:cNvSpPr/>
      </dsp:nvSpPr>
      <dsp:spPr>
        <a:xfrm rot="5400000">
          <a:off x="-113816" y="2091742"/>
          <a:ext cx="758779" cy="5311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2011</a:t>
          </a:r>
          <a:endParaRPr lang="pl-PL" sz="1400" kern="1200" dirty="0"/>
        </a:p>
      </dsp:txBody>
      <dsp:txXfrm rot="-5400000">
        <a:off x="2" y="2243498"/>
        <a:ext cx="531145" cy="227634"/>
      </dsp:txXfrm>
    </dsp:sp>
    <dsp:sp modelId="{95FEB29F-DF72-4B03-9C60-7F1FEA8A7296}">
      <dsp:nvSpPr>
        <dsp:cNvPr id="0" name=""/>
        <dsp:cNvSpPr/>
      </dsp:nvSpPr>
      <dsp:spPr>
        <a:xfrm rot="5400000">
          <a:off x="5276769" y="-2767697"/>
          <a:ext cx="493206" cy="9984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Starbucks</a:t>
          </a:r>
          <a:r>
            <a:rPr lang="pl-PL" sz="1400" kern="1200" dirty="0" smtClean="0"/>
            <a:t> zmienił swój program lojalnościowy na cyfrowy, wprowadzając aplikację mobilną </a:t>
          </a:r>
          <a:r>
            <a:rPr lang="pl-PL" sz="1400" kern="1200" dirty="0" err="1" smtClean="0"/>
            <a:t>Starbucks</a:t>
          </a:r>
          <a:r>
            <a:rPr lang="pl-PL" sz="1400" kern="1200" dirty="0" smtClean="0"/>
            <a:t> Card. Aplikacja umożliwiła klientom </a:t>
          </a:r>
          <a:r>
            <a:rPr lang="pl-PL" sz="1400" kern="1200" dirty="0" err="1" smtClean="0"/>
            <a:t>Starbucks</a:t>
          </a:r>
          <a:r>
            <a:rPr lang="pl-PL" sz="1400" kern="1200" dirty="0" smtClean="0"/>
            <a:t> płacenie za zakupy w sklepach za pomocą telefonów komórkowych.</a:t>
          </a:r>
          <a:endParaRPr lang="pl-PL" sz="1400" kern="1200" dirty="0"/>
        </a:p>
      </dsp:txBody>
      <dsp:txXfrm rot="-5400000">
        <a:off x="531145" y="2002003"/>
        <a:ext cx="9960378" cy="445054"/>
      </dsp:txXfrm>
    </dsp:sp>
    <dsp:sp modelId="{DDB531D9-E4CF-4CC3-8AC7-953FD21DE0F8}">
      <dsp:nvSpPr>
        <dsp:cNvPr id="0" name=""/>
        <dsp:cNvSpPr/>
      </dsp:nvSpPr>
      <dsp:spPr>
        <a:xfrm rot="5400000">
          <a:off x="-113816" y="2750311"/>
          <a:ext cx="758779" cy="5311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2012</a:t>
          </a:r>
          <a:endParaRPr lang="pl-PL" sz="1400" kern="1200" dirty="0"/>
        </a:p>
      </dsp:txBody>
      <dsp:txXfrm rot="-5400000">
        <a:off x="2" y="2902067"/>
        <a:ext cx="531145" cy="227634"/>
      </dsp:txXfrm>
    </dsp:sp>
    <dsp:sp modelId="{55C44FC3-A134-4E1E-9333-EB155E3DC3C6}">
      <dsp:nvSpPr>
        <dsp:cNvPr id="0" name=""/>
        <dsp:cNvSpPr/>
      </dsp:nvSpPr>
      <dsp:spPr>
        <a:xfrm rot="5400000">
          <a:off x="5276769" y="-2109129"/>
          <a:ext cx="493206" cy="9984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Ogłoszono, że klienci będą mogli dokonywać płatności przy kasie za pośrednictwem </a:t>
          </a:r>
          <a:r>
            <a:rPr lang="pl-PL" sz="1200" kern="1200" dirty="0" err="1" smtClean="0"/>
            <a:t>Square</a:t>
          </a:r>
          <a:r>
            <a:rPr lang="pl-PL" sz="1200" kern="1200" dirty="0" smtClean="0"/>
            <a:t> – systemu płatności mobilnych opartego na aplikacji. </a:t>
          </a:r>
          <a:r>
            <a:rPr lang="pl-PL" sz="1200" kern="1200" dirty="0" err="1" smtClean="0"/>
            <a:t>Starbucks</a:t>
          </a:r>
          <a:r>
            <a:rPr lang="pl-PL" sz="1200" kern="1200" dirty="0" smtClean="0"/>
            <a:t> umożliwił również integrację swojej aplikacji z </a:t>
          </a:r>
          <a:r>
            <a:rPr lang="pl-PL" sz="1200" kern="1200" dirty="0" err="1" smtClean="0"/>
            <a:t>Passbook</a:t>
          </a:r>
          <a:r>
            <a:rPr lang="pl-PL" sz="1200" kern="1200" dirty="0" smtClean="0"/>
            <a:t> firmy Apple, która konsoliduje informacje o biletach, kuponach i kartach lojalnościowych na </a:t>
          </a:r>
          <a:r>
            <a:rPr lang="pl-PL" sz="1200" kern="1200" dirty="0" err="1" smtClean="0"/>
            <a:t>iPhonie</a:t>
          </a:r>
          <a:r>
            <a:rPr lang="pl-PL" sz="1200" kern="1200" dirty="0" smtClean="0"/>
            <a:t> lub iPodzie </a:t>
          </a:r>
          <a:r>
            <a:rPr lang="pl-PL" sz="1200" kern="1200" dirty="0" err="1" smtClean="0"/>
            <a:t>Touch</a:t>
          </a:r>
          <a:r>
            <a:rPr lang="pl-PL" sz="1200" kern="1200" dirty="0" smtClean="0"/>
            <a:t>, zapewniając wygodny dostęp.</a:t>
          </a:r>
          <a:endParaRPr lang="pl-PL" sz="1200" kern="1200" dirty="0"/>
        </a:p>
      </dsp:txBody>
      <dsp:txXfrm rot="-5400000">
        <a:off x="531145" y="2660571"/>
        <a:ext cx="9960378" cy="445054"/>
      </dsp:txXfrm>
    </dsp:sp>
    <dsp:sp modelId="{2776D60D-20B7-4832-BE7E-EEE86F35E1A0}">
      <dsp:nvSpPr>
        <dsp:cNvPr id="0" name=""/>
        <dsp:cNvSpPr/>
      </dsp:nvSpPr>
      <dsp:spPr>
        <a:xfrm rot="5400000">
          <a:off x="-113816" y="3408880"/>
          <a:ext cx="758779" cy="5311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2020</a:t>
          </a:r>
          <a:endParaRPr lang="pl-PL" sz="1400" kern="1200" dirty="0"/>
        </a:p>
      </dsp:txBody>
      <dsp:txXfrm rot="-5400000">
        <a:off x="2" y="3560636"/>
        <a:ext cx="531145" cy="227634"/>
      </dsp:txXfrm>
    </dsp:sp>
    <dsp:sp modelId="{B9A88DB5-7B56-47EA-AB9C-773FD335B758}">
      <dsp:nvSpPr>
        <dsp:cNvPr id="0" name=""/>
        <dsp:cNvSpPr/>
      </dsp:nvSpPr>
      <dsp:spPr>
        <a:xfrm rot="5400000">
          <a:off x="5276769" y="-1450560"/>
          <a:ext cx="493206" cy="9984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W czasie pandemii Covid-19, </a:t>
          </a:r>
          <a:r>
            <a:rPr lang="pl-PL" sz="1500" kern="1200" dirty="0" err="1" smtClean="0"/>
            <a:t>Starbucks</a:t>
          </a:r>
          <a:r>
            <a:rPr lang="pl-PL" sz="1500" kern="1200" dirty="0" smtClean="0"/>
            <a:t> udostępnił aplikację mobilną, która pozwala użytkownikom dostosowywać zamówienia i płacić za nie za pomocą telefonu, okazała się nieoceniona, gdy transakcje zbliżeniowe stały się koniecznością</a:t>
          </a:r>
          <a:endParaRPr lang="pl-PL" sz="1500" kern="1200" dirty="0"/>
        </a:p>
      </dsp:txBody>
      <dsp:txXfrm rot="-5400000">
        <a:off x="531145" y="3319140"/>
        <a:ext cx="9960378" cy="445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Konferencja WWGN 2021, 19-21 września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Konferencja WWGN 2021, 19-21 września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Drucker, P. (1994), “Theory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business”,Harvard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Review, September/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October,pp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95-106.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Konferencja WWGN 2021, 19-21 września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07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Firmy te niewiele robią z zaawansowanymi możliwościami cyfrowymi, chociaż mogą być dojrzałe z bardziej tradycyjnymi aplikacjami, takimi jak ERP lub handel elektroniczny. Chociaż firmy mogą być początkującymi z wyboru, najczęściej są w tym kwadrancie przez przypadek. Mogą być nieświadomi możliwości lub mogą rozpoczynać małe inwestycje bez skutecznego zarządzania transformacją.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Konferencja WWGN 2021, 19-21 września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61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Średnia różnica wyników dla firm w każdym kwadrancie w porównaniu ze średnimi wynikami wszystkich dużych firm w tej samej branży dla 184 spółek giełdowych w naszej próbie.</a:t>
            </a:r>
          </a:p>
          <a:p>
            <a:endParaRPr lang="pl-PL" dirty="0" smtClean="0"/>
          </a:p>
          <a:p>
            <a:r>
              <a:rPr lang="pl-PL" dirty="0" smtClean="0"/>
              <a:t>Elita cyfryzacji jest o 26 procent bardziej dochodowa niż ich konkurenci</a:t>
            </a:r>
            <a:r>
              <a:rPr lang="pl-PL" baseline="0" dirty="0" smtClean="0"/>
              <a:t> </a:t>
            </a:r>
            <a:r>
              <a:rPr lang="pl-PL" dirty="0" smtClean="0"/>
              <a:t>w branży i generują o 9 procent wyższe przychody ze swoich aktywów trwałych.</a:t>
            </a:r>
          </a:p>
          <a:p>
            <a:r>
              <a:rPr lang="pl-PL" dirty="0" smtClean="0"/>
              <a:t>Próba: 184 spółki akcyjne notowane na giełdzie</a:t>
            </a:r>
            <a:r>
              <a:rPr lang="pl-PL" baseline="0" dirty="0" smtClean="0"/>
              <a:t> w NYSE, o przychodach ogółem od 500 milionów USD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Konferencja WWGN 2021, 19-21 września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39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 smtClean="0"/>
              <a:t>Imię nazwisko prelegenta/ki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Konferencja WWGN, Kraków, 19-21.09.2021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Model biznesowy </a:t>
            </a:r>
            <a:r>
              <a:rPr lang="pl-PL" dirty="0" smtClean="0"/>
              <a:t>(3)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Model biznesowy pozwala:</a:t>
            </a:r>
          </a:p>
          <a:p>
            <a:pPr lvl="1"/>
            <a:r>
              <a:rPr lang="pl-PL" dirty="0"/>
              <a:t>uporządkować informacje o danym produkcie, </a:t>
            </a:r>
          </a:p>
          <a:p>
            <a:pPr lvl="1"/>
            <a:r>
              <a:rPr lang="pl-PL" dirty="0"/>
              <a:t>uporządkować rozproszone informacje o planowanym biznesie </a:t>
            </a:r>
          </a:p>
          <a:p>
            <a:pPr lvl="1"/>
            <a:r>
              <a:rPr lang="pl-PL" dirty="0"/>
              <a:t>lepiej opisać dany proces.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Dzięki temu modele </a:t>
            </a:r>
            <a:r>
              <a:rPr lang="pl-PL" dirty="0" smtClean="0"/>
              <a:t>biznesowe pomagają </a:t>
            </a:r>
            <a:r>
              <a:rPr lang="pl-PL" dirty="0"/>
              <a:t>w podejmowaniu </a:t>
            </a:r>
            <a:r>
              <a:rPr lang="pl-PL" dirty="0" smtClean="0"/>
              <a:t>decyzji.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Dzięki rozpisaniu i uporządkowaniu wiedzy o </a:t>
            </a:r>
            <a:r>
              <a:rPr lang="pl-PL" dirty="0" smtClean="0"/>
              <a:t>przedsiębiorstwie, </a:t>
            </a:r>
            <a:br>
              <a:rPr lang="pl-PL" dirty="0" smtClean="0"/>
            </a:br>
            <a:r>
              <a:rPr lang="pl-PL" dirty="0" smtClean="0"/>
              <a:t>modele </a:t>
            </a:r>
            <a:r>
              <a:rPr lang="pl-PL" dirty="0"/>
              <a:t>biznesowe pomagają lepiej go zrozumieć i skuteczniej nim zarządzać.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Model biznesowy jasno określa:</a:t>
            </a:r>
          </a:p>
          <a:p>
            <a:pPr lvl="1"/>
            <a:r>
              <a:rPr lang="pl-PL" dirty="0"/>
              <a:t>skąd firma bierze pieniądze, </a:t>
            </a:r>
          </a:p>
          <a:p>
            <a:pPr lvl="1"/>
            <a:r>
              <a:rPr lang="pl-PL" dirty="0"/>
              <a:t>co sprzedaje, </a:t>
            </a:r>
          </a:p>
          <a:p>
            <a:pPr lvl="1"/>
            <a:r>
              <a:rPr lang="pl-PL" dirty="0"/>
              <a:t>komu sprzedaje, </a:t>
            </a:r>
          </a:p>
          <a:p>
            <a:pPr lvl="1"/>
            <a:r>
              <a:rPr lang="pl-PL" dirty="0"/>
              <a:t>kiedy uznaje się, że osiągnęła sukces. </a:t>
            </a:r>
          </a:p>
        </p:txBody>
      </p:sp>
    </p:spTree>
    <p:extLst>
      <p:ext uri="{BB962C8B-B14F-4D97-AF65-F5344CB8AC3E}">
        <p14:creationId xmlns:p14="http://schemas.microsoft.com/office/powerpoint/2010/main" val="3937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Apple </a:t>
            </a:r>
            <a:r>
              <a:rPr lang="pl-PL" dirty="0" smtClean="0"/>
              <a:t>– iPod, 2003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2003 roku Apple wprowadził iPoda do sklepu </a:t>
            </a:r>
            <a:r>
              <a:rPr lang="pl-PL" dirty="0" smtClean="0"/>
              <a:t>iTunes</a:t>
            </a:r>
          </a:p>
          <a:p>
            <a:r>
              <a:rPr lang="pl-PL" dirty="0" smtClean="0"/>
              <a:t>Zrewolucjonizował w ten sposób </a:t>
            </a:r>
            <a:r>
              <a:rPr lang="pl-PL" dirty="0"/>
              <a:t>przenośną rozrywkę, tworząc nowy rynek i przekształcając </a:t>
            </a:r>
            <a:r>
              <a:rPr lang="pl-PL" dirty="0" smtClean="0"/>
              <a:t>firmę </a:t>
            </a:r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ciągu zaledwie trzech lat połączenie iPod/iTunes stało się produktem o wartości prawie 10 miliardów </a:t>
            </a:r>
            <a:r>
              <a:rPr lang="pl-PL" dirty="0" smtClean="0"/>
              <a:t>USD, </a:t>
            </a:r>
            <a:r>
              <a:rPr lang="pl-PL" dirty="0"/>
              <a:t>co </a:t>
            </a:r>
            <a:r>
              <a:rPr lang="pl-PL" dirty="0" smtClean="0"/>
              <a:t>stanowiło </a:t>
            </a:r>
            <a:r>
              <a:rPr lang="pl-PL" dirty="0"/>
              <a:t>prawie 50% przychodów </a:t>
            </a:r>
            <a:r>
              <a:rPr lang="pl-PL" dirty="0" smtClean="0"/>
              <a:t>Apple </a:t>
            </a:r>
          </a:p>
          <a:p>
            <a:r>
              <a:rPr lang="pl-PL" dirty="0" smtClean="0"/>
              <a:t>Kapitalizacja </a:t>
            </a:r>
            <a:r>
              <a:rPr lang="pl-PL" dirty="0"/>
              <a:t>rynkowa Apple wzrosła z około 1 miliarda dolarów na początku 2003 roku do ponad 150 miliardów </a:t>
            </a:r>
            <a:r>
              <a:rPr lang="pl-PL" dirty="0" smtClean="0"/>
              <a:t>USD </a:t>
            </a:r>
            <a:r>
              <a:rPr lang="pl-PL" dirty="0"/>
              <a:t>pod koniec 2007 </a:t>
            </a:r>
            <a:r>
              <a:rPr lang="pl-PL" dirty="0" smtClean="0"/>
              <a:t>r.</a:t>
            </a:r>
          </a:p>
          <a:p>
            <a:r>
              <a:rPr lang="pl-PL" dirty="0" smtClean="0"/>
              <a:t>W 2007 r. płacono ok. 7 USD za 1 akcję Apple, dziś ok. 150 USD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Dojrzałość cyfrowa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08670"/>
              </p:ext>
            </p:extLst>
          </p:nvPr>
        </p:nvGraphicFramePr>
        <p:xfrm>
          <a:off x="838200" y="2120900"/>
          <a:ext cx="10515600" cy="405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>
            <a:off x="4459857" y="5771072"/>
            <a:ext cx="3838755" cy="17253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4459857" y="2375452"/>
            <a:ext cx="0" cy="3412874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 rot="16200000">
            <a:off x="2604052" y="3964265"/>
            <a:ext cx="299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Cyfrowa intensywność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107345" y="5817283"/>
            <a:ext cx="397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Intensywność zarządzania transformacją</a:t>
            </a:r>
            <a:endParaRPr lang="pl-PL" dirty="0"/>
          </a:p>
        </p:txBody>
      </p:sp>
      <p:cxnSp>
        <p:nvCxnSpPr>
          <p:cNvPr id="15" name="Łącznik prosty 14"/>
          <p:cNvCxnSpPr/>
          <p:nvPr/>
        </p:nvCxnSpPr>
        <p:spPr>
          <a:xfrm flipV="1">
            <a:off x="228600" y="4123522"/>
            <a:ext cx="3570419" cy="2375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V="1">
            <a:off x="8298612" y="4081889"/>
            <a:ext cx="3581670" cy="36815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311717" y="2006483"/>
            <a:ext cx="3428207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Firmy, które wdrożyły </a:t>
            </a:r>
            <a:r>
              <a:rPr lang="pl-PL" sz="1200" dirty="0"/>
              <a:t>lub eksperymentowały z wieloma ciekawymi </a:t>
            </a:r>
            <a:r>
              <a:rPr lang="pl-PL" sz="1200" dirty="0" smtClean="0"/>
              <a:t>rozwiązaniami </a:t>
            </a:r>
            <a:r>
              <a:rPr lang="pl-PL" sz="1200" dirty="0"/>
              <a:t>cyfrowymi. Niektóre </a:t>
            </a:r>
            <a:r>
              <a:rPr lang="pl-PL" sz="1200" dirty="0" smtClean="0"/>
              <a:t>z nich mogą posiadać pewną </a:t>
            </a:r>
            <a:r>
              <a:rPr lang="pl-PL" sz="1200" dirty="0"/>
              <a:t>wartość. M</a:t>
            </a:r>
            <a:r>
              <a:rPr lang="pl-PL" sz="1200" dirty="0" smtClean="0"/>
              <a:t>ogą </a:t>
            </a:r>
            <a:r>
              <a:rPr lang="pl-PL" sz="1200" dirty="0"/>
              <a:t>dobrze wyglądać razem, </a:t>
            </a:r>
            <a:r>
              <a:rPr lang="pl-PL" sz="1200" dirty="0" smtClean="0"/>
              <a:t>ale nie </a:t>
            </a:r>
            <a:r>
              <a:rPr lang="pl-PL" sz="1200" dirty="0"/>
              <a:t>są realizowane z wizją uzyskania synergii między </a:t>
            </a:r>
            <a:r>
              <a:rPr lang="pl-PL" sz="1200" dirty="0" smtClean="0"/>
              <a:t>sobą. </a:t>
            </a:r>
            <a:r>
              <a:rPr lang="pl-PL" sz="1200" dirty="0"/>
              <a:t>Cyfrowi </a:t>
            </a:r>
            <a:r>
              <a:rPr lang="pl-PL" sz="1200" dirty="0" smtClean="0"/>
              <a:t>„zwolennicy” </a:t>
            </a:r>
            <a:r>
              <a:rPr lang="pl-PL" sz="1200" dirty="0"/>
              <a:t>są zmotywowani do wprowadzania zmian opartych na technologii cyfrowej, ale strategia cyfrowej transformacji nie opiera się na prawdziwej wiedzy na temat maksymalizacji korzyści biznesowych.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11717" y="4378903"/>
            <a:ext cx="342820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Firmy te niewiele robią z zaawansowanymi możliwościami cyfrowymi, chociaż mogą być dojrzałe </a:t>
            </a:r>
            <a:r>
              <a:rPr lang="pl-PL" sz="1200" dirty="0" smtClean="0"/>
              <a:t>w obszarze tradycyjnych aplikacji, takich </a:t>
            </a:r>
            <a:r>
              <a:rPr lang="pl-PL" sz="1200" dirty="0"/>
              <a:t>jak ERP lub handel elektroniczny. Chociaż firmy mogą być początkującymi z wyboru, najczęściej są w tym kwadrancie przez przypadek. Mogą być </a:t>
            </a:r>
            <a:r>
              <a:rPr lang="pl-PL" sz="1200" dirty="0" smtClean="0"/>
              <a:t>nieświadome </a:t>
            </a:r>
            <a:r>
              <a:rPr lang="pl-PL" sz="1200" dirty="0"/>
              <a:t>możliwości lub </a:t>
            </a:r>
            <a:r>
              <a:rPr lang="pl-PL" sz="1200" b="1" dirty="0"/>
              <a:t>mogą rozpoczynać małe inwestycje bez skutecznego zarządzania transformacją</a:t>
            </a:r>
            <a:r>
              <a:rPr lang="pl-PL" sz="1200" b="1" dirty="0" smtClean="0"/>
              <a:t>.</a:t>
            </a:r>
            <a:endParaRPr lang="pl-PL" sz="1200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8448638" y="4378903"/>
            <a:ext cx="342820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Konserwatyści cyfrowi przedkładają roztropność nad innowacyjność. Rozumieją potrzebę silnej jednoczącej wizji, a także zarządzania i kultury korporacyjnej, aby zapewnić dobre zarządzanie inwestycjami. Jednak zazwyczaj są sceptycznie nastawieni do wartości nowych trendów cyfrowych, czasami ze szkodą dla </a:t>
            </a:r>
            <a:r>
              <a:rPr lang="pl-PL" sz="1200" dirty="0" smtClean="0"/>
              <a:t>nich. Choć </a:t>
            </a:r>
            <a:r>
              <a:rPr lang="pl-PL" sz="1200" dirty="0"/>
              <a:t>starają się inwestować mądrze, ich ostrożne podejście może sprawić, że stracą cenne okazje.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8448638" y="2191149"/>
            <a:ext cx="342820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/>
              <a:t>Naprawdę rozumieją, jak zwiększać wartość dzięki cyfrowej transformacji. Łączą transformacyjną wizję, staranne zarządzanie i zaangażowanie z wystarczającymi inwestycjami w nowe możliwości. Poprzez wizję i zaangażowanie rozwijają kulturę cyfrową, która może przewidywać dalsze zmiany i mądrze je wdrażać. Inwestując i starannie koordynując inicjatywy cyfrowe, stale zwiększają swoją cyfrową przewagę konkurencyjną.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11717" y="6420678"/>
            <a:ext cx="6061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 opracowanie własne na podstawie: </a:t>
            </a:r>
            <a:r>
              <a:rPr lang="en-US" sz="1100" i="1" dirty="0" smtClean="0"/>
              <a:t>Leading Digital</a:t>
            </a:r>
            <a:r>
              <a:rPr lang="pl-PL" sz="1100" dirty="0"/>
              <a:t> </a:t>
            </a:r>
            <a:r>
              <a:rPr lang="pl-PL" sz="1100" dirty="0" smtClean="0"/>
              <a:t>(2014),</a:t>
            </a:r>
            <a:r>
              <a:rPr lang="en-US" sz="1100" dirty="0" smtClean="0"/>
              <a:t>G</a:t>
            </a:r>
            <a:r>
              <a:rPr lang="pl-PL" sz="1100" dirty="0" smtClean="0"/>
              <a:t>. </a:t>
            </a:r>
            <a:r>
              <a:rPr lang="en-US" sz="1100" dirty="0" err="1" smtClean="0"/>
              <a:t>Westerman</a:t>
            </a:r>
            <a:r>
              <a:rPr lang="en-US" sz="1100" dirty="0"/>
              <a:t>, </a:t>
            </a:r>
            <a:r>
              <a:rPr lang="en-US" sz="1100" dirty="0" smtClean="0"/>
              <a:t>D</a:t>
            </a:r>
            <a:r>
              <a:rPr lang="pl-PL" sz="1100" dirty="0" smtClean="0"/>
              <a:t>.</a:t>
            </a:r>
            <a:r>
              <a:rPr lang="en-US" sz="1100" dirty="0" smtClean="0"/>
              <a:t> Bonnet</a:t>
            </a:r>
            <a:r>
              <a:rPr lang="pl-PL" sz="1100" dirty="0" smtClean="0"/>
              <a:t>,</a:t>
            </a:r>
            <a:r>
              <a:rPr lang="en-US" sz="1100" dirty="0" smtClean="0"/>
              <a:t> </a:t>
            </a:r>
            <a:r>
              <a:rPr lang="pl-PL" sz="1100" dirty="0" smtClean="0"/>
              <a:t>A.</a:t>
            </a:r>
            <a:r>
              <a:rPr lang="en-US" sz="1100" dirty="0" smtClean="0"/>
              <a:t>McAfee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5298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Intensywność </a:t>
            </a:r>
            <a:r>
              <a:rPr lang="pl-PL" dirty="0"/>
              <a:t>zarządzania transformacją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Zdolności przywódcze, w tym</a:t>
            </a:r>
            <a:r>
              <a:rPr lang="pl-PL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Wizja przyszłości firmy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Zarządzanie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Zaangażowanie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Powiązania pomiędzy IT a działalnością przedsiębiorstwa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Koordynacja między </a:t>
            </a:r>
            <a:r>
              <a:rPr lang="pl-PL" dirty="0" smtClean="0"/>
              <a:t>„silosami” tworzącymi się w przedsiębiorstwie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Ewolucja </a:t>
            </a:r>
            <a:r>
              <a:rPr lang="pl-PL" dirty="0" smtClean="0"/>
              <a:t>kultury przedsiębiorstwa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Nowe umiejętności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581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Cyfrowa intensywność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Wykorzystanie technologii do: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Wywołania zaangażowania klienta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500" dirty="0"/>
              <a:t>Marketing oparty na lokalizacji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500" dirty="0"/>
              <a:t>Połączone </a:t>
            </a:r>
            <a:r>
              <a:rPr lang="pl-PL" sz="2500" dirty="0" smtClean="0"/>
              <a:t>produkty</a:t>
            </a:r>
            <a:endParaRPr lang="pl-P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 smtClean="0"/>
              <a:t>Zbiorowości </a:t>
            </a:r>
            <a:r>
              <a:rPr lang="pl-PL" dirty="0"/>
              <a:t>w mediach społecznościowych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Realizacji działań wewnątrz firmy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 smtClean="0"/>
              <a:t>Projektowanie cyfrowe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 smtClean="0"/>
              <a:t>Monitorowanie </a:t>
            </a:r>
            <a:r>
              <a:rPr lang="pl-PL" dirty="0"/>
              <a:t>operacji w czasie </a:t>
            </a:r>
            <a:r>
              <a:rPr lang="pl-PL" dirty="0" smtClean="0"/>
              <a:t>rzeczywistym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 smtClean="0"/>
              <a:t>Zoptymalizowane ceny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 smtClean="0"/>
              <a:t>Sprzedaż mobilna</a:t>
            </a:r>
          </a:p>
        </p:txBody>
      </p:sp>
    </p:spTree>
    <p:extLst>
      <p:ext uri="{BB962C8B-B14F-4D97-AF65-F5344CB8AC3E}">
        <p14:creationId xmlns:p14="http://schemas.microsoft.com/office/powerpoint/2010/main" val="4723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Elita cyfryzacji wyprzedza konkurencję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9692" y="2053798"/>
            <a:ext cx="7467573" cy="348946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08112" y="5247860"/>
            <a:ext cx="348863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Koszyk wskaźników: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Średni przychód / pracownika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Średni przychód / środki trwałe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130209" y="5291199"/>
            <a:ext cx="406179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Koszyk wskaźników: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EBIT / Przychody ogółem ze sprzedaży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Zysk netto / Przychody ogółem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9243391" y="1934528"/>
            <a:ext cx="2537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Rentowność</a:t>
            </a:r>
            <a:endParaRPr lang="pl-PL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0948" y="1934528"/>
            <a:ext cx="235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Efektywność generowania przychodów</a:t>
            </a:r>
          </a:p>
        </p:txBody>
      </p:sp>
    </p:spTree>
    <p:extLst>
      <p:ext uri="{BB962C8B-B14F-4D97-AF65-F5344CB8AC3E}">
        <p14:creationId xmlns:p14="http://schemas.microsoft.com/office/powerpoint/2010/main" val="28629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Dojrzałość cyfrowa według branż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438234"/>
              </p:ext>
            </p:extLst>
          </p:nvPr>
        </p:nvGraphicFramePr>
        <p:xfrm>
          <a:off x="838200" y="2120900"/>
          <a:ext cx="10515600" cy="405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81609" y="6086336"/>
            <a:ext cx="10015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Źródło: opracowanie własne na podstawie:  </a:t>
            </a:r>
            <a:r>
              <a:rPr lang="en-US" sz="1200" dirty="0" smtClean="0"/>
              <a:t>The </a:t>
            </a:r>
            <a:r>
              <a:rPr lang="en-US" sz="1200" dirty="0"/>
              <a:t>Digital </a:t>
            </a:r>
            <a:r>
              <a:rPr lang="en-US" sz="1200" dirty="0" smtClean="0"/>
              <a:t>Advantage:</a:t>
            </a:r>
            <a:r>
              <a:rPr lang="pl-PL" sz="1200" dirty="0" smtClean="0"/>
              <a:t> </a:t>
            </a:r>
            <a:r>
              <a:rPr lang="en-US" sz="1200" dirty="0" smtClean="0"/>
              <a:t>How </a:t>
            </a:r>
            <a:r>
              <a:rPr lang="en-US" sz="1200" dirty="0"/>
              <a:t>digital leaders outperform their peers in every </a:t>
            </a:r>
            <a:r>
              <a:rPr lang="en-US" sz="1200" dirty="0" smtClean="0"/>
              <a:t>industry</a:t>
            </a:r>
            <a:r>
              <a:rPr lang="pl-PL" sz="1200" dirty="0" smtClean="0"/>
              <a:t>, </a:t>
            </a:r>
            <a:r>
              <a:rPr lang="pl-PL" sz="1200" dirty="0" err="1" smtClean="0"/>
              <a:t>MITSalon</a:t>
            </a:r>
            <a:r>
              <a:rPr lang="pl-PL" sz="1200" dirty="0" smtClean="0"/>
              <a:t> Management, 2012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959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Sens transformacji cyfrowej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 smtClean="0"/>
              <a:t>Działania operacyjne na polu cyfrowym </a:t>
            </a:r>
            <a:r>
              <a:rPr lang="pl-PL" dirty="0"/>
              <a:t>mogą poprawić i rozszerzyć </a:t>
            </a:r>
            <a:r>
              <a:rPr lang="pl-PL" dirty="0" smtClean="0"/>
              <a:t>wyniki osiągane na tradycyjnym polu fizycznym</a:t>
            </a:r>
          </a:p>
          <a:p>
            <a:r>
              <a:rPr lang="pl-PL" dirty="0" smtClean="0"/>
              <a:t>Cyfryzacja biznesu może </a:t>
            </a:r>
            <a:r>
              <a:rPr lang="pl-PL" dirty="0"/>
              <a:t>pomóc firmom </a:t>
            </a:r>
            <a:r>
              <a:rPr lang="pl-PL" dirty="0" smtClean="0"/>
              <a:t>osiągnąć większe obroty na tym samym majątku trwałym</a:t>
            </a:r>
          </a:p>
          <a:p>
            <a:r>
              <a:rPr lang="pl-PL" dirty="0"/>
              <a:t>Możliwości cyfrowe mogą </a:t>
            </a:r>
            <a:r>
              <a:rPr lang="pl-PL" dirty="0" smtClean="0"/>
              <a:t>pomóc </a:t>
            </a:r>
            <a:r>
              <a:rPr lang="pl-PL" dirty="0"/>
              <a:t>firmom w zwiększaniu przychodów poprzez docieranie do nowych klientów lub nawiązywanie nowych kontaktów z istniejącymi </a:t>
            </a:r>
            <a:r>
              <a:rPr lang="pl-PL" dirty="0" smtClean="0"/>
              <a:t>klientami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27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Skuteczność cyfrowych elit (1)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Cyfrowe </a:t>
            </a:r>
            <a:r>
              <a:rPr lang="pl-PL" dirty="0"/>
              <a:t>elity przekształcają </a:t>
            </a:r>
            <a:r>
              <a:rPr lang="pl-PL" dirty="0" smtClean="0"/>
              <a:t>doświadczenia swoich klientów za pomocą czterech działań, które zmieniają system wartości klienta: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poświęcają czas na zrozumienie </a:t>
            </a:r>
            <a:r>
              <a:rPr lang="pl-PL" dirty="0" smtClean="0"/>
              <a:t>zachowania klientów; zastanawiają </a:t>
            </a:r>
            <a:r>
              <a:rPr lang="pl-PL" dirty="0"/>
              <a:t>się, co robią klienci, dlaczego, gdzie i jak to </a:t>
            </a:r>
            <a:r>
              <a:rPr lang="pl-PL" dirty="0" smtClean="0"/>
              <a:t>robią; następnie </a:t>
            </a:r>
            <a:r>
              <a:rPr lang="pl-PL" dirty="0"/>
              <a:t>firma ustala, gdzie i jak można cyfrowo </a:t>
            </a:r>
            <a:r>
              <a:rPr lang="pl-PL" dirty="0" smtClean="0"/>
              <a:t>ulepszyć;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wykorzystują </a:t>
            </a:r>
            <a:r>
              <a:rPr lang="pl-PL" dirty="0"/>
              <a:t>technologie cyfrowe, aby zwiększyć zasięg i zaangażowanie poprzez inteligentne inwestycje w nowe kanały </a:t>
            </a:r>
            <a:r>
              <a:rPr lang="pl-PL" dirty="0" smtClean="0"/>
              <a:t>cyfrowe; zapewniają </a:t>
            </a:r>
            <a:r>
              <a:rPr lang="pl-PL" dirty="0"/>
              <a:t>przyjazne dla użytkownika aplikacje mobilne, rozwijają satysfakcjonujące doświadczenia w mediach społecznościowych i </a:t>
            </a:r>
            <a:r>
              <a:rPr lang="pl-PL" dirty="0" smtClean="0"/>
              <a:t>podnoszą </a:t>
            </a:r>
            <a:r>
              <a:rPr lang="pl-PL" dirty="0"/>
              <a:t>wydatki marketingowe, aby </a:t>
            </a:r>
            <a:r>
              <a:rPr lang="pl-PL" dirty="0" smtClean="0"/>
              <a:t>zwiększyć zaangażowanie klientów;</a:t>
            </a:r>
          </a:p>
        </p:txBody>
      </p:sp>
    </p:spTree>
    <p:extLst>
      <p:ext uri="{BB962C8B-B14F-4D97-AF65-F5344CB8AC3E}">
        <p14:creationId xmlns:p14="http://schemas.microsoft.com/office/powerpoint/2010/main" val="22878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Skuteczność cyfrowych elit (2)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pl-PL" dirty="0" smtClean="0"/>
              <a:t>stosują wyszukane metody analityczne, wspierane naukowo, do lepszego rozpoznania </a:t>
            </a:r>
            <a:r>
              <a:rPr lang="pl-PL" dirty="0"/>
              <a:t>swoich klientów, informowania o zmianach </a:t>
            </a:r>
            <a:r>
              <a:rPr lang="pl-PL" dirty="0" smtClean="0"/>
              <a:t>– zrozumienia </a:t>
            </a:r>
            <a:r>
              <a:rPr lang="pl-PL" dirty="0"/>
              <a:t>bieżącego wykorzystania ich produktów i usług po segmentację bazy klientów i proaktywne oferowanie spersonalizowanych ofert </a:t>
            </a:r>
            <a:r>
              <a:rPr lang="pl-PL" dirty="0" smtClean="0"/>
              <a:t>oraz </a:t>
            </a:r>
            <a:r>
              <a:rPr lang="pl-PL" dirty="0"/>
              <a:t>projektowanie predykcyjnych kampanii </a:t>
            </a:r>
            <a:r>
              <a:rPr lang="pl-PL" dirty="0" smtClean="0"/>
              <a:t>marketingowych;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pl-PL" dirty="0" smtClean="0"/>
              <a:t>pracują </a:t>
            </a:r>
            <a:r>
              <a:rPr lang="pl-PL" dirty="0"/>
              <a:t>nad płynnym połączeniem fizycznych i cyfrowych doświadczeń, nie poprzez zastąpienie starego nowym, ale poprzez wykorzystanie technologii cyfrowych w celu poprawy obsługi klienta </a:t>
            </a:r>
            <a:r>
              <a:rPr lang="pl-PL" dirty="0" smtClean="0"/>
              <a:t>i lepszego wykorzystania istniejących, cennych zasobów informacji.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8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Wpływ rewolucji cyfrowej na zmiany w modelach biznesowych i inwestycjach przedsiębiorstw</a:t>
            </a:r>
            <a:endParaRPr lang="pl-PL" sz="32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410738" y="3850516"/>
            <a:ext cx="5599043" cy="1655762"/>
          </a:xfrm>
        </p:spPr>
        <p:txBody>
          <a:bodyPr/>
          <a:lstStyle/>
          <a:p>
            <a:pPr algn="l"/>
            <a:r>
              <a:rPr lang="pl-PL" dirty="0" smtClean="0"/>
              <a:t>dr Krzysztof Szczepaniak</a:t>
            </a:r>
          </a:p>
          <a:p>
            <a:pPr algn="l"/>
            <a:r>
              <a:rPr lang="pl-PL" dirty="0" smtClean="0"/>
              <a:t>Uniwersytet Gdański, Wydział Zarządzania</a:t>
            </a:r>
          </a:p>
          <a:p>
            <a:pPr algn="l"/>
            <a:r>
              <a:rPr lang="pl-PL" dirty="0" smtClean="0"/>
              <a:t>Katedra Inwestycji i Nieruchomości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2417" y="644901"/>
            <a:ext cx="10515600" cy="764096"/>
          </a:xfrm>
        </p:spPr>
        <p:txBody>
          <a:bodyPr/>
          <a:lstStyle/>
          <a:p>
            <a:r>
              <a:rPr lang="pl-PL" dirty="0" smtClean="0"/>
              <a:t>Transformacja cyfrowa – mity a rzeczywistość</a:t>
            </a:r>
            <a:endParaRPr lang="pl-PL" dirty="0"/>
          </a:p>
        </p:txBody>
      </p:sp>
      <p:graphicFrame>
        <p:nvGraphicFramePr>
          <p:cNvPr id="14" name="Symbol zastępczy zawartości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191507"/>
              </p:ext>
            </p:extLst>
          </p:nvPr>
        </p:nvGraphicFramePr>
        <p:xfrm>
          <a:off x="833231" y="1408997"/>
          <a:ext cx="10515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990">
                  <a:extLst>
                    <a:ext uri="{9D8B030D-6E8A-4147-A177-3AD203B41FA5}">
                      <a16:colId xmlns:a16="http://schemas.microsoft.com/office/drawing/2014/main" val="3295839555"/>
                    </a:ext>
                  </a:extLst>
                </a:gridCol>
                <a:gridCol w="738810">
                  <a:extLst>
                    <a:ext uri="{9D8B030D-6E8A-4147-A177-3AD203B41FA5}">
                      <a16:colId xmlns:a16="http://schemas.microsoft.com/office/drawing/2014/main" val="3043861578"/>
                    </a:ext>
                  </a:extLst>
                </a:gridCol>
                <a:gridCol w="791817">
                  <a:extLst>
                    <a:ext uri="{9D8B030D-6E8A-4147-A177-3AD203B41FA5}">
                      <a16:colId xmlns:a16="http://schemas.microsoft.com/office/drawing/2014/main" val="2675915508"/>
                    </a:ext>
                  </a:extLst>
                </a:gridCol>
                <a:gridCol w="4465983">
                  <a:extLst>
                    <a:ext uri="{9D8B030D-6E8A-4147-A177-3AD203B41FA5}">
                      <a16:colId xmlns:a16="http://schemas.microsoft.com/office/drawing/2014/main" val="20617491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Mity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Rzeczywistość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33253"/>
                  </a:ext>
                </a:extLst>
              </a:tr>
              <a:tr h="330973">
                <a:tc>
                  <a:txBody>
                    <a:bodyPr/>
                    <a:lstStyle/>
                    <a:p>
                      <a:r>
                        <a:rPr lang="pl-PL" dirty="0" smtClean="0"/>
                        <a:t>Dotyczy przede wszystkim doświadczeń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klienta</a:t>
                      </a:r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Duży potencjał istnieje w wydajności, produktywności i pracownikach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3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Ma znaczenie przede wszystkim dla firm technologicznych lub B2C</a:t>
                      </a:r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Możliwości istnieją we wszystkich branżach, bez wyjątków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0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Działania oddolne to właściwy sposób na zmianę</a:t>
                      </a:r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Cyfrowa transformacja musi być prowadzona od góry, jako przemyślna strategia firmy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60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Realizacja wielu inicjatyw cyfrowych, pozwoli osiągnąć sukces</a:t>
                      </a:r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Intensywność zarządzania transformacją jest ważniejsza dla ogólnej wydajności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03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Transformacja cyfrowa nastąpi pomimo naszych kompetencji IT</a:t>
                      </a:r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Relacje biznesowo-informatyczne są kluczowe i w wielu firmach należy je doskonalić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6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Podejście do transformacji cyfrowej jest inne dla każdej branży i firmy</a:t>
                      </a:r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Liderzy cyfrowi mają wspólne DNA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08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Można poczekać i zobaczyć, jak rozwija się transformacja</a:t>
                      </a:r>
                      <a:r>
                        <a:rPr lang="pl-PL" baseline="0" dirty="0" smtClean="0"/>
                        <a:t> cyfrowa w innych firmach</a:t>
                      </a:r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 każdej branży istnieją cyfrowi liderzy, którzy przewyższają swoich konkurentów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06123"/>
                  </a:ext>
                </a:extLst>
              </a:tr>
            </a:tbl>
          </a:graphicData>
        </a:graphic>
      </p:graphicFrame>
      <p:sp>
        <p:nvSpPr>
          <p:cNvPr id="15" name="Prążkowana strzałka w prawo 14"/>
          <p:cNvSpPr/>
          <p:nvPr/>
        </p:nvSpPr>
        <p:spPr>
          <a:xfrm>
            <a:off x="5728253" y="1941747"/>
            <a:ext cx="725556" cy="2385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ążkowana strzałka w prawo 15"/>
          <p:cNvSpPr/>
          <p:nvPr/>
        </p:nvSpPr>
        <p:spPr>
          <a:xfrm>
            <a:off x="5728253" y="2593766"/>
            <a:ext cx="725556" cy="2385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ążkowana strzałka w prawo 16"/>
          <p:cNvSpPr/>
          <p:nvPr/>
        </p:nvSpPr>
        <p:spPr>
          <a:xfrm>
            <a:off x="5728253" y="3249922"/>
            <a:ext cx="725556" cy="2385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ążkowana strzałka w prawo 17"/>
          <p:cNvSpPr/>
          <p:nvPr/>
        </p:nvSpPr>
        <p:spPr>
          <a:xfrm>
            <a:off x="5728253" y="3906078"/>
            <a:ext cx="725556" cy="2385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ążkowana strzałka w prawo 18"/>
          <p:cNvSpPr/>
          <p:nvPr/>
        </p:nvSpPr>
        <p:spPr>
          <a:xfrm>
            <a:off x="5728253" y="4504524"/>
            <a:ext cx="725556" cy="2385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ążkowana strzałka w prawo 19"/>
          <p:cNvSpPr/>
          <p:nvPr/>
        </p:nvSpPr>
        <p:spPr>
          <a:xfrm>
            <a:off x="5728253" y="5143921"/>
            <a:ext cx="725556" cy="2385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ążkowana strzałka w prawo 20"/>
          <p:cNvSpPr/>
          <p:nvPr/>
        </p:nvSpPr>
        <p:spPr>
          <a:xfrm>
            <a:off x="5728253" y="5783318"/>
            <a:ext cx="725556" cy="2385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9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Niepowodzenia transformacji cyfrowej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 smtClean="0"/>
              <a:t>Transformacja </a:t>
            </a:r>
            <a:r>
              <a:rPr lang="pl-PL" dirty="0"/>
              <a:t>cyfrowa jest ważniejsza niż kiedykolwiek, teraz, gdy jesteśmy w czasie czwartej rewolucji przemysłowej, w której granice między światem fizycznym, cyfrowym i biologicznym coraz bardziej się zacierają. Jednak </a:t>
            </a:r>
            <a:r>
              <a:rPr lang="pl-PL" dirty="0" smtClean="0"/>
              <a:t>około </a:t>
            </a:r>
            <a:r>
              <a:rPr lang="pl-PL" dirty="0"/>
              <a:t>70 procent transformacji cyfrowych kończy się niepowodzeniem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dirty="0" smtClean="0"/>
              <a:t>[</a:t>
            </a:r>
            <a:r>
              <a:rPr lang="en-US" i="1" dirty="0" smtClean="0"/>
              <a:t>Why Digital Transformations Fail: The Surprising Disciplines of How to Take Off and Stay Ahead</a:t>
            </a:r>
            <a:r>
              <a:rPr lang="pl-PL" dirty="0" smtClean="0"/>
              <a:t> (2019</a:t>
            </a:r>
            <a:r>
              <a:rPr lang="pl-PL" dirty="0"/>
              <a:t>), </a:t>
            </a:r>
            <a:r>
              <a:rPr lang="pl-PL" dirty="0" smtClean="0"/>
              <a:t>T. </a:t>
            </a:r>
            <a:r>
              <a:rPr lang="pl-PL" dirty="0" err="1" smtClean="0"/>
              <a:t>Saldanha</a:t>
            </a:r>
            <a:r>
              <a:rPr lang="pl-PL" dirty="0" smtClean="0"/>
              <a:t>]</a:t>
            </a:r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3765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err="1" smtClean="0"/>
              <a:t>Starbucks</a:t>
            </a:r>
            <a:r>
              <a:rPr lang="pl-PL" dirty="0" smtClean="0"/>
              <a:t> – studium przypadku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746198"/>
              </p:ext>
            </p:extLst>
          </p:nvPr>
        </p:nvGraphicFramePr>
        <p:xfrm>
          <a:off x="838200" y="2120900"/>
          <a:ext cx="10515600" cy="405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5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Starbucks</a:t>
            </a:r>
            <a:r>
              <a:rPr lang="pl-PL" dirty="0" smtClean="0"/>
              <a:t> </a:t>
            </a:r>
            <a:r>
              <a:rPr lang="pl-PL" dirty="0" smtClean="0"/>
              <a:t>Corporation – notowania w USD (5 lat)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486" y="1825625"/>
            <a:ext cx="75210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Ford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/>
              <a:t>Ford przygotował 10 interaktywnych filmów w rzeczywistości rozszerzonej, aby pomóc klientom zapoznać się z nowym elektrycznym Mustangiem Mach-E bez konieczności odbywania jazd próbnych11. </a:t>
            </a:r>
            <a:endParaRPr lang="pl-PL" dirty="0" smtClean="0"/>
          </a:p>
          <a:p>
            <a:r>
              <a:rPr lang="pl-PL" dirty="0" smtClean="0"/>
              <a:t>Potencjalni </a:t>
            </a:r>
            <a:r>
              <a:rPr lang="pl-PL" dirty="0"/>
              <a:t>klienci mogą zapoznać się ze wszystkimi cechami samochodu za pomocą całkowicie interaktywnego modelu 3D, jednocześnie wysłuchując bezpośrednio wypowiedzi projektantów i inżynierów, którzy brali udział w jego tworzeniu.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3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D-</a:t>
            </a:r>
            <a:r>
              <a:rPr lang="pl-PL" dirty="0" err="1" smtClean="0"/>
              <a:t>Wave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/>
              <a:t>D-</a:t>
            </a:r>
            <a:r>
              <a:rPr lang="pl-PL" dirty="0" err="1"/>
              <a:t>Wave</a:t>
            </a:r>
            <a:r>
              <a:rPr lang="pl-PL" dirty="0"/>
              <a:t>, jedna z wiodących firm zajmujących się komputerami kwantowymi dała darmowy dostęp do swojej chmurowej platformy „</a:t>
            </a:r>
            <a:r>
              <a:rPr lang="pl-PL" dirty="0" err="1"/>
              <a:t>Leap</a:t>
            </a:r>
            <a:r>
              <a:rPr lang="pl-PL" dirty="0"/>
              <a:t>” każdemu, kto pracował nad rozwiązaniami związanymi z pandemią COVID-19, co przybliżyło wielu osobom użyteczność obliczeń </a:t>
            </a:r>
            <a:r>
              <a:rPr lang="pl-PL" dirty="0" smtClean="0"/>
              <a:t>kwantowych.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41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err="1"/>
              <a:t>Neolix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 err="1"/>
              <a:t>Neolix</a:t>
            </a:r>
            <a:r>
              <a:rPr lang="pl-PL" dirty="0"/>
              <a:t>, pekiński producent robo-dostawczych ciężarówek, odnotował gwałtowny wzrost zamówień, ponieważ pandemia dramatycznie ograniczyła liczbę samochodów na drogach i otworzyła klientom oczy na zalety dostaw bez kierowcy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02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Dynamiczne </a:t>
            </a:r>
            <a:r>
              <a:rPr lang="pl-PL" dirty="0"/>
              <a:t>przyspieszenie cyfrowe w czasie pandemii ugruntowało pozycję technologii </a:t>
            </a:r>
            <a:r>
              <a:rPr lang="pl-PL" dirty="0" smtClean="0"/>
              <a:t>cyfrowych jako </a:t>
            </a:r>
            <a:r>
              <a:rPr lang="pl-PL" dirty="0"/>
              <a:t>fundamentu globalnego </a:t>
            </a:r>
            <a:r>
              <a:rPr lang="pl-PL" dirty="0" smtClean="0"/>
              <a:t>przywództwa</a:t>
            </a:r>
          </a:p>
          <a:p>
            <a:r>
              <a:rPr lang="pl-PL" dirty="0" smtClean="0"/>
              <a:t> Odległość między </a:t>
            </a:r>
            <a:r>
              <a:rPr lang="pl-PL" dirty="0"/>
              <a:t>cyfrowymi liderami a organizacjami, które pozostają w tyle</a:t>
            </a:r>
            <a:r>
              <a:rPr lang="pl-PL" dirty="0" smtClean="0"/>
              <a:t>, zwiększa się każdego dnia </a:t>
            </a:r>
          </a:p>
          <a:p>
            <a:r>
              <a:rPr lang="pl-PL" dirty="0" smtClean="0"/>
              <a:t>Przywództwo </a:t>
            </a:r>
            <a:r>
              <a:rPr lang="pl-PL" dirty="0"/>
              <a:t>wymaga od przedsiębiorstw nadania priorytetu innowacjom technologicznym w odpowiedzi na radykalnie zmieniający się </a:t>
            </a:r>
            <a:r>
              <a:rPr lang="pl-PL" dirty="0" smtClean="0"/>
              <a:t>świat</a:t>
            </a:r>
          </a:p>
          <a:p>
            <a:r>
              <a:rPr lang="pl-PL" dirty="0" smtClean="0"/>
              <a:t>Małe </a:t>
            </a:r>
            <a:r>
              <a:rPr lang="pl-PL" dirty="0"/>
              <a:t>projekty pilotażowe i stopniowe zwiększanie </a:t>
            </a:r>
            <a:r>
              <a:rPr lang="pl-PL" dirty="0" smtClean="0"/>
              <a:t>skali to działania o coraz niższej skuteczności, bowiem możliwa, a nawet konieczna jest realizacja projektów na dużą skalę i w krótkim czasie</a:t>
            </a:r>
          </a:p>
        </p:txBody>
      </p:sp>
    </p:spTree>
    <p:extLst>
      <p:ext uri="{BB962C8B-B14F-4D97-AF65-F5344CB8AC3E}">
        <p14:creationId xmlns:p14="http://schemas.microsoft.com/office/powerpoint/2010/main" val="32537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r>
              <a:rPr lang="pl-PL" dirty="0" err="1"/>
              <a:t>Blackout</a:t>
            </a:r>
            <a:r>
              <a:rPr lang="pl-PL" dirty="0"/>
              <a:t> </a:t>
            </a:r>
            <a:r>
              <a:rPr lang="pl-PL" dirty="0" smtClean="0"/>
              <a:t>– </a:t>
            </a:r>
            <a:r>
              <a:rPr lang="pl-PL" dirty="0"/>
              <a:t>Marc </a:t>
            </a:r>
            <a:r>
              <a:rPr lang="pl-PL" dirty="0" err="1" smtClean="0"/>
              <a:t>Elsberg</a:t>
            </a:r>
            <a:r>
              <a:rPr lang="pl-PL" dirty="0" smtClean="0"/>
              <a:t>, 2012</a:t>
            </a:r>
            <a:endParaRPr lang="pl-PL" dirty="0"/>
          </a:p>
        </p:txBody>
      </p:sp>
      <p:pic>
        <p:nvPicPr>
          <p:cNvPr id="1026" name="Picture 2" descr="Recenzja: „Blackout” – Marc Elsberg – Magiczny Świat Książki i nie tylk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11" y="2120900"/>
            <a:ext cx="7210778" cy="40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 smtClean="0"/>
              <a:t>Transformacja a rewolucja cyfrowa</a:t>
            </a:r>
          </a:p>
          <a:p>
            <a:r>
              <a:rPr lang="pl-PL" dirty="0" smtClean="0"/>
              <a:t>Modele biznesowe</a:t>
            </a:r>
          </a:p>
          <a:p>
            <a:r>
              <a:rPr lang="pl-PL" dirty="0" smtClean="0"/>
              <a:t>Kształtowanie dojrzałości cyfrowej w przedsiębiorstwie </a:t>
            </a:r>
          </a:p>
          <a:p>
            <a:r>
              <a:rPr lang="pl-PL" dirty="0" smtClean="0"/>
              <a:t>Studium przypadku </a:t>
            </a:r>
          </a:p>
          <a:p>
            <a:r>
              <a:rPr lang="pl-PL" dirty="0" smtClean="0"/>
              <a:t>Wnioski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Rewolucje przemysłowe na świecie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916775"/>
              </p:ext>
            </p:extLst>
          </p:nvPr>
        </p:nvGraphicFramePr>
        <p:xfrm>
          <a:off x="838200" y="2120900"/>
          <a:ext cx="10515600" cy="405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50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IV-ta rewolucja przemysłowa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/>
              <a:t>Połączenie świata fizycznego, cyfrowego i </a:t>
            </a:r>
            <a:r>
              <a:rPr lang="pl-PL" dirty="0" smtClean="0"/>
              <a:t>biologicznego</a:t>
            </a:r>
          </a:p>
          <a:p>
            <a:r>
              <a:rPr lang="pl-PL" dirty="0" smtClean="0"/>
              <a:t>Głównym czynnikiem napędzającym jest dostępność ogromnej mocy obliczeniowej przy znikomych i dalej obniżających się kosztach</a:t>
            </a:r>
          </a:p>
          <a:p>
            <a:r>
              <a:rPr lang="pl-PL" dirty="0" smtClean="0"/>
              <a:t>To co </a:t>
            </a:r>
            <a:r>
              <a:rPr lang="pl-PL" dirty="0"/>
              <a:t>kiedyś było fizyczne (np. sklepy detaliczne)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może </a:t>
            </a:r>
            <a:r>
              <a:rPr lang="pl-PL" dirty="0"/>
              <a:t>być cyfrowe (np. zakupy online) lub to,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 </a:t>
            </a:r>
            <a:r>
              <a:rPr lang="pl-PL" dirty="0"/>
              <a:t>kiedyś było czysto biologiczne </a:t>
            </a:r>
            <a:r>
              <a:rPr lang="pl-PL" dirty="0" smtClean="0"/>
              <a:t>(np. medycyna </a:t>
            </a:r>
            <a:r>
              <a:rPr lang="pl-PL" dirty="0"/>
              <a:t>tradycyjna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może </a:t>
            </a:r>
            <a:r>
              <a:rPr lang="pl-PL" dirty="0"/>
              <a:t>być biotechnologiczne (np. spersonalizowane leki genetyczne)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62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/>
              <a:t>Cyfrowa </a:t>
            </a:r>
            <a:r>
              <a:rPr lang="pl-PL" dirty="0" smtClean="0"/>
              <a:t>rewolucja czy transformacja?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52838"/>
              </p:ext>
            </p:extLst>
          </p:nvPr>
        </p:nvGraphicFramePr>
        <p:xfrm>
          <a:off x="838200" y="2120900"/>
          <a:ext cx="10515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1618282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62735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Rewolucja</a:t>
                      </a:r>
                      <a:r>
                        <a:rPr lang="pl-PL" sz="2400" baseline="0" dirty="0" smtClean="0"/>
                        <a:t> (Digital </a:t>
                      </a:r>
                      <a:r>
                        <a:rPr lang="pl-PL" sz="2400" baseline="0" dirty="0" err="1" smtClean="0"/>
                        <a:t>disruption</a:t>
                      </a:r>
                      <a:r>
                        <a:rPr lang="pl-PL" sz="2400" baseline="0" dirty="0" smtClean="0"/>
                        <a:t>)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Transformacja (Digital </a:t>
                      </a:r>
                      <a:r>
                        <a:rPr lang="pl-PL" sz="2400" dirty="0" err="1" smtClean="0"/>
                        <a:t>transformation</a:t>
                      </a:r>
                      <a:r>
                        <a:rPr lang="pl-PL" sz="2400" dirty="0" smtClean="0"/>
                        <a:t>)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0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smtClean="0"/>
                        <a:t>Efekt czwartej rewolucji przemysłowej w krajobrazie korporacyjnym i publicznym.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smtClean="0"/>
                        <a:t>Wszechobecna i niedroga technologia cyfrowa powoduje szeroko zakrojone zmiany przemysłowe, gospodarcze i społeczne.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smtClean="0"/>
                        <a:t>Zmiany,</a:t>
                      </a:r>
                      <a:r>
                        <a:rPr lang="pl-PL" sz="2400" baseline="0" dirty="0" smtClean="0"/>
                        <a:t> które dzieją się w sposób lawinowy i na wielką skalę w XXI w</a:t>
                      </a:r>
                      <a:r>
                        <a:rPr lang="pl-PL" sz="2400" dirty="0" smtClean="0"/>
                        <a:t>.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smtClean="0"/>
                        <a:t>Migracja przedsiębiorstw i społeczeństw od epoki III do IV rewolucji przemysłowej.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smtClean="0"/>
                        <a:t>Dla firm oznacza to, że technologia cyfrowa staje się podstawą nowych produktów i usług, nowych sposobów działania i nowych modeli biznesowych.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394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Model biznesowy (1)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dirty="0" smtClean="0"/>
              <a:t>Wielu badaczy </a:t>
            </a:r>
            <a:r>
              <a:rPr lang="pl-PL" dirty="0"/>
              <a:t>uważa, że ​​Peter Drucker zdefiniował ten termin w artykule z 1994 roku jako „założenia dotyczące tego, za co firma otrzymuje wynagrodzenie”, </a:t>
            </a:r>
            <a:r>
              <a:rPr lang="pl-PL" dirty="0" smtClean="0"/>
              <a:t>ale ….</a:t>
            </a:r>
          </a:p>
          <a:p>
            <a:pPr marL="0" indent="0">
              <a:buNone/>
            </a:pPr>
            <a:r>
              <a:rPr lang="pl-PL" dirty="0" smtClean="0"/>
              <a:t>… ten </a:t>
            </a:r>
            <a:r>
              <a:rPr lang="pl-PL" dirty="0"/>
              <a:t>artykuł </a:t>
            </a:r>
            <a:r>
              <a:rPr lang="pl-PL" dirty="0" smtClean="0"/>
              <a:t>nigdzie </a:t>
            </a:r>
            <a:r>
              <a:rPr lang="pl-PL" dirty="0"/>
              <a:t>nie wspomina o pojęciu </a:t>
            </a:r>
            <a:r>
              <a:rPr lang="pl-PL" dirty="0" smtClean="0"/>
              <a:t>modelu biznesowego. </a:t>
            </a:r>
            <a:endParaRPr lang="pl-PL" dirty="0"/>
          </a:p>
          <a:p>
            <a:r>
              <a:rPr lang="pl-PL" dirty="0"/>
              <a:t>Zamiast tego teoria biznesu Druckera </a:t>
            </a:r>
            <a:r>
              <a:rPr lang="pl-PL" dirty="0" smtClean="0"/>
              <a:t>jest </a:t>
            </a:r>
            <a:r>
              <a:rPr lang="pl-PL" dirty="0"/>
              <a:t>zbiorem założeń dotyczących tego, co firma zrobi, a czego </a:t>
            </a:r>
            <a:r>
              <a:rPr lang="pl-PL" dirty="0" smtClean="0"/>
              <a:t>nie, przez co jest bliższa </a:t>
            </a:r>
            <a:r>
              <a:rPr lang="pl-PL" dirty="0"/>
              <a:t>definicji strategii Michaela Portera.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8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/>
          <a:lstStyle/>
          <a:p>
            <a:r>
              <a:rPr lang="pl-PL" dirty="0" smtClean="0"/>
              <a:t>Model biznesowy (2)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Osterwalder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/>
              <a:t>opiera się również na koncepcji założeń Druckera w swoim “business model </a:t>
            </a:r>
            <a:r>
              <a:rPr lang="pl-PL" dirty="0" err="1"/>
              <a:t>canvas</a:t>
            </a:r>
            <a:r>
              <a:rPr lang="pl-PL" dirty="0"/>
              <a:t>”, tj. sposobie organizowania założeń, dzięki czemu można porównywać modele </a:t>
            </a:r>
            <a:r>
              <a:rPr lang="pl-PL" dirty="0" smtClean="0"/>
              <a:t>biznesowe (2010).</a:t>
            </a:r>
            <a:endParaRPr lang="pl-PL" dirty="0"/>
          </a:p>
          <a:p>
            <a:r>
              <a:rPr lang="pl-PL" dirty="0"/>
              <a:t>Wprowadzenie lepszego modelu biznesowego na istniejący rynek to definicja przełomowej innowacji, o której pisze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Clay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Christensen </a:t>
            </a:r>
            <a:r>
              <a:rPr lang="pl-PL" dirty="0" smtClean="0"/>
              <a:t>(2015). </a:t>
            </a:r>
          </a:p>
          <a:p>
            <a:r>
              <a:rPr lang="pl-PL" dirty="0" smtClean="0"/>
              <a:t>A złośliwi mówią, że </a:t>
            </a:r>
            <a:r>
              <a:rPr lang="pl-PL" dirty="0"/>
              <a:t>„model biznesowy” Microsoftu polegał na sprzedaży oprogramowania za 120 </a:t>
            </a:r>
            <a:r>
              <a:rPr lang="pl-PL" dirty="0" smtClean="0"/>
              <a:t>USD </a:t>
            </a:r>
            <a:r>
              <a:rPr lang="pl-PL" dirty="0"/>
              <a:t>za sztukę, </a:t>
            </a:r>
            <a:r>
              <a:rPr lang="pl-PL" dirty="0" smtClean="0"/>
              <a:t>którego </a:t>
            </a:r>
            <a:r>
              <a:rPr lang="pl-PL" dirty="0"/>
              <a:t>wyprodukowanie kosztowało pięćdziesiąt centów</a:t>
            </a:r>
            <a:r>
              <a:rPr lang="pl-PL" dirty="0" smtClean="0"/>
              <a:t>… (1980’s)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43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5330" y="285849"/>
            <a:ext cx="9342783" cy="708064"/>
          </a:xfrm>
        </p:spPr>
        <p:txBody>
          <a:bodyPr>
            <a:normAutofit/>
          </a:bodyPr>
          <a:lstStyle/>
          <a:p>
            <a:r>
              <a:rPr lang="pl-PL" dirty="0" smtClean="0"/>
              <a:t>Business Model </a:t>
            </a:r>
            <a:r>
              <a:rPr lang="pl-PL" dirty="0" err="1" smtClean="0"/>
              <a:t>Canvas</a:t>
            </a:r>
            <a:endParaRPr lang="pl-PL" dirty="0"/>
          </a:p>
        </p:txBody>
      </p:sp>
      <p:pic>
        <p:nvPicPr>
          <p:cNvPr id="4" name="Picture 4" descr="Business Model Canva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330" y="1089762"/>
            <a:ext cx="7271409" cy="500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5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2048</Words>
  <Application>Microsoft Office PowerPoint</Application>
  <PresentationFormat>Panoramiczny</PresentationFormat>
  <Paragraphs>168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Motyw pakietu Office</vt:lpstr>
      <vt:lpstr>Projekt niestandardowy</vt:lpstr>
      <vt:lpstr>Prezentacja programu PowerPoint</vt:lpstr>
      <vt:lpstr>Wpływ rewolucji cyfrowej na zmiany w modelach biznesowych i inwestycjach przedsiębiorstw</vt:lpstr>
      <vt:lpstr>Agenda</vt:lpstr>
      <vt:lpstr>Rewolucje przemysłowe na świecie</vt:lpstr>
      <vt:lpstr>IV-ta rewolucja przemysłowa</vt:lpstr>
      <vt:lpstr>Cyfrowa rewolucja czy transformacja?</vt:lpstr>
      <vt:lpstr>Model biznesowy (1)</vt:lpstr>
      <vt:lpstr>Model biznesowy (2)</vt:lpstr>
      <vt:lpstr>Business Model Canvas</vt:lpstr>
      <vt:lpstr>Model biznesowy (3)</vt:lpstr>
      <vt:lpstr>Apple – iPod, 2003</vt:lpstr>
      <vt:lpstr>Dojrzałość cyfrowa</vt:lpstr>
      <vt:lpstr>Intensywność zarządzania transformacją</vt:lpstr>
      <vt:lpstr>Cyfrowa intensywność</vt:lpstr>
      <vt:lpstr>Elita cyfryzacji wyprzedza konkurencję</vt:lpstr>
      <vt:lpstr>Dojrzałość cyfrowa według branż</vt:lpstr>
      <vt:lpstr>Sens transformacji cyfrowej</vt:lpstr>
      <vt:lpstr>Skuteczność cyfrowych elit (1)</vt:lpstr>
      <vt:lpstr>Skuteczność cyfrowych elit (2)</vt:lpstr>
      <vt:lpstr>Transformacja cyfrowa – mity a rzeczywistość</vt:lpstr>
      <vt:lpstr>Niepowodzenia transformacji cyfrowej</vt:lpstr>
      <vt:lpstr>Starbucks – studium przypadku</vt:lpstr>
      <vt:lpstr>Starbucks Corporation – notowania w USD (5 lat)</vt:lpstr>
      <vt:lpstr>Ford</vt:lpstr>
      <vt:lpstr>D-Wave</vt:lpstr>
      <vt:lpstr>Neolix</vt:lpstr>
      <vt:lpstr>Wnioski</vt:lpstr>
      <vt:lpstr>Blackout – Marc Elsberg, 2012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Krzysztof Szczepaniak</cp:lastModifiedBy>
  <cp:revision>52</cp:revision>
  <dcterms:created xsi:type="dcterms:W3CDTF">2021-09-09T08:32:53Z</dcterms:created>
  <dcterms:modified xsi:type="dcterms:W3CDTF">2021-09-20T10:10:52Z</dcterms:modified>
</cp:coreProperties>
</file>