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8" r:id="rId11"/>
    <p:sldId id="293" r:id="rId12"/>
    <p:sldId id="294" r:id="rId13"/>
    <p:sldId id="295" r:id="rId14"/>
    <p:sldId id="296" r:id="rId1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400" y="-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1199F-4038-4F68-9E31-5D1AB8E269AC}" type="datetimeFigureOut">
              <a:rPr lang="pl-PL" smtClean="0"/>
              <a:t>18.09.2021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74E6D-59A7-4358-9F9C-5A8CC8B70F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578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7F58C-2136-4828-A603-99D869B2B9C0}" type="datetimeFigureOut">
              <a:rPr lang="pl-PL" smtClean="0"/>
              <a:t>18.09.2021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D515-BB8F-403F-9DAF-350AED2E4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86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86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3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99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47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29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02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558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94FD-5E8B-45DC-A4EB-0E5148EE763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55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EB802B-DB5A-413E-B373-37318D09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225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92A901C-AB4D-4695-A226-7A394C70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25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96563AC-BE3D-41F5-9687-8828ACB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590779B-3B82-4519-8C69-44553F1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93B1BD5-A939-40E7-9992-ED91BA46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34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FFD8D17E-C4E2-4555-937A-7E663313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15716"/>
            <a:ext cx="10561550" cy="352631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E13DA11-C67D-408F-BCBD-BF358AF43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AB503E1-28A8-4FF2-BEB3-FF100E049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09798A9-C41C-44D0-9913-A25357936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3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6231C0D-3CB8-407F-83AB-6298745E0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15716"/>
            <a:ext cx="10561550" cy="352631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4E4A7E18-F58D-4751-9E14-3CF826BBA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ADD489B8-C260-45D1-BD9E-6E861DCF4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80999CF2-182A-4736-862D-B8EED18B8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69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15716"/>
            <a:ext cx="10561550" cy="352631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D9A434EF-1933-42A9-9ECD-21E8205E6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02324E50-002B-415D-A70F-6882F7206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A4AE17D-8F54-4A8B-8E78-D4BBB899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95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58715-FAFB-4DA0-BC2D-69B50097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D558BA2-76A3-4157-A4F1-3D1657A9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080E013-6721-4D76-A08B-7905F0884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932FCB0C-2AB9-492E-8450-D7BF5F1F4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6B61DF4-8942-4633-B1A7-CBBCE25C8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58715-FAFB-4DA0-BC2D-69B50097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D558BA2-76A3-4157-A4F1-3D1657A9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3919413-EDCE-4F60-84DB-0CD98EC70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2EC12D3-3B59-48CD-9D27-A7338A0EE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1C7EBE2-D6BD-4F24-9318-6325D9B3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35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58715-FAFB-4DA0-BC2D-69B50097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D558BA2-76A3-4157-A4F1-3D1657A9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F13F3AF-0A02-461D-8BEA-A19B69C54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8BCEF4F-EC3B-4CE5-9225-99F8C286A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B91C87F-4F71-40FA-9509-DD15970C6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11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58715-FAFB-4DA0-BC2D-69B50097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D558BA2-76A3-4157-A4F1-3D1657A9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39FD439-680A-4D47-B8E5-FFADE1660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5007C2A-664C-4881-BC77-DA53FACA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CBA2336-F34F-4315-AFC3-0F39839E1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12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1F72A31F-6224-45E6-85D5-4A8EFBB0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E89F0923-4FED-4702-8008-E8475229B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B25860AA-7247-4F7A-9761-7FC7FC915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205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7E3AF587-47B3-44C8-9A31-71EFFDA5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472E2AF-4904-4BB4-BB30-66FC4C0F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77A64638-0B2B-4BEA-9A3B-3AE8B752A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532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439646BB-8D32-4BA4-9E16-25522926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D77D54DE-A93F-471F-AC49-8D8893200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939578BC-0A95-4E8B-9FD6-A8897B0C8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29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EB802B-DB5A-413E-B373-37318D09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225" y="1491351"/>
            <a:ext cx="10561550" cy="254404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92A901C-AB4D-4695-A226-7A394C70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25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96563AC-BE3D-41F5-9687-8828ACB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590779B-3B82-4519-8C69-44553F1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93B1BD5-A939-40E7-9992-ED91BA46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53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FF68BBF9-B583-48D4-B6B1-8EB34F9F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1AFFA56-174B-4320-ABFE-FD558223C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CE588FD-FA4C-46B6-BC02-3F5399C1E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16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5F1488F1-8213-49A6-BCD7-14A71342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A1FBFA27-8E23-4AD0-A7FC-907AE0FBF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CD87E1F-B3A4-4C6A-B31D-B9A61195F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769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7ACEF064-61F6-40BF-88F2-5EC58027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E09F3A0-B38E-4747-BEA4-0E785B6B6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05DC12F-53D6-4EF8-B065-3C0155790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81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E0A985B-9D59-469E-9594-B819A4DC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F7ADD59-759A-423F-A761-A6934C004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ED1E53B-662F-49D4-A415-B58164234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12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6A06103B-E214-44AE-A345-54FC2C34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2D04A06E-D88D-44D7-9F80-A8C344484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6F4F47C-3D7B-4595-B7EE-A71D840B1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619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0093AC4B-E844-44C0-BA91-38E064C4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BD991CB-47AA-465B-9AAC-41872152C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F6E9857-7737-4054-8159-2BB269CDF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45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0FF787F7-86A2-4E98-91F8-C9AB5161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FD81384-49B3-42BD-A09F-9C5C5F530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E11CCBD-53E1-40C0-96F9-8BECA8C6D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603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A8BB4FC4-29CB-4828-B732-AF7AB9DB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103B51CF-5FEA-430E-AD7A-708940A36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493636A-70DC-4A20-AE2F-C49D4E6FD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699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3C808404-195E-4F97-8241-AF583412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16956461-1E3B-497B-91F3-993BCABC7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C0F0AEC-0E0E-43FC-AE3F-405B255DA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7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8491410E-A69E-4F92-8B18-6FEBEB2E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1F6DC9C3-D635-4633-BF9A-4A6FEC743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B71D6EF-62A6-4A76-8107-FB5F0BFA8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4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EB802B-DB5A-413E-B373-37318D09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225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92A901C-AB4D-4695-A226-7A394C70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25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96563AC-BE3D-41F5-9687-8828ACB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590779B-3B82-4519-8C69-44553F1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93B1BD5-A939-40E7-9992-ED91BA46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448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7DBBC8C-FF2D-41BF-801C-BADEC12A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872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7DBBC8C-FF2D-41BF-801C-BADEC12A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94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7DBBC8C-FF2D-41BF-801C-BADEC12A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595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7DBBC8C-FF2D-41BF-801C-BADEC12A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193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xmlns="" id="{F0D52D38-3D7B-43D4-ABF3-D6928334B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zawartości 5">
            <a:extLst>
              <a:ext uri="{FF2B5EF4-FFF2-40B4-BE49-F238E27FC236}">
                <a16:creationId xmlns:a16="http://schemas.microsoft.com/office/drawing/2014/main" xmlns="" id="{07745B7F-8006-460E-A7EB-02BAD4584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A6986FFA-418E-4AF5-BAEF-A6826016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9971DA61-A673-40A7-BBDE-07DFA40C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190F1BD8-2EEA-4EE1-83E5-CA2A5363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07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2F6CE1BB-9237-4A42-98EC-FDF2050A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ACA7955B-3A22-46F8-88E3-79FF9B53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4D9B6725-BCA5-489D-9A08-9DC6DB99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xmlns="" id="{255C19C3-4F61-4F6D-99EF-A96ABF60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zawartości 5">
            <a:extLst>
              <a:ext uri="{FF2B5EF4-FFF2-40B4-BE49-F238E27FC236}">
                <a16:creationId xmlns:a16="http://schemas.microsoft.com/office/drawing/2014/main" xmlns="" id="{047D6554-6B32-4DCD-ACA0-766EF0685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1799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xmlns="" id="{004BD524-2E6A-4C6D-B51F-6301FB890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zawartości 5">
            <a:extLst>
              <a:ext uri="{FF2B5EF4-FFF2-40B4-BE49-F238E27FC236}">
                <a16:creationId xmlns:a16="http://schemas.microsoft.com/office/drawing/2014/main" xmlns="" id="{9F67FF1D-EC68-4428-A0BE-01F21CDB4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27BC8E85-628F-4613-9B3A-2B492B91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77A2EF10-0E45-49C0-BB6C-619F5A95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FFA480A0-8A1A-45CB-BEFD-A9858880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54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xmlns="" id="{AA254F93-9E88-407E-9989-E106C0309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zawartości 5">
            <a:extLst>
              <a:ext uri="{FF2B5EF4-FFF2-40B4-BE49-F238E27FC236}">
                <a16:creationId xmlns:a16="http://schemas.microsoft.com/office/drawing/2014/main" xmlns="" id="{8EA534D1-85CD-4FA9-B4F5-D30300FB1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A770E1FB-9290-4AB2-87B7-55171E77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9D219DC-93AF-4195-BE78-29DA6778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5F4AD7BE-73A5-4BD9-A662-6FC5E9D6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66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E0240D4-87CA-4683-A098-5116F596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0D8F000-CCD0-42D7-B71A-DAAF2A8A8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EA609B2-A96B-45A3-9768-D76A4FD7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52A9450F-774E-4D85-A1B3-852F9725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1827D9C0-DD21-478F-8802-E68CAD56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313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53BE248-EE54-4EA4-B20E-093E94FDC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F77A115-C5CA-4C5F-8924-90A05169C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BEBA390-15A0-48EF-B39C-C416CCDAF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19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EB802B-DB5A-413E-B373-37318D09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225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92A901C-AB4D-4695-A226-7A394C70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25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96563AC-BE3D-41F5-9687-8828ACB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590779B-3B82-4519-8C69-44553F1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93B1BD5-A939-40E7-9992-ED91BA46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122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CE143E0-AD19-4638-A473-F5ABA4201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CD1A940-3BF5-4BD3-BE4D-7194A25DB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C5395C1-8E83-4142-A051-29B8A258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807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650D50C-955A-4082-BF21-615DD8B15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6398E3F-53B2-42D0-BDDC-45B373AD0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60D3355-2627-4B0D-BD39-FEFD3332A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701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7B99168-456E-499C-8764-59FC92C57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03BC411-1F78-4C30-ACF3-9B0BE3BFA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292559B-9B97-495C-BB81-4EF655F65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673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3F25F35-C26B-4B8D-B1FE-991CB93B6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057C7C0-5B5F-4B7C-B050-F05DE580D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FBFDB31-DF6D-478C-AA2C-2924F23AA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44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D4E768E-A432-47C5-888F-68096AE24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3AFB02A-5957-49C8-84A3-D4FE169E8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2A45CCE-1A00-4996-9934-DAD22BFDB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001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2D02B12-3AB6-48BA-BAE8-F0F64D219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28540A5-3408-44AB-8894-00DF007DD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2C77D95-CD96-4AAF-87B6-E84F2D2B4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434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9D532A8-2075-41D7-8522-13B21197E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9D081A0-B6DB-4C76-82DA-DB07DD8A4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69945C1-C482-4601-BFA6-2E8F002B9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064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F7E7941-CE0D-41EE-BB1D-2418C1F32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3B903B5-8A53-403D-82A7-16832DC77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8462D8C-370B-411E-8784-8B02719AC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681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42CA885-0189-4ABA-94E4-04A4C220B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D0E3600-140F-48F6-91BE-435E89FF6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88B6AE2-96D9-4048-8BE7-518D0B311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111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2B23F91-4DE6-4A3F-A6ED-50F83C7EB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7F48C1C-E0F9-428F-9B85-5BC1F76A1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FDBC6F0-9F55-461A-A722-5644250C8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2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84836"/>
            <a:ext cx="10561550" cy="345719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B0E8684A-D554-457D-A3A3-0C68EF9BB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BD172403-0626-433D-9408-6A030B1D0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18C9D0C-3CC1-44C8-AFF1-CC464D153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425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B259B481-2B45-41BA-8DB9-5E159242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3148ACDF-FC3C-4E3A-BA7C-57056D26F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37EB7852-9B00-41CE-AEC4-CFEA2D57B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688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77AB6880-C866-401E-A8A8-50267905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6DCE5ACD-9631-4333-B028-9EBFFB45D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1B6D498-50A3-4E0F-A0C8-E2B32D983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205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007EA34C-5E62-406F-B868-487F2DF2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F037673-180B-4E31-BD43-5FBCC110A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949BBAA-BCEC-4872-B25E-DFBF5A9A1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35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AE9C8813-B0B2-4E8C-A70A-D3F9A17B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C42DF49-F05B-476D-A89B-21D72E3CD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CE9D692-C534-45E2-BDA3-F2F80E1D5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517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4615BFEE-75AF-45E0-A7A4-3FAA6291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1B0E6BB-6CC9-4786-AD56-9EB07C1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D57DE1E-303A-4740-8ECE-CAD86CCB5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883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6906F5CD-992C-474D-B244-712890B4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380B9AF-6AB9-455B-A23F-A1DADCE55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2B82596-1EF7-4C64-ACC6-8DBFE5199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750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27EE972E-C637-4381-A7AC-D278974E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7AE1E7A-1C10-4603-88A7-E71BCFF13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1F1EB4C-3AF6-430D-99E8-AAC6B71C8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020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9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E1335F7-D0DA-4902-8FC0-A1AD6B8C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3A99C339-E57D-4733-9C92-E5737A8CA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BD6AB10-B2A1-44D3-A070-E58A5A492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087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4C695505-8A9C-45FD-88E5-C4769A76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015B6B4-341E-4F22-BC2D-E828AC900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65009E7-47DE-47DF-BA47-0F1515636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565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08E348AF-9E8E-406D-B934-3D985E50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27F676DC-3208-4790-90E6-6BF6E950F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69DC7F6-0C06-4D37-BE7F-E77B381CD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27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84836"/>
            <a:ext cx="10561550" cy="3457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96DC43AC-8B96-4504-ABCE-415B7032C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F721D00-5188-4A9D-91E8-50044DF4C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995EF76-2FF8-4860-A8A1-6694D5FF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750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14BED47-F1B0-4D97-A171-B576F4B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30CFE91-1F5E-41E2-AB52-FB08D7EC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7BCD51F7-4641-4E5B-99D2-7BE70A3774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ABE0364-BF06-4F32-9DE3-E1BAC5314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8B8052DF-57D6-4710-A0E7-47CA13B23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98F84091-EDA2-4434-B37D-54EF7D5D2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9702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14BED47-F1B0-4D97-A171-B576F4B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30CFE91-1F5E-41E2-AB52-FB08D7EC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7BCD51F7-4641-4E5B-99D2-7BE70A3774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F37336B-E810-4B98-9B50-45AFB055E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EA80A11A-954D-4170-8529-55235A1A9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0FC5087-4E71-40D7-BE4F-E1F6A311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695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14BED47-F1B0-4D97-A171-B576F4B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30CFE91-1F5E-41E2-AB52-FB08D7EC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7BCD51F7-4641-4E5B-99D2-7BE70A3774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65D5DFDD-75D8-4BE3-B85C-59539701D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74D2AE6-0AFC-43E4-8940-411EBBE76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EFC45E-9287-47FA-8275-255D5DD9C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079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14BED47-F1B0-4D97-A171-B576F4B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30CFE91-1F5E-41E2-AB52-FB08D7EC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7BCD51F7-4641-4E5B-99D2-7BE70A3774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E32EC9B-59C1-4F97-A951-7110130F6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7189159-9136-4EF0-8A37-91BE95486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9717549-6C1F-4352-AB3B-0E6E20B09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736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1A38BFB-54AC-4711-B315-B13DC46E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5225" y="2514600"/>
            <a:ext cx="10561550" cy="35274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2E056FF7-5F0F-4E69-A1FC-00A9A495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5C08F80B-E675-4763-982F-7E0BB2B9E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BBDBF4B-B481-405B-9404-7957C67DE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BB143BE-9520-48D6-B629-C4296BE26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607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1A38BFB-54AC-4711-B315-B13DC46E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5225" y="2514600"/>
            <a:ext cx="10561550" cy="35274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2E056FF7-5F0F-4E69-A1FC-00A9A495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AC041D3-D1FE-43BB-8DFF-6845E92C7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E48CF3FC-D56D-4D62-A86E-594015B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7E65CD2-DC59-4DAA-B1A7-B0A45FB9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546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1A38BFB-54AC-4711-B315-B13DC46E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5225" y="2514600"/>
            <a:ext cx="10561550" cy="35274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2E056FF7-5F0F-4E69-A1FC-00A9A495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1DB685A-E33A-4EDE-8535-211FACC0C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CA8862A-2636-4B29-A4F2-88E2BC264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C183B01-4A99-4E58-B049-45AB279AC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431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1A38BFB-54AC-4711-B315-B13DC46E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5225" y="2514600"/>
            <a:ext cx="10561550" cy="35274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2E056FF7-5F0F-4E69-A1FC-00A9A495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6E9DBABF-9D71-4AF8-98F8-F8C33CCC6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92CE0A2-2617-4A16-B878-807D8CF5A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1B47645-0415-4F69-94D6-3411D42E7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4138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714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22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84836"/>
            <a:ext cx="10561550" cy="345719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ECB5EF12-25DC-495F-8ACB-F64C3F06A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1C2046F-0B2D-4A05-A307-04CCF0D07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8236BAD-18F2-43E7-8043-9CF232808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334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104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3030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4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126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5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05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230"/>
            <a:ext cx="10561550" cy="74399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84836"/>
            <a:ext cx="10561550" cy="345719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6599FB3E-22EE-4488-9938-984285D5D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FA49DDB-D68C-4FCB-9E1E-B062152A6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997FB28E-DDAB-4225-9151-D6AF4DD0C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37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4264D716-9C86-47F3-81F3-FDD5C027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15716"/>
            <a:ext cx="10561550" cy="352631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AE7A552A-78F6-468E-97E4-6C150223E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F4A90475-8688-4DF9-AE5F-57C9FCFD9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535DA37-1331-4FAC-9DAA-22049EE0B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6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9634781-D2BC-4F10-90F0-C1340817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10561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62B27A7-0C29-455D-B4C8-0D2DF658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225" y="2974077"/>
            <a:ext cx="10561550" cy="306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5F1B18D-6C51-422D-9AFE-2C30B8901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937C7BE0-6F3D-4269-88B9-109E689A5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8C7C7B7-76D0-463C-AFEA-DDB81329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6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5" r:id="rId2"/>
    <p:sldLayoutId id="2147483766" r:id="rId3"/>
    <p:sldLayoutId id="2147483767" r:id="rId4"/>
    <p:sldLayoutId id="2147483755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56" r:id="rId13"/>
    <p:sldLayoutId id="2147483775" r:id="rId14"/>
    <p:sldLayoutId id="2147483776" r:id="rId15"/>
    <p:sldLayoutId id="2147483777" r:id="rId16"/>
    <p:sldLayoutId id="214748375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58" r:id="rId34"/>
    <p:sldLayoutId id="2147483797" r:id="rId35"/>
    <p:sldLayoutId id="2147483798" r:id="rId36"/>
    <p:sldLayoutId id="2147483799" r:id="rId37"/>
    <p:sldLayoutId id="2147483800" r:id="rId38"/>
    <p:sldLayoutId id="2147483759" r:id="rId39"/>
    <p:sldLayoutId id="2147483801" r:id="rId40"/>
    <p:sldLayoutId id="2147483802" r:id="rId41"/>
    <p:sldLayoutId id="2147483803" r:id="rId42"/>
    <p:sldLayoutId id="2147483804" r:id="rId43"/>
    <p:sldLayoutId id="2147483805" r:id="rId44"/>
    <p:sldLayoutId id="2147483806" r:id="rId45"/>
    <p:sldLayoutId id="2147483760" r:id="rId46"/>
    <p:sldLayoutId id="2147483784" r:id="rId47"/>
    <p:sldLayoutId id="2147483786" r:id="rId48"/>
    <p:sldLayoutId id="2147483785" r:id="rId49"/>
    <p:sldLayoutId id="2147483761" r:id="rId50"/>
    <p:sldLayoutId id="2147483807" r:id="rId51"/>
    <p:sldLayoutId id="2147483808" r:id="rId52"/>
    <p:sldLayoutId id="2147483809" r:id="rId53"/>
    <p:sldLayoutId id="2147483815" r:id="rId54"/>
    <p:sldLayoutId id="2147483816" r:id="rId55"/>
    <p:sldLayoutId id="2147483817" r:id="rId56"/>
    <p:sldLayoutId id="2147483818" r:id="rId57"/>
    <p:sldLayoutId id="2147483813" r:id="rId58"/>
    <p:sldLayoutId id="2147483814" r:id="rId59"/>
    <p:sldLayoutId id="2147483762" r:id="rId60"/>
    <p:sldLayoutId id="2147483810" r:id="rId61"/>
    <p:sldLayoutId id="2147483811" r:id="rId62"/>
    <p:sldLayoutId id="2147483812" r:id="rId63"/>
    <p:sldLayoutId id="2147483763" r:id="rId64"/>
    <p:sldLayoutId id="2147483819" r:id="rId65"/>
    <p:sldLayoutId id="2147483821" r:id="rId66"/>
    <p:sldLayoutId id="2147483822" r:id="rId67"/>
    <p:sldLayoutId id="2147483764" r:id="rId68"/>
    <p:sldLayoutId id="2147483823" r:id="rId69"/>
    <p:sldLayoutId id="2147483824" r:id="rId70"/>
    <p:sldLayoutId id="2147483825" r:id="rId71"/>
    <p:sldLayoutId id="2147483826" r:id="rId72"/>
    <p:sldLayoutId id="2147483827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xmlns="" id="{514F3CC2-86AC-4C7E-A261-E5A0D64C6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818" y="1348966"/>
            <a:ext cx="11742344" cy="2888055"/>
          </a:xfrm>
        </p:spPr>
        <p:txBody>
          <a:bodyPr>
            <a:normAutofit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i="1" dirty="0"/>
              <a:t>Prawno-porównawcze uwagi na temat interwencji publicznej na obszarach wokół lotnisk ze szczególnym uwzględnieniem prawa niemieckiego </a:t>
            </a:r>
            <a:endParaRPr lang="pl-PL" sz="3200" dirty="0"/>
          </a:p>
        </p:txBody>
      </p:sp>
      <p:sp>
        <p:nvSpPr>
          <p:cNvPr id="10" name="Podtytuł 9">
            <a:extLst>
              <a:ext uri="{FF2B5EF4-FFF2-40B4-BE49-F238E27FC236}">
                <a16:creationId xmlns:a16="http://schemas.microsoft.com/office/drawing/2014/main" xmlns="" id="{73380C29-4305-4F4C-881C-7050E0BEC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94" y="4384883"/>
            <a:ext cx="11600597" cy="165576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dr </a:t>
            </a:r>
            <a:r>
              <a:rPr lang="pl-PL" dirty="0"/>
              <a:t>hab. prof. </a:t>
            </a:r>
            <a:r>
              <a:rPr lang="pl-PL" dirty="0" smtClean="0"/>
              <a:t>UŚ Magdalena </a:t>
            </a:r>
            <a:r>
              <a:rPr lang="pl-PL" dirty="0" err="1" smtClean="0"/>
              <a:t>Habdas</a:t>
            </a:r>
            <a:r>
              <a:rPr lang="pl-PL" dirty="0" smtClean="0"/>
              <a:t> </a:t>
            </a:r>
            <a:endParaRPr lang="en-US" dirty="0"/>
          </a:p>
          <a:p>
            <a:r>
              <a:rPr lang="pl-PL" noProof="0" dirty="0" smtClean="0"/>
              <a:t>21.09.2021</a:t>
            </a:r>
            <a:endParaRPr lang="en-US" noProof="0" dirty="0" smtClean="0"/>
          </a:p>
          <a:p>
            <a:r>
              <a:rPr lang="pl-PL" dirty="0" smtClean="0"/>
              <a:t>projekt badawczy </a:t>
            </a:r>
            <a:r>
              <a:rPr lang="pl-PL" dirty="0"/>
              <a:t>„Odszkodowania dla właścicieli nieruchomości w sąsiedztwie lotnisk – aktualne dylematy i przyszłe wyzwania” </a:t>
            </a:r>
            <a:endParaRPr lang="pl-PL" dirty="0" smtClean="0"/>
          </a:p>
          <a:p>
            <a:r>
              <a:rPr lang="pl-PL" dirty="0" smtClean="0"/>
              <a:t>finansowany przez  </a:t>
            </a:r>
            <a:r>
              <a:rPr lang="pl-PL" dirty="0"/>
              <a:t>Narodowym Centrum Nauki, nr 2018/31/B/HS5/00231</a:t>
            </a:r>
            <a:endParaRPr lang="en-US" noProof="0" dirty="0" smtClean="0"/>
          </a:p>
          <a:p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463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527382" y="908721"/>
            <a:ext cx="1113723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1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Specyfika lotniska Berlin Brandenburg</a:t>
            </a:r>
            <a:endParaRPr lang="pl-PL" sz="21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Zintegrowana </a:t>
            </a:r>
            <a:r>
              <a:rPr lang="pl-PL" sz="2400" dirty="0"/>
              <a:t>decyzja zatwierdzająca budowę i zasady funkcjonowania lotniska z 13.08.2004, </a:t>
            </a:r>
            <a:endParaRPr lang="pl-PL" sz="2400" dirty="0" smtClean="0"/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zaskarżona </a:t>
            </a:r>
            <a:r>
              <a:rPr lang="pl-PL" sz="2400" dirty="0"/>
              <a:t>do sądu administracyjnego, </a:t>
            </a:r>
            <a:r>
              <a:rPr lang="pl-PL" sz="2400" dirty="0" err="1"/>
              <a:t>Bunderwervaltungsgericht</a:t>
            </a:r>
            <a:r>
              <a:rPr lang="pl-PL" sz="2400" dirty="0"/>
              <a:t> w Lipsku co do zasady podtrzymał pozwolenie, nakazał dodatkowe środki ochrony – </a:t>
            </a:r>
            <a:r>
              <a:rPr lang="pl-PL" sz="2400" dirty="0" smtClean="0"/>
              <a:t>ostateczna decyzja ze zmianami </a:t>
            </a:r>
            <a:r>
              <a:rPr lang="pl-PL" sz="2400" dirty="0"/>
              <a:t>z </a:t>
            </a:r>
            <a:r>
              <a:rPr lang="pl-PL" sz="2400" dirty="0" smtClean="0"/>
              <a:t>20.10.2009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Interwencja publiczna realizowana w oparciu o zintegrowane pozwolenie, będące modyfikacją postanowień ustawy federalnej </a:t>
            </a:r>
            <a:r>
              <a:rPr lang="pl-PL" sz="2400" dirty="0" err="1"/>
              <a:t>Schutz</a:t>
            </a:r>
            <a:r>
              <a:rPr lang="pl-PL" sz="2400" dirty="0"/>
              <a:t> von </a:t>
            </a:r>
            <a:r>
              <a:rPr lang="pl-PL" sz="2400" dirty="0" err="1" smtClean="0"/>
              <a:t>Fluglarmgesetz</a:t>
            </a:r>
            <a:endParaRPr lang="pl-PL" sz="2400" dirty="0" smtClean="0"/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Szczególna regulacja remontów akustycznych – granica 30% wartości nieruchomości (skutki dla dokonywania remontów)</a:t>
            </a:r>
          </a:p>
          <a:p>
            <a:pPr algn="just">
              <a:spcAft>
                <a:spcPts val="0"/>
              </a:spcAft>
            </a:pPr>
            <a:r>
              <a:rPr lang="pl-PL" sz="2400" dirty="0" smtClean="0"/>
              <a:t>Przedawnienie roszczeń – 5 lat </a:t>
            </a:r>
          </a:p>
          <a:p>
            <a:pPr algn="just">
              <a:spcAft>
                <a:spcPts val="0"/>
              </a:spcAft>
            </a:pPr>
            <a:r>
              <a:rPr lang="pl-PL" sz="2400" dirty="0" smtClean="0"/>
              <a:t>15.05.2000 </a:t>
            </a:r>
            <a:r>
              <a:rPr lang="pl-PL" sz="2400" dirty="0"/>
              <a:t>r., </a:t>
            </a:r>
            <a:r>
              <a:rPr lang="pl-PL" sz="2400" dirty="0" smtClean="0"/>
              <a:t>- od </a:t>
            </a:r>
            <a:r>
              <a:rPr lang="pl-PL" sz="2400" dirty="0"/>
              <a:t>tego momentu liczone jest upublicznienie decyzji o budowie lotniska, a zatem właściciele dokonując zabudowy przyjęli na siebie </a:t>
            </a:r>
            <a:r>
              <a:rPr lang="pl-PL" sz="2400" dirty="0" smtClean="0"/>
              <a:t>ryzyko (ograniczenie kompensacji)</a:t>
            </a:r>
          </a:p>
        </p:txBody>
      </p:sp>
    </p:spTree>
    <p:extLst>
      <p:ext uri="{BB962C8B-B14F-4D97-AF65-F5344CB8AC3E}">
        <p14:creationId xmlns:p14="http://schemas.microsoft.com/office/powerpoint/2010/main" val="354467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225" y="950614"/>
            <a:ext cx="10561550" cy="12847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System </a:t>
            </a:r>
            <a:r>
              <a:rPr lang="pl-PL" dirty="0"/>
              <a:t>angielski: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4157" y="2498515"/>
            <a:ext cx="10485843" cy="387711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Lotniska cywilne: wyłączenie roszczeń z tytułu naruszenia granic nieruchomości i immisji (</a:t>
            </a:r>
            <a:r>
              <a:rPr lang="pl-PL" dirty="0" err="1" smtClean="0"/>
              <a:t>trespass</a:t>
            </a:r>
            <a:r>
              <a:rPr lang="pl-PL" dirty="0" smtClean="0"/>
              <a:t>, </a:t>
            </a:r>
            <a:r>
              <a:rPr lang="pl-PL" dirty="0" err="1" smtClean="0"/>
              <a:t>nuisance</a:t>
            </a:r>
            <a:r>
              <a:rPr lang="pl-PL" dirty="0" smtClean="0"/>
              <a:t>) </a:t>
            </a:r>
            <a:r>
              <a:rPr lang="en-US" dirty="0"/>
              <a:t>s. 76 (</a:t>
            </a:r>
            <a:r>
              <a:rPr lang="en-US" dirty="0" smtClean="0"/>
              <a:t>1) </a:t>
            </a:r>
            <a:r>
              <a:rPr lang="en-US" dirty="0"/>
              <a:t>Civil Aviation Act 1982 </a:t>
            </a:r>
            <a:endParaRPr lang="pl-PL" dirty="0" smtClean="0"/>
          </a:p>
          <a:p>
            <a:r>
              <a:rPr lang="pl-PL" dirty="0" smtClean="0"/>
              <a:t>Część </a:t>
            </a:r>
            <a:r>
              <a:rPr lang="en-US" dirty="0" smtClean="0"/>
              <a:t>I</a:t>
            </a:r>
            <a:r>
              <a:rPr lang="pl-PL" dirty="0" smtClean="0"/>
              <a:t>, </a:t>
            </a:r>
            <a:r>
              <a:rPr lang="en-US" dirty="0" smtClean="0"/>
              <a:t>Land </a:t>
            </a:r>
            <a:r>
              <a:rPr lang="en-US" dirty="0"/>
              <a:t>Compensation Act 1973 (LCA 1973</a:t>
            </a:r>
            <a:r>
              <a:rPr lang="en-US" dirty="0" smtClean="0"/>
              <a:t>)</a:t>
            </a:r>
            <a:r>
              <a:rPr lang="pl-PL" dirty="0" smtClean="0"/>
              <a:t>: odszkodowanie za utratę wartości spowodowaną działalnością zakładów użyteczności publicznej</a:t>
            </a:r>
          </a:p>
          <a:p>
            <a:r>
              <a:rPr lang="pl-PL" dirty="0" smtClean="0"/>
              <a:t>Utrata wartości określana na pierwszy dzień po upływie roku od rozpoczęcia użytkowania nowo wybudowanego lub przebudowanego (pas startowy i płyta postojowa) lotniska (</a:t>
            </a:r>
            <a:r>
              <a:rPr lang="pl-PL" b="1" dirty="0" smtClean="0"/>
              <a:t>nie zwiększenie ruchu lotniczego</a:t>
            </a:r>
            <a:r>
              <a:rPr lang="pl-PL" dirty="0" smtClean="0"/>
              <a:t>) – przedawnienie 6 lat o ww. dnia</a:t>
            </a:r>
          </a:p>
          <a:p>
            <a:r>
              <a:rPr lang="pl-PL" dirty="0" smtClean="0"/>
              <a:t>nie ma porównań przed i po wartości nieruchomości (porównania z nieruchomościami mniej narażonymi na hałas)</a:t>
            </a:r>
          </a:p>
          <a:p>
            <a:r>
              <a:rPr lang="pl-PL" dirty="0" smtClean="0"/>
              <a:t>Brak kompensacji uciążliwości, jeżeli nie odzwierciedlone w zmniejszeniu wartości nieruchomości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Schiphol</a:t>
            </a:r>
            <a:r>
              <a:rPr lang="pl-PL" dirty="0" smtClean="0"/>
              <a:t>, NL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4157" y="2498515"/>
            <a:ext cx="10485843" cy="387711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W latach 80 tych długofalowe planowanie zagospodarowania przestrzennego wokół lotniska</a:t>
            </a:r>
          </a:p>
          <a:p>
            <a:pPr>
              <a:buFontTx/>
              <a:buChar char="-"/>
            </a:pPr>
            <a:r>
              <a:rPr lang="pl-PL" dirty="0" smtClean="0"/>
              <a:t>Odszkodowania za utratę wartości spowodowaną </a:t>
            </a:r>
            <a:r>
              <a:rPr lang="pl-PL" dirty="0" err="1" smtClean="0"/>
              <a:t>mpzp</a:t>
            </a:r>
            <a:r>
              <a:rPr lang="pl-PL" dirty="0" smtClean="0"/>
              <a:t>: tylko jeżeli wykaże się, iż uszczerbek przekracza szkody, które wynikają ze zwykłego ryzyka społecznego (ryzyka zmian) – brak motywacji do </a:t>
            </a:r>
            <a:r>
              <a:rPr lang="pl-PL" dirty="0" err="1" smtClean="0"/>
              <a:t>zachowań</a:t>
            </a:r>
            <a:r>
              <a:rPr lang="pl-PL" dirty="0" smtClean="0"/>
              <a:t> nieostrożnych</a:t>
            </a:r>
          </a:p>
          <a:p>
            <a:pPr>
              <a:buFontTx/>
              <a:buChar char="-"/>
            </a:pPr>
            <a:r>
              <a:rPr lang="pl-PL" dirty="0" smtClean="0"/>
              <a:t>Sądownictwo administracyjne</a:t>
            </a:r>
          </a:p>
          <a:p>
            <a:pPr>
              <a:buFontTx/>
              <a:buChar char="-"/>
            </a:pPr>
            <a:r>
              <a:rPr lang="pl-PL" dirty="0" smtClean="0"/>
              <a:t>Odszkodowanie nie musi pokryć pełnej, szkody – działania powodujące szkodę (</a:t>
            </a:r>
            <a:r>
              <a:rPr lang="pl-PL" dirty="0" err="1" smtClean="0"/>
              <a:t>mpzp</a:t>
            </a:r>
            <a:r>
              <a:rPr lang="pl-PL" dirty="0" smtClean="0"/>
              <a:t>, pozwolenia administracyjne, itp.) były legalne.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CF7312C-A669-483A-A400-B18735EF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" y="6263569"/>
            <a:ext cx="2549817" cy="4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6654CD70-9CC8-49FC-BE10-EFFB7B20C4DF}"/>
              </a:ext>
            </a:extLst>
          </p:cNvPr>
          <p:cNvSpPr/>
          <p:nvPr/>
        </p:nvSpPr>
        <p:spPr>
          <a:xfrm>
            <a:off x="615635" y="1161332"/>
            <a:ext cx="10856961" cy="5197210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ctr">
              <a:lnSpc>
                <a:spcPct val="107000"/>
              </a:lnSpc>
              <a:spcAft>
                <a:spcPts val="1069"/>
              </a:spcAft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Wnioski</a:t>
            </a:r>
            <a:endParaRPr lang="en-US" sz="1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8217" indent="-458217">
              <a:lnSpc>
                <a:spcPct val="107000"/>
              </a:lnSpc>
              <a:spcAft>
                <a:spcPts val="1069"/>
              </a:spcAft>
              <a:buFont typeface="+mj-lt"/>
              <a:buAutoNum type="arabicPeriod"/>
              <a:tabLst>
                <a:tab pos="610956" algn="l"/>
              </a:tabLst>
            </a:pPr>
            <a:r>
              <a:rPr lang="pl-PL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Sytuacja konfliktowa ma charakter powtarzalny i uniwersalny, podobne cele środowiskowe: jednak brak jednolitych rozwiązań w skali międzynarodowej </a:t>
            </a:r>
          </a:p>
          <a:p>
            <a:pPr marL="458217" indent="-458217">
              <a:lnSpc>
                <a:spcPct val="107000"/>
              </a:lnSpc>
              <a:spcAft>
                <a:spcPts val="1069"/>
              </a:spcAft>
              <a:buFont typeface="+mj-lt"/>
              <a:buAutoNum type="arabicPeriod"/>
              <a:tabLst>
                <a:tab pos="610956" algn="l"/>
              </a:tabLst>
            </a:pPr>
            <a:r>
              <a:rPr lang="pl-PL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Różnice w interwencji publicznej wynikają z:</a:t>
            </a:r>
            <a:endParaRPr lang="en-US" sz="24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69174" lvl="1" indent="-458217">
              <a:buFont typeface="+mj-lt"/>
              <a:buAutoNum type="alphaLcPeriod"/>
            </a:pP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Uwarunkowań historycznych konfliktu i ewolucji jego rozstrzygania (</a:t>
            </a:r>
            <a:r>
              <a:rPr lang="en-US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 1940; </a:t>
            </a: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Francja</a:t>
            </a:r>
            <a:r>
              <a:rPr lang="en-US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1960; </a:t>
            </a: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Niemcy 1</a:t>
            </a:r>
            <a:r>
              <a:rPr lang="en-US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970; </a:t>
            </a: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Polska - po</a:t>
            </a:r>
            <a:r>
              <a:rPr lang="en-US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2004)</a:t>
            </a:r>
          </a:p>
          <a:p>
            <a:pPr marL="1069174" lvl="1" indent="-458217">
              <a:buFont typeface="+mj-lt"/>
              <a:buAutoNum type="alphaLcPeriod"/>
            </a:pP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Różny przedmiot ochrony: własność chroniona z punktu widzenia jej użyteczności/wykorzystania,  a własność z punktu widzenia kapitału i jego ochrony (element rynku)</a:t>
            </a:r>
          </a:p>
          <a:p>
            <a:pPr marL="1069174" lvl="1" indent="-458217">
              <a:buFont typeface="+mj-lt"/>
              <a:buAutoNum type="alphaLcPeriod"/>
            </a:pP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Podejście do zasad sprawiedliwości społecznej: kształtowanie postawy opartej na ostrożności </a:t>
            </a:r>
            <a:r>
              <a:rPr lang="pl-PL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przewidywaniu ryzyka vs. </a:t>
            </a:r>
            <a:r>
              <a:rPr lang="pl-PL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chrona </a:t>
            </a:r>
            <a:r>
              <a:rPr lang="pl-PL" sz="24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słusznościowa</a:t>
            </a:r>
            <a:r>
              <a:rPr lang="pl-PL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wybiórcza, czasem przypadkowa</a:t>
            </a:r>
            <a:endParaRPr lang="pl-PL" sz="24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1069"/>
              </a:spcAft>
            </a:pPr>
            <a:endParaRPr lang="en-US" sz="1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8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CF7312C-A669-483A-A400-B18735EF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" y="6263569"/>
            <a:ext cx="2549817" cy="4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6654CD70-9CC8-49FC-BE10-EFFB7B20C4DF}"/>
              </a:ext>
            </a:extLst>
          </p:cNvPr>
          <p:cNvSpPr/>
          <p:nvPr/>
        </p:nvSpPr>
        <p:spPr>
          <a:xfrm>
            <a:off x="719402" y="781086"/>
            <a:ext cx="10753195" cy="4559471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ctr">
              <a:lnSpc>
                <a:spcPct val="107000"/>
              </a:lnSpc>
              <a:spcAft>
                <a:spcPts val="1069"/>
              </a:spcAft>
            </a:pP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1069"/>
              </a:spcAft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1069"/>
              </a:spcAft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Wnioski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10956" indent="-610956">
              <a:lnSpc>
                <a:spcPct val="107000"/>
              </a:lnSpc>
              <a:spcAft>
                <a:spcPts val="1069"/>
              </a:spcAft>
              <a:buAutoNum type="arabicPeriod" startAt="3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Przypadkowa interpretacja prawa i kompensacja tzw. szkody niezrealizowanej (</a:t>
            </a:r>
            <a:r>
              <a:rPr lang="pl-P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illusory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nonrealized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 może prowadzić do </a:t>
            </a:r>
            <a:r>
              <a:rPr lang="pl-P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spekulacyjnych, zaburzać rynek i udaremniać realizację celów interwencji publicznej.</a:t>
            </a:r>
          </a:p>
          <a:p>
            <a:pPr marL="610956" indent="-610956">
              <a:lnSpc>
                <a:spcPct val="107000"/>
              </a:lnSpc>
              <a:spcAft>
                <a:spcPts val="1069"/>
              </a:spcAft>
              <a:buAutoNum type="arabicPeriod" startAt="3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 prawie polskim potrzebne jest bardziej kompleksowe i rozbudowane podejście do hałasu lotniczego</a:t>
            </a:r>
          </a:p>
          <a:p>
            <a:pPr marL="610956" indent="-610956">
              <a:lnSpc>
                <a:spcPct val="107000"/>
              </a:lnSpc>
              <a:spcAft>
                <a:spcPts val="1069"/>
              </a:spcAft>
              <a:buAutoNum type="arabicPeriod" startAt="3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Niezależnie od powyższego, stosowanie obowiązujących przepisów prawa zgodnie z ich treścią pozwoliłoby na uniknięcie błędu systemowego.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1069"/>
              </a:spcAft>
            </a:pPr>
            <a:endParaRPr lang="en-US" sz="1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39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527382" y="908722"/>
            <a:ext cx="11137237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2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Uwagi wprowadzające</a:t>
            </a:r>
            <a:endParaRPr lang="pl-PL" sz="22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Duża różnorodność rozwiązań w skali świata: podobny problem, zróżnicowane podejścia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Uwarunkowania historyczne,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Uwarunkowania prawne ,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Złożenia dotyczące ryzyka społecznego (kształtowanie postaw ostrożnościowych, czy przyzwolenie na zachowania nieostrożne) 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Wyróżnienie hałasu lotniczego spośród innych źródeł hałasu, w szczególności generowanych przez inne formy transportu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3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527382" y="908722"/>
            <a:ext cx="11137237" cy="476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2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Regulacje odszkodowań w OOU lotnisk w Niemczech – geneza i zakres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Federalna ustawa o ochronie przed hałasem lotniczym: 30 marca 1971r.,  która została znowelizowana 31 października 2007 r.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początkowa koncepcja: mieszkańcy terenów w pobliżu lotniska będą wyprowadzać się do innych lokalizacji, z dala od lotniska (zakazy zabudowy i wykup),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wysokie koszty dla lotnisk, silna ingerencja w stosunki mieszkaniowe na terenach wokół lotniska,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zdecydowano: ochrona przed hałasem.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Kształt (zakres) interwencji: zakazy zabudowy, rewitalizacja akustyczna, zadośćuczynienie za hałas 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4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344032" y="908720"/>
            <a:ext cx="11461281" cy="505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2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Regulacje odszkodowań w OOU lotnisk w Niemczech – zakazy zabudowy </a:t>
            </a:r>
          </a:p>
          <a:p>
            <a:pPr algn="just">
              <a:spcAft>
                <a:spcPts val="0"/>
              </a:spcAft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Obszar ochronny wokół lotniska: zawsze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dwie strefy ochronne dla pory dziennej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strefa ochronna dla pory nocnej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dla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lotnisk istniejących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wartości graniczne hałasu poszczególnych stref są wyższe, aniżeli dla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lotnisk nowych lub istotnie rozbudowanych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oznacza, że strefa ochronna dla lotnisk istniejących jest mniejsza, aniżeli dla lotnisk nowych, lub podlegających istotnej rozbudowie.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zakazy zabudowy: </a:t>
            </a:r>
            <a:r>
              <a:rPr lang="pl-PL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szpitale, domy starości i opieki oraz budynków o podobnym przeznaczeniu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szkoły, przedszkola i budynków o podobnym przeznaczeniu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budynków mieszkalnych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dotyczy wszystkich stref obszaru ochronnego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obowiązuje w strefie pierwszej i drugiej dla pory dziennej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pl-PL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obowiązuje w strefie pierwszej oraz w strefie ochronnej dla pory </a:t>
            </a:r>
            <a:r>
              <a:rPr lang="pl-PL" sz="2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nocnej – ważny wyjątek: kontynuacja istniejącej zabudowy </a:t>
            </a:r>
            <a:endParaRPr lang="pl-PL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8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527382" y="908722"/>
            <a:ext cx="11137237" cy="4191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2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Regulacje odszkodowań w OOU lotnisk w Niemczech – zakazy zabudowy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istoty zakazu wynika zatem, że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kompensacja dotyczyć może tylko właścicieli gruntów niezabudowanych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Utrata wartości rynkowej obliczona zostanie jako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różnica pomiędzy wartością gruntu, gdyby nie wprowadzono zakazu zabudowy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porównaniu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jego wartością po wprowadzeniu tego zakazu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czym poziom wartości ustalany jest na chwilę orzekania o odszkodowaniu przez odpowiedni organ administracji.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Kompensowane także: koszty podziału gruntu i inne geodezyjne, koszty badań gruntu, koszty przygotowania projektu architektonicznego, itp., które stały się bezużyteczne ze względu na zakaz</a:t>
            </a:r>
          </a:p>
        </p:txBody>
      </p:sp>
    </p:spTree>
    <p:extLst>
      <p:ext uri="{BB962C8B-B14F-4D97-AF65-F5344CB8AC3E}">
        <p14:creationId xmlns:p14="http://schemas.microsoft.com/office/powerpoint/2010/main" val="116231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527382" y="908721"/>
            <a:ext cx="11137237" cy="495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Regulacje odszkodowań w OOU lotnisk w Niemczech – rewitalizacja akustyczna  </a:t>
            </a:r>
          </a:p>
          <a:p>
            <a:pPr algn="just">
              <a:spcAft>
                <a:spcPts val="0"/>
              </a:spcAft>
            </a:pPr>
            <a:endParaRPr lang="pl-PL" sz="28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 budynki które pomimo zostaną w drodze przewidzianych w ustawie wyjątków wzniesione w strefie ochrony przed hałasem, muszą spełniać wymogi techniczne dotyczące izolacyjności akustycznej.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ymogi te muszą także spełniać budynki mieszkalne budowane w strefie drugiej obszaru ochrony przed hałasem,  </a:t>
            </a:r>
            <a: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której nie obowiązuje zakaz wznoszenia nowej zabudowy mieszkaniowej.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obowiązku rewitalizacji budynków istniejących – wybór właściciela.</a:t>
            </a:r>
          </a:p>
        </p:txBody>
      </p:sp>
    </p:spTree>
    <p:extLst>
      <p:ext uri="{BB962C8B-B14F-4D97-AF65-F5344CB8AC3E}">
        <p14:creationId xmlns:p14="http://schemas.microsoft.com/office/powerpoint/2010/main" val="423813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527382" y="908721"/>
            <a:ext cx="111372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2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Regulacje odszkodowań w OOU lotnisk w Niemczech – rewitalizacja akustyczna  </a:t>
            </a:r>
          </a:p>
          <a:p>
            <a:pPr algn="just">
              <a:spcAft>
                <a:spcPts val="0"/>
              </a:spcAft>
            </a:pPr>
            <a:endParaRPr lang="pl-PL" sz="22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Budynki istniejące: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kompensowane wydatki dla budynków w strefie 1 dla pory dziennej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koszty muszą zostać poniesione po wprowadzeniu obszaru ochrony przed hałasem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kompensowane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dla budynków w strefie ochrony dla pory nocnej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tylko w odniesieniu do pomieszczeń, które są w głównej mierze wykorzystywane do snu w porze nocnej.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kwota: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EUR na metr kwadratowy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 mieszkalnej.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Obejmuje także koszty usług dodatkowych podlegających zwrotowi (np. koszty ekspertyzy co do niezbędnych robót renowacji akustycznej, demontażu i montażu podlegających wymianie elementów budynku, prace tynkarskie i malarskie) oraz koszty urządzeń wentylacyjnych.</a:t>
            </a:r>
          </a:p>
        </p:txBody>
      </p:sp>
    </p:spTree>
    <p:extLst>
      <p:ext uri="{BB962C8B-B14F-4D97-AF65-F5344CB8AC3E}">
        <p14:creationId xmlns:p14="http://schemas.microsoft.com/office/powerpoint/2010/main" val="307971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162962" y="908721"/>
            <a:ext cx="119505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2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Regulacje odszkodowań w OOU lotnisk w Niemczech – zadośćuczynienie za hałas   </a:t>
            </a:r>
            <a:endParaRPr lang="pl-PL" sz="2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endParaRPr lang="pl-PL" sz="2200" b="1" dirty="0" smtClean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Kształt interwencji: zadośćuczynienie za hałas</a:t>
            </a:r>
            <a:endParaRPr lang="pl-PL" sz="2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kompensacja może dotyczyć </a:t>
            </a:r>
            <a:r>
              <a:rPr lang="pl-PL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tylko obszarów utworzonych dla lotnisk nowych lub istotnie rozbudowanych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tylko budynki zlokalizowane </a:t>
            </a:r>
            <a:r>
              <a:rPr lang="pl-PL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strefie 1 dla pory dziennej </a:t>
            </a:r>
          </a:p>
          <a:p>
            <a:pPr algn="just">
              <a:spcAft>
                <a:spcPts val="0"/>
              </a:spcAft>
            </a:pPr>
            <a:r>
              <a:rPr lang="pl-PL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kompensacji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przypadku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istniejących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lotnisk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decydujące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zamieszkanie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kontynuowanie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mieszkania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pobliżu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istniejących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lotnisk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akceptują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hałas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także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ryzyko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zwiększania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dyskomfortu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skutek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zwiekszania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przyszłości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operacji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lotniczych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ompensacja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może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dotyczyć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tylko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tzw</a:t>
            </a:r>
            <a:r>
              <a:rPr lang="de-DE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</a:t>
            </a:r>
            <a:r>
              <a:rPr lang="pl-PL" sz="22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ewnętrznej</a:t>
            </a:r>
            <a:r>
              <a:rPr lang="pl-PL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części mieszkalnej, </a:t>
            </a:r>
            <a:r>
              <a:rPr lang="pl-PL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 istniała w momencie ustanawiania obszaru ochrony przed hałasem - późniejsze jej tworzenie czy powiększenie dokonywane jest przez właściciela na własne ryzyko, ponieważ jest on świadomy narażenia na hałas</a:t>
            </a:r>
          </a:p>
          <a:p>
            <a:pPr>
              <a:spcAft>
                <a:spcPts val="0"/>
              </a:spcAft>
            </a:pPr>
            <a:r>
              <a:rPr lang="pl-PL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ewnętrzne części mieszkalne: balkony, ogrody dachowe i loggie, które są połączone z konstrukcją budynku, tarasy, miejsca do grillowania i ogrody oraz podobne urządzenia zewnętrzne</a:t>
            </a:r>
            <a:endParaRPr lang="pl-PL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9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FD5C1F16-6938-42E5-8936-8455FEB3D330}"/>
              </a:ext>
            </a:extLst>
          </p:cNvPr>
          <p:cNvSpPr/>
          <p:nvPr/>
        </p:nvSpPr>
        <p:spPr>
          <a:xfrm>
            <a:off x="527382" y="908721"/>
            <a:ext cx="11137237" cy="486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1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Regulacje odszkodowań w OOU lotnisk w Niemczech – zadośćuczynienie za hałas   </a:t>
            </a:r>
            <a:endParaRPr lang="pl-PL" sz="21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endParaRPr lang="pl-PL" sz="2100" b="1" dirty="0" smtClean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Ryczałtowe kwoty zadośćuczynienia: ryczałt</a:t>
            </a:r>
            <a:endParaRPr lang="pl-PL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 jednorodzinny - 5000 E (I ponad 65Db), 3 700 (II)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 dwurodzinny – 6000 E (I),  4400 E (II)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budynki wielorodzinne – dodatkowo za 3 i kolejny lokal 2000 E (I) 1480 E (II)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własność lokali – za lokal: 3 000(I), 2200 E (II)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nioskodawca może zrezygnować z ryczałtowej kompensacji i skorzystać z odszkodowania powiązanego z wartością nieruchomości. W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ysokość takiego odszkodowania w przypadku domu jednorodzinnego, domu dwurodzinnego lub domu wielorodzinnego wynosi 2,00 procent wartości rynkowej gruntu, położonego w paśmie izofonicznym 1 i 1,48 procent wartości rynkowej gruntu, położonego w paśmie izofonicznym 2, o ile wnioskodawca udowodni, że ustalone tak odszkodowanie przewyższa odszkodowanie ryczałtowe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9185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US">
      <a:dk1>
        <a:srgbClr val="002D59"/>
      </a:dk1>
      <a:lt1>
        <a:sysClr val="window" lastClr="FFFFFF"/>
      </a:lt1>
      <a:dk2>
        <a:srgbClr val="004993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ADFF"/>
      </a:accent5>
      <a:accent6>
        <a:srgbClr val="92D050"/>
      </a:accent6>
      <a:hlink>
        <a:srgbClr val="0071E2"/>
      </a:hlink>
      <a:folHlink>
        <a:srgbClr val="7F7F7F"/>
      </a:folHlink>
    </a:clrScheme>
    <a:fontScheme name="Uniwersytet Śląski">
      <a:majorFont>
        <a:latin typeface="PT Sans Bold"/>
        <a:ea typeface=""/>
        <a:cs typeface=""/>
      </a:majorFont>
      <a:minorFont>
        <a:latin typeface="PT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17609</TotalTime>
  <Words>1350</Words>
  <Application>Microsoft Office PowerPoint</Application>
  <PresentationFormat>Niestandardowy</PresentationFormat>
  <Paragraphs>97</Paragraphs>
  <Slides>14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Projekt niestandardowy</vt:lpstr>
      <vt:lpstr> Prawno-porównawcze uwagi na temat interwencji publicznej na obszarach wokół lotnisk ze szczególnym uwzględnieniem prawa niemieckiego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System angielski: </vt:lpstr>
      <vt:lpstr>Schiphol, NL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Cichy</dc:creator>
  <cp:lastModifiedBy>Windows User</cp:lastModifiedBy>
  <cp:revision>124</cp:revision>
  <cp:lastPrinted>2021-09-16T21:52:24Z</cp:lastPrinted>
  <dcterms:created xsi:type="dcterms:W3CDTF">2019-03-06T11:23:46Z</dcterms:created>
  <dcterms:modified xsi:type="dcterms:W3CDTF">2021-09-18T18:23:11Z</dcterms:modified>
</cp:coreProperties>
</file>