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6"/>
  </p:notesMasterIdLst>
  <p:handoutMasterIdLst>
    <p:handoutMasterId r:id="rId17"/>
  </p:handoutMasterIdLst>
  <p:sldIdLst>
    <p:sldId id="280" r:id="rId2"/>
    <p:sldId id="402" r:id="rId3"/>
    <p:sldId id="279" r:id="rId4"/>
    <p:sldId id="465" r:id="rId5"/>
    <p:sldId id="278" r:id="rId6"/>
    <p:sldId id="472" r:id="rId7"/>
    <p:sldId id="429" r:id="rId8"/>
    <p:sldId id="466" r:id="rId9"/>
    <p:sldId id="467" r:id="rId10"/>
    <p:sldId id="473" r:id="rId11"/>
    <p:sldId id="468" r:id="rId12"/>
    <p:sldId id="469" r:id="rId13"/>
    <p:sldId id="474" r:id="rId14"/>
    <p:sldId id="470" r:id="rId1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2" userDrawn="1">
          <p15:clr>
            <a:srgbClr val="A4A3A4"/>
          </p15:clr>
        </p15:guide>
        <p15:guide id="2" pos="483" userDrawn="1">
          <p15:clr>
            <a:srgbClr val="A4A3A4"/>
          </p15:clr>
        </p15:guide>
        <p15:guide id="3" pos="7423" userDrawn="1">
          <p15:clr>
            <a:srgbClr val="A4A3A4"/>
          </p15:clr>
        </p15:guide>
        <p15:guide id="4" orient="horz" pos="4020" userDrawn="1">
          <p15:clr>
            <a:srgbClr val="A4A3A4"/>
          </p15:clr>
        </p15:guide>
        <p15:guide id="5" orient="horz" pos="1502" userDrawn="1">
          <p15:clr>
            <a:srgbClr val="A4A3A4"/>
          </p15:clr>
        </p15:guide>
        <p15:guide id="6" pos="5768" userDrawn="1">
          <p15:clr>
            <a:srgbClr val="A4A3A4"/>
          </p15:clr>
        </p15:guide>
        <p15:guide id="7" orient="horz" pos="2228" userDrawn="1">
          <p15:clr>
            <a:srgbClr val="A4A3A4"/>
          </p15:clr>
        </p15:guide>
        <p15:guide id="8" orient="horz" pos="913" userDrawn="1">
          <p15:clr>
            <a:srgbClr val="A4A3A4"/>
          </p15:clr>
        </p15:guide>
        <p15:guide id="9" pos="5269" userDrawn="1">
          <p15:clr>
            <a:srgbClr val="A4A3A4"/>
          </p15:clr>
        </p15:guide>
        <p15:guide id="10" pos="3840" userDrawn="1">
          <p15:clr>
            <a:srgbClr val="A4A3A4"/>
          </p15:clr>
        </p15:guide>
        <p15:guide id="11" pos="4248" userDrawn="1">
          <p15:clr>
            <a:srgbClr val="A4A3A4"/>
          </p15:clr>
        </p15:guide>
        <p15:guide id="12" orient="horz" pos="2523" userDrawn="1">
          <p15:clr>
            <a:srgbClr val="A4A3A4"/>
          </p15:clr>
        </p15:guide>
        <p15:guide id="13" pos="213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D8D8"/>
    <a:srgbClr val="72207E"/>
    <a:srgbClr val="009F98"/>
    <a:srgbClr val="80A41B"/>
    <a:srgbClr val="5E7E29"/>
    <a:srgbClr val="2A98CD"/>
    <a:srgbClr val="3E3E3D"/>
    <a:srgbClr val="EB1515"/>
    <a:srgbClr val="DB2E25"/>
    <a:srgbClr val="C428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6005" autoAdjust="0"/>
  </p:normalViewPr>
  <p:slideViewPr>
    <p:cSldViewPr snapToGrid="0">
      <p:cViewPr varScale="1">
        <p:scale>
          <a:sx n="67" d="100"/>
          <a:sy n="67" d="100"/>
        </p:scale>
        <p:origin x="528" y="56"/>
      </p:cViewPr>
      <p:guideLst>
        <p:guide orient="horz" pos="232"/>
        <p:guide pos="483"/>
        <p:guide pos="7423"/>
        <p:guide orient="horz" pos="4020"/>
        <p:guide orient="horz" pos="1502"/>
        <p:guide pos="5768"/>
        <p:guide orient="horz" pos="2228"/>
        <p:guide orient="horz" pos="913"/>
        <p:guide pos="5269"/>
        <p:guide pos="3840"/>
        <p:guide pos="4248"/>
        <p:guide orient="horz" pos="2523"/>
        <p:guide pos="2139"/>
      </p:guideLst>
    </p:cSldViewPr>
  </p:slideViewPr>
  <p:notesTextViewPr>
    <p:cViewPr>
      <p:scale>
        <a:sx n="1" d="1"/>
        <a:sy n="1" d="1"/>
      </p:scale>
      <p:origin x="0" y="0"/>
    </p:cViewPr>
  </p:notesTextViewPr>
  <p:notesViewPr>
    <p:cSldViewPr snapToGrid="0">
      <p:cViewPr varScale="1">
        <p:scale>
          <a:sx n="121" d="100"/>
          <a:sy n="121" d="100"/>
        </p:scale>
        <p:origin x="382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27DD6AE-8C26-4F1B-B84E-3144B6FA23F7}" type="datetimeFigureOut">
              <a:rPr lang="pl-PL" smtClean="0"/>
              <a:t>20.09.2021</a:t>
            </a:fld>
            <a:endParaRPr lang="pl-PL"/>
          </a:p>
        </p:txBody>
      </p:sp>
      <p:sp>
        <p:nvSpPr>
          <p:cNvPr id="4" name="Symbol zastępczy stopki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CFFA3B9-4054-4768-A287-B4E588A5EA18}" type="slidenum">
              <a:rPr lang="pl-PL" smtClean="0"/>
              <a:t>‹#›</a:t>
            </a:fld>
            <a:endParaRPr lang="pl-PL"/>
          </a:p>
        </p:txBody>
      </p:sp>
    </p:spTree>
    <p:extLst>
      <p:ext uri="{BB962C8B-B14F-4D97-AF65-F5344CB8AC3E}">
        <p14:creationId xmlns:p14="http://schemas.microsoft.com/office/powerpoint/2010/main" val="19911476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F3FAAF-CC5F-4C8F-A3AD-78F60C842C27}" type="datetimeFigureOut">
              <a:rPr lang="pl-PL" smtClean="0"/>
              <a:t>20.09.2021</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85303-1FE7-4C21-BBC3-43AA1027CA6D}" type="slidenum">
              <a:rPr lang="pl-PL" smtClean="0"/>
              <a:t>‹#›</a:t>
            </a:fld>
            <a:endParaRPr lang="pl-PL"/>
          </a:p>
        </p:txBody>
      </p:sp>
    </p:spTree>
    <p:extLst>
      <p:ext uri="{BB962C8B-B14F-4D97-AF65-F5344CB8AC3E}">
        <p14:creationId xmlns:p14="http://schemas.microsoft.com/office/powerpoint/2010/main" val="2297132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4767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FF14F2C-608F-45E4-8E73-2E569117B1DB}" type="datetimeFigureOut">
              <a:rPr lang="pl-PL" smtClean="0"/>
              <a:t>20.09.2021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CB5E22E-680B-4CA0-BCFB-7AB2B165D336}" type="slidenum">
              <a:rPr lang="pl-PL" smtClean="0"/>
              <a:t>‹#›</a:t>
            </a:fld>
            <a:endParaRPr lang="pl-PL"/>
          </a:p>
        </p:txBody>
      </p:sp>
    </p:spTree>
    <p:extLst>
      <p:ext uri="{BB962C8B-B14F-4D97-AF65-F5344CB8AC3E}">
        <p14:creationId xmlns:p14="http://schemas.microsoft.com/office/powerpoint/2010/main" val="2536964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FF14F2C-608F-45E4-8E73-2E569117B1DB}" type="datetimeFigureOut">
              <a:rPr lang="pl-PL" smtClean="0"/>
              <a:t>20.09.2021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CB5E22E-680B-4CA0-BCFB-7AB2B165D336}" type="slidenum">
              <a:rPr lang="pl-PL" smtClean="0"/>
              <a:t>‹#›</a:t>
            </a:fld>
            <a:endParaRPr lang="pl-PL"/>
          </a:p>
        </p:txBody>
      </p:sp>
    </p:spTree>
    <p:extLst>
      <p:ext uri="{BB962C8B-B14F-4D97-AF65-F5344CB8AC3E}">
        <p14:creationId xmlns:p14="http://schemas.microsoft.com/office/powerpoint/2010/main" val="1204591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FF14F2C-608F-45E4-8E73-2E569117B1DB}" type="datetimeFigureOut">
              <a:rPr lang="pl-PL" smtClean="0"/>
              <a:t>20.09.2021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CB5E22E-680B-4CA0-BCFB-7AB2B165D336}" type="slidenum">
              <a:rPr lang="pl-PL" smtClean="0"/>
              <a:t>‹#›</a:t>
            </a:fld>
            <a:endParaRPr lang="pl-PL"/>
          </a:p>
        </p:txBody>
      </p:sp>
    </p:spTree>
    <p:extLst>
      <p:ext uri="{BB962C8B-B14F-4D97-AF65-F5344CB8AC3E}">
        <p14:creationId xmlns:p14="http://schemas.microsoft.com/office/powerpoint/2010/main" val="910637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p:cNvSpPr>
            <a:spLocks noGrp="1"/>
          </p:cNvSpPr>
          <p:nvPr>
            <p:ph type="dt" sz="half" idx="10"/>
          </p:nvPr>
        </p:nvSpPr>
        <p:spPr/>
        <p:txBody>
          <a:bodyPr/>
          <a:lstStyle/>
          <a:p>
            <a:fld id="{DFF14F2C-608F-45E4-8E73-2E569117B1DB}" type="datetimeFigureOut">
              <a:rPr lang="pl-PL" smtClean="0"/>
              <a:t>20.09.2021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CB5E22E-680B-4CA0-BCFB-7AB2B165D336}" type="slidenum">
              <a:rPr lang="pl-PL" smtClean="0"/>
              <a:t>‹#›</a:t>
            </a:fld>
            <a:endParaRPr lang="pl-PL"/>
          </a:p>
        </p:txBody>
      </p:sp>
    </p:spTree>
    <p:extLst>
      <p:ext uri="{BB962C8B-B14F-4D97-AF65-F5344CB8AC3E}">
        <p14:creationId xmlns:p14="http://schemas.microsoft.com/office/powerpoint/2010/main" val="1828220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DFF14F2C-608F-45E4-8E73-2E569117B1DB}" type="datetimeFigureOut">
              <a:rPr lang="pl-PL" smtClean="0"/>
              <a:t>20.09.2021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CB5E22E-680B-4CA0-BCFB-7AB2B165D336}" type="slidenum">
              <a:rPr lang="pl-PL" smtClean="0"/>
              <a:t>‹#›</a:t>
            </a:fld>
            <a:endParaRPr lang="pl-PL"/>
          </a:p>
        </p:txBody>
      </p:sp>
    </p:spTree>
    <p:extLst>
      <p:ext uri="{BB962C8B-B14F-4D97-AF65-F5344CB8AC3E}">
        <p14:creationId xmlns:p14="http://schemas.microsoft.com/office/powerpoint/2010/main" val="417166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DFF14F2C-608F-45E4-8E73-2E569117B1DB}" type="datetimeFigureOut">
              <a:rPr lang="pl-PL" smtClean="0"/>
              <a:t>20.09.2021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BCB5E22E-680B-4CA0-BCFB-7AB2B165D336}" type="slidenum">
              <a:rPr lang="pl-PL" smtClean="0"/>
              <a:t>‹#›</a:t>
            </a:fld>
            <a:endParaRPr lang="pl-PL"/>
          </a:p>
        </p:txBody>
      </p:sp>
    </p:spTree>
    <p:extLst>
      <p:ext uri="{BB962C8B-B14F-4D97-AF65-F5344CB8AC3E}">
        <p14:creationId xmlns:p14="http://schemas.microsoft.com/office/powerpoint/2010/main" val="2842597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DFF14F2C-608F-45E4-8E73-2E569117B1DB}" type="datetimeFigureOut">
              <a:rPr lang="pl-PL" smtClean="0"/>
              <a:t>20.09.2021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BCB5E22E-680B-4CA0-BCFB-7AB2B165D336}" type="slidenum">
              <a:rPr lang="pl-PL" smtClean="0"/>
              <a:t>‹#›</a:t>
            </a:fld>
            <a:endParaRPr lang="pl-PL"/>
          </a:p>
        </p:txBody>
      </p:sp>
    </p:spTree>
    <p:extLst>
      <p:ext uri="{BB962C8B-B14F-4D97-AF65-F5344CB8AC3E}">
        <p14:creationId xmlns:p14="http://schemas.microsoft.com/office/powerpoint/2010/main" val="3099533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FF14F2C-608F-45E4-8E73-2E569117B1DB}" type="datetimeFigureOut">
              <a:rPr lang="pl-PL" smtClean="0"/>
              <a:t>20.09.2021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BCB5E22E-680B-4CA0-BCFB-7AB2B165D336}" type="slidenum">
              <a:rPr lang="pl-PL" smtClean="0"/>
              <a:t>‹#›</a:t>
            </a:fld>
            <a:endParaRPr lang="pl-PL"/>
          </a:p>
        </p:txBody>
      </p:sp>
    </p:spTree>
    <p:extLst>
      <p:ext uri="{BB962C8B-B14F-4D97-AF65-F5344CB8AC3E}">
        <p14:creationId xmlns:p14="http://schemas.microsoft.com/office/powerpoint/2010/main" val="282602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DFF14F2C-608F-45E4-8E73-2E569117B1DB}" type="datetimeFigureOut">
              <a:rPr lang="pl-PL" smtClean="0"/>
              <a:t>20.09.2021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CB5E22E-680B-4CA0-BCFB-7AB2B165D336}" type="slidenum">
              <a:rPr lang="pl-PL" smtClean="0"/>
              <a:t>‹#›</a:t>
            </a:fld>
            <a:endParaRPr lang="pl-PL"/>
          </a:p>
        </p:txBody>
      </p:sp>
    </p:spTree>
    <p:extLst>
      <p:ext uri="{BB962C8B-B14F-4D97-AF65-F5344CB8AC3E}">
        <p14:creationId xmlns:p14="http://schemas.microsoft.com/office/powerpoint/2010/main" val="3327344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DFF14F2C-608F-45E4-8E73-2E569117B1DB}" type="datetimeFigureOut">
              <a:rPr lang="pl-PL" smtClean="0"/>
              <a:t>20.09.2021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CB5E22E-680B-4CA0-BCFB-7AB2B165D336}" type="slidenum">
              <a:rPr lang="pl-PL" smtClean="0"/>
              <a:t>‹#›</a:t>
            </a:fld>
            <a:endParaRPr lang="pl-PL"/>
          </a:p>
        </p:txBody>
      </p:sp>
    </p:spTree>
    <p:extLst>
      <p:ext uri="{BB962C8B-B14F-4D97-AF65-F5344CB8AC3E}">
        <p14:creationId xmlns:p14="http://schemas.microsoft.com/office/powerpoint/2010/main" val="381512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F14F2C-608F-45E4-8E73-2E569117B1DB}" type="datetimeFigureOut">
              <a:rPr lang="pl-PL" smtClean="0"/>
              <a:t>20.09.2021</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B5E22E-680B-4CA0-BCFB-7AB2B165D336}" type="slidenum">
              <a:rPr lang="pl-PL" smtClean="0"/>
              <a:t>‹#›</a:t>
            </a:fld>
            <a:endParaRPr lang="pl-PL"/>
          </a:p>
        </p:txBody>
      </p:sp>
    </p:spTree>
    <p:extLst>
      <p:ext uri="{BB962C8B-B14F-4D97-AF65-F5344CB8AC3E}">
        <p14:creationId xmlns:p14="http://schemas.microsoft.com/office/powerpoint/2010/main" val="3102480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2.sv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2.sv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2.sv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2.svg"/><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2.sv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2.sv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2.sv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2.sv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a 3"/>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021269" y="371923"/>
            <a:ext cx="764192" cy="796033"/>
          </a:xfrm>
          <a:prstGeom prst="rect">
            <a:avLst/>
          </a:prstGeom>
        </p:spPr>
      </p:pic>
      <p:sp>
        <p:nvSpPr>
          <p:cNvPr id="38" name="Dowolny kształt: kształt 37"/>
          <p:cNvSpPr/>
          <p:nvPr/>
        </p:nvSpPr>
        <p:spPr>
          <a:xfrm>
            <a:off x="0" y="39848"/>
            <a:ext cx="9949343" cy="6858000"/>
          </a:xfrm>
          <a:custGeom>
            <a:avLst/>
            <a:gdLst>
              <a:gd name="connsiteX0" fmla="*/ 0 w 9712287"/>
              <a:gd name="connsiteY0" fmla="*/ 0 h 6858000"/>
              <a:gd name="connsiteX1" fmla="*/ 6216502 w 9712287"/>
              <a:gd name="connsiteY1" fmla="*/ 0 h 6858000"/>
              <a:gd name="connsiteX2" fmla="*/ 9712287 w 9712287"/>
              <a:gd name="connsiteY2" fmla="*/ 0 h 6858000"/>
              <a:gd name="connsiteX3" fmla="*/ 9661604 w 9712287"/>
              <a:gd name="connsiteY3" fmla="*/ 15733 h 6858000"/>
              <a:gd name="connsiteX4" fmla="*/ 9484240 w 9712287"/>
              <a:gd name="connsiteY4" fmla="*/ 283312 h 6858000"/>
              <a:gd name="connsiteX5" fmla="*/ 9484240 w 9712287"/>
              <a:gd name="connsiteY5" fmla="*/ 563312 h 6858000"/>
              <a:gd name="connsiteX6" fmla="*/ 9484241 w 9712287"/>
              <a:gd name="connsiteY6" fmla="*/ 563317 h 6858000"/>
              <a:gd name="connsiteX7" fmla="*/ 9484241 w 9712287"/>
              <a:gd name="connsiteY7" fmla="*/ 6167118 h 6858000"/>
              <a:gd name="connsiteX8" fmla="*/ 9484241 w 9712287"/>
              <a:gd name="connsiteY8" fmla="*/ 6457506 h 6858000"/>
              <a:gd name="connsiteX9" fmla="*/ 9484241 w 9712287"/>
              <a:gd name="connsiteY9" fmla="*/ 6688088 h 6858000"/>
              <a:gd name="connsiteX10" fmla="*/ 9314329 w 9712287"/>
              <a:gd name="connsiteY10" fmla="*/ 6858000 h 6858000"/>
              <a:gd name="connsiteX11" fmla="*/ 9085940 w 9712287"/>
              <a:gd name="connsiteY11" fmla="*/ 6858000 h 6858000"/>
              <a:gd name="connsiteX12" fmla="*/ 5974012 w 9712287"/>
              <a:gd name="connsiteY12" fmla="*/ 6858000 h 6858000"/>
              <a:gd name="connsiteX13" fmla="*/ 0 w 9712287"/>
              <a:gd name="connsiteY1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712287" h="6858000">
                <a:moveTo>
                  <a:pt x="0" y="0"/>
                </a:moveTo>
                <a:lnTo>
                  <a:pt x="6216502" y="0"/>
                </a:lnTo>
                <a:lnTo>
                  <a:pt x="9712287" y="0"/>
                </a:lnTo>
                <a:lnTo>
                  <a:pt x="9661604" y="15733"/>
                </a:lnTo>
                <a:cubicBezTo>
                  <a:pt x="9557375" y="59818"/>
                  <a:pt x="9484240" y="163025"/>
                  <a:pt x="9484240" y="283312"/>
                </a:cubicBezTo>
                <a:lnTo>
                  <a:pt x="9484240" y="563312"/>
                </a:lnTo>
                <a:lnTo>
                  <a:pt x="9484241" y="563317"/>
                </a:lnTo>
                <a:lnTo>
                  <a:pt x="9484241" y="6167118"/>
                </a:lnTo>
                <a:lnTo>
                  <a:pt x="9484241" y="6457506"/>
                </a:lnTo>
                <a:lnTo>
                  <a:pt x="9484241" y="6688088"/>
                </a:lnTo>
                <a:cubicBezTo>
                  <a:pt x="9484241" y="6781928"/>
                  <a:pt x="9408169" y="6858000"/>
                  <a:pt x="9314329" y="6858000"/>
                </a:cubicBezTo>
                <a:lnTo>
                  <a:pt x="9085940" y="6858000"/>
                </a:lnTo>
                <a:lnTo>
                  <a:pt x="5974012" y="6858000"/>
                </a:lnTo>
                <a:lnTo>
                  <a:pt x="0" y="6858000"/>
                </a:lnTo>
                <a:close/>
              </a:path>
            </a:pathLst>
          </a:custGeom>
          <a:solidFill>
            <a:srgbClr val="722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pl-PL"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pl-PL" sz="2400" b="1" i="1"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Inclusionary</a:t>
            </a:r>
            <a:r>
              <a:rPr lang="pl-PL" sz="24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pl-PL" sz="2400" b="1" i="1"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Housing</a:t>
            </a:r>
            <a:r>
              <a:rPr lang="pl-PL" sz="24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pl-PL"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 gentryfikacja, dwie strony tej samej monety?</a:t>
            </a:r>
            <a:endParaRPr lang="pl-PL"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pl-PL"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pole tekstowe 8"/>
          <p:cNvSpPr txBox="1"/>
          <p:nvPr/>
        </p:nvSpPr>
        <p:spPr>
          <a:xfrm>
            <a:off x="393032" y="298771"/>
            <a:ext cx="8357936" cy="1032724"/>
          </a:xfrm>
          <a:prstGeom prst="rect">
            <a:avLst/>
          </a:prstGeom>
          <a:noFill/>
        </p:spPr>
        <p:txBody>
          <a:bodyPr wrap="square" rtlCol="0">
            <a:noAutofit/>
          </a:bodyPr>
          <a:lstStyle/>
          <a:p>
            <a:pPr algn="ctr"/>
            <a:endParaRPr lang="pl-PL" sz="1400" b="1" dirty="0">
              <a:solidFill>
                <a:schemeClr val="bg1"/>
              </a:solidFill>
            </a:endParaRPr>
          </a:p>
        </p:txBody>
      </p:sp>
      <p:sp>
        <p:nvSpPr>
          <p:cNvPr id="10" name="pole tekstowe 9"/>
          <p:cNvSpPr txBox="1"/>
          <p:nvPr/>
        </p:nvSpPr>
        <p:spPr>
          <a:xfrm>
            <a:off x="686133" y="620466"/>
            <a:ext cx="7677691" cy="1132834"/>
          </a:xfrm>
          <a:prstGeom prst="rect">
            <a:avLst/>
          </a:prstGeom>
          <a:noFill/>
        </p:spPr>
        <p:txBody>
          <a:bodyPr wrap="square" rtlCol="0">
            <a:noAutofit/>
          </a:bodyPr>
          <a:lstStyle/>
          <a:p>
            <a:pPr algn="ctr"/>
            <a:r>
              <a:rPr lang="pl-PL" sz="1600" dirty="0">
                <a:solidFill>
                  <a:schemeClr val="bg1"/>
                </a:solidFill>
              </a:rPr>
              <a:t> Konferencja naukowa </a:t>
            </a:r>
          </a:p>
          <a:p>
            <a:pPr algn="ctr"/>
            <a:r>
              <a:rPr lang="pl-PL" sz="1600" b="1" i="0" dirty="0">
                <a:solidFill>
                  <a:schemeClr val="bg1"/>
                </a:solidFill>
                <a:effectLst/>
                <a:latin typeface="Open Sans" panose="020B0606030504020204" pitchFamily="34" charset="0"/>
              </a:rPr>
              <a:t>Współczesne wyzwania gospodarowania nieruchomościami</a:t>
            </a:r>
            <a:endParaRPr lang="pl-PL" sz="1600" dirty="0">
              <a:solidFill>
                <a:schemeClr val="bg1"/>
              </a:solidFill>
            </a:endParaRPr>
          </a:p>
          <a:p>
            <a:pPr algn="ctr"/>
            <a:endParaRPr lang="pl-PL" sz="1400" dirty="0">
              <a:solidFill>
                <a:schemeClr val="bg1"/>
              </a:solidFill>
            </a:endParaRPr>
          </a:p>
          <a:p>
            <a:pPr algn="ctr"/>
            <a:r>
              <a:rPr lang="pl-PL" sz="1400" b="1" dirty="0">
                <a:solidFill>
                  <a:schemeClr val="bg1"/>
                </a:solidFill>
              </a:rPr>
              <a:t>Kraków 13-15.09.2021</a:t>
            </a:r>
          </a:p>
          <a:p>
            <a:pPr algn="ctr"/>
            <a:endParaRPr lang="pl-PL" dirty="0">
              <a:solidFill>
                <a:schemeClr val="bg1"/>
              </a:solidFill>
            </a:endParaRPr>
          </a:p>
          <a:p>
            <a:pPr algn="ctr"/>
            <a:endParaRPr lang="pl-PL" b="1" dirty="0">
              <a:solidFill>
                <a:schemeClr val="bg1"/>
              </a:solidFill>
            </a:endParaRPr>
          </a:p>
        </p:txBody>
      </p:sp>
      <p:sp>
        <p:nvSpPr>
          <p:cNvPr id="39" name="pole tekstowe 38"/>
          <p:cNvSpPr txBox="1"/>
          <p:nvPr/>
        </p:nvSpPr>
        <p:spPr>
          <a:xfrm>
            <a:off x="870574" y="4101723"/>
            <a:ext cx="7493250" cy="880306"/>
          </a:xfrm>
          <a:prstGeom prst="rect">
            <a:avLst/>
          </a:prstGeom>
          <a:noFill/>
        </p:spPr>
        <p:txBody>
          <a:bodyPr wrap="square" rtlCol="0">
            <a:noAutofit/>
          </a:bodyPr>
          <a:lstStyle/>
          <a:p>
            <a:pPr>
              <a:lnSpc>
                <a:spcPts val="2100"/>
              </a:lnSpc>
            </a:pPr>
            <a:r>
              <a:rPr lang="pl-PL" dirty="0">
                <a:solidFill>
                  <a:schemeClr val="bg1"/>
                </a:solidFill>
              </a:rPr>
              <a:t>Magdalena Załęczna</a:t>
            </a:r>
          </a:p>
          <a:p>
            <a:pPr>
              <a:lnSpc>
                <a:spcPts val="2100"/>
              </a:lnSpc>
            </a:pPr>
            <a:r>
              <a:rPr lang="pl-PL" dirty="0">
                <a:solidFill>
                  <a:schemeClr val="bg1"/>
                </a:solidFill>
              </a:rPr>
              <a:t>Agata Antczak-Stępniak</a:t>
            </a:r>
          </a:p>
          <a:p>
            <a:pPr>
              <a:lnSpc>
                <a:spcPts val="2100"/>
              </a:lnSpc>
            </a:pPr>
            <a:r>
              <a:rPr lang="pl-PL" dirty="0">
                <a:solidFill>
                  <a:schemeClr val="bg1"/>
                </a:solidFill>
              </a:rPr>
              <a:t>Katarzyna Olbińska</a:t>
            </a:r>
          </a:p>
          <a:p>
            <a:pPr>
              <a:lnSpc>
                <a:spcPts val="2100"/>
              </a:lnSpc>
            </a:pPr>
            <a:endParaRPr lang="pl-PL" dirty="0">
              <a:solidFill>
                <a:schemeClr val="bg1"/>
              </a:solidFill>
            </a:endParaRPr>
          </a:p>
          <a:p>
            <a:pPr>
              <a:lnSpc>
                <a:spcPts val="2100"/>
              </a:lnSpc>
            </a:pPr>
            <a:r>
              <a:rPr lang="pl-PL" b="1" dirty="0">
                <a:solidFill>
                  <a:schemeClr val="bg1"/>
                </a:solidFill>
              </a:rPr>
              <a:t>Katedra Inwestycji i Nieruchomości</a:t>
            </a:r>
          </a:p>
        </p:txBody>
      </p:sp>
      <p:pic>
        <p:nvPicPr>
          <p:cNvPr id="12" name="Grafika 11"/>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81550" y="5855186"/>
            <a:ext cx="2845365" cy="514416"/>
          </a:xfrm>
          <a:prstGeom prst="rect">
            <a:avLst/>
          </a:prstGeom>
        </p:spPr>
      </p:pic>
    </p:spTree>
    <p:extLst>
      <p:ext uri="{BB962C8B-B14F-4D97-AF65-F5344CB8AC3E}">
        <p14:creationId xmlns:p14="http://schemas.microsoft.com/office/powerpoint/2010/main" val="260229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2DE34F3-EB10-484B-B113-BF4802BF842D}"/>
              </a:ext>
            </a:extLst>
          </p:cNvPr>
          <p:cNvSpPr>
            <a:spLocks noGrp="1"/>
          </p:cNvSpPr>
          <p:nvPr>
            <p:ph idx="1"/>
          </p:nvPr>
        </p:nvSpPr>
        <p:spPr>
          <a:xfrm>
            <a:off x="838200" y="1530413"/>
            <a:ext cx="10515600" cy="4351338"/>
          </a:xfrm>
        </p:spPr>
        <p:txBody>
          <a:bodyPr>
            <a:noAutofit/>
          </a:bodyPr>
          <a:lstStyle/>
          <a:p>
            <a:pPr algn="just">
              <a:lnSpc>
                <a:spcPct val="100000"/>
              </a:lnSpc>
              <a:spcAft>
                <a:spcPts val="800"/>
              </a:spcAft>
            </a:pPr>
            <a:r>
              <a:rPr lang="pl-PL" sz="1800" dirty="0">
                <a:solidFill>
                  <a:srgbClr val="000000"/>
                </a:solidFill>
                <a:effectLst/>
                <a:ea typeface="Times New Roman" panose="02020603050405020304" pitchFamily="18" charset="0"/>
                <a:cs typeface="Times New Roman" panose="02020603050405020304" pitchFamily="18" charset="0"/>
              </a:rPr>
              <a:t>W środowisku naukowym od wielu lat trwają dyskusje dotyczące tego czy koncepcja </a:t>
            </a:r>
            <a:r>
              <a:rPr lang="pl-PL" sz="1800" i="1" dirty="0" err="1">
                <a:solidFill>
                  <a:srgbClr val="000000"/>
                </a:solidFill>
                <a:effectLst/>
                <a:ea typeface="Times New Roman" panose="02020603050405020304" pitchFamily="18" charset="0"/>
                <a:cs typeface="Times New Roman" panose="02020603050405020304" pitchFamily="18" charset="0"/>
              </a:rPr>
              <a:t>Inclusionary</a:t>
            </a:r>
            <a:r>
              <a:rPr lang="pl-PL" sz="1800" i="1" dirty="0">
                <a:solidFill>
                  <a:srgbClr val="000000"/>
                </a:solidFill>
                <a:effectLst/>
                <a:ea typeface="Times New Roman" panose="02020603050405020304" pitchFamily="18" charset="0"/>
                <a:cs typeface="Times New Roman" panose="02020603050405020304" pitchFamily="18" charset="0"/>
              </a:rPr>
              <a:t> </a:t>
            </a:r>
            <a:r>
              <a:rPr lang="pl-PL" sz="1800" i="1" dirty="0" err="1">
                <a:solidFill>
                  <a:srgbClr val="000000"/>
                </a:solidFill>
                <a:effectLst/>
                <a:ea typeface="Times New Roman" panose="02020603050405020304" pitchFamily="18" charset="0"/>
                <a:cs typeface="Times New Roman" panose="02020603050405020304" pitchFamily="18" charset="0"/>
              </a:rPr>
              <a:t>Housing</a:t>
            </a:r>
            <a:r>
              <a:rPr lang="pl-PL" sz="1800" dirty="0">
                <a:solidFill>
                  <a:srgbClr val="000000"/>
                </a:solidFill>
                <a:effectLst/>
                <a:ea typeface="Times New Roman" panose="02020603050405020304" pitchFamily="18" charset="0"/>
                <a:cs typeface="Times New Roman" panose="02020603050405020304" pitchFamily="18" charset="0"/>
              </a:rPr>
              <a:t> jest efektywnym narzędziem zwiększania zróżnicowania społecznego i przeciwdziałania gentryfikacji czy też  przyczynia się do polaryzacji społecznej i przejmowania obszarów zamieszkałych przez społeczności o niskich i średnich dochodach przez klasę wyższą.</a:t>
            </a:r>
            <a:endParaRPr lang="pl-PL" sz="1800" dirty="0">
              <a:effectLst/>
              <a:ea typeface="Calibri" panose="020F0502020204030204" pitchFamily="34" charset="0"/>
              <a:cs typeface="Times New Roman" panose="02020603050405020304" pitchFamily="18" charset="0"/>
            </a:endParaRPr>
          </a:p>
          <a:p>
            <a:pPr>
              <a:lnSpc>
                <a:spcPct val="100000"/>
              </a:lnSpc>
            </a:pPr>
            <a:r>
              <a:rPr lang="pl-PL" sz="1800" dirty="0">
                <a:solidFill>
                  <a:srgbClr val="000000"/>
                </a:solidFill>
                <a:effectLst/>
                <a:ea typeface="Times New Roman" panose="02020603050405020304" pitchFamily="18" charset="0"/>
              </a:rPr>
              <a:t>Zwolennicy koncepcji IH postrzegają ją jako efektywne remedium na problem gentryfikacji, ale także segregacji rasowej i ekonomicznej (</a:t>
            </a:r>
            <a:r>
              <a:rPr lang="pl-PL" sz="1800" dirty="0" err="1">
                <a:solidFill>
                  <a:srgbClr val="000000"/>
                </a:solidFill>
                <a:effectLst/>
                <a:ea typeface="Times New Roman" panose="02020603050405020304" pitchFamily="18" charset="0"/>
              </a:rPr>
              <a:t>Khare</a:t>
            </a:r>
            <a:r>
              <a:rPr lang="pl-PL" sz="1800" dirty="0">
                <a:solidFill>
                  <a:srgbClr val="000000"/>
                </a:solidFill>
                <a:effectLst/>
                <a:ea typeface="Times New Roman" panose="02020603050405020304" pitchFamily="18" charset="0"/>
              </a:rPr>
              <a:t> i in. 2020). Niektórzy badacze podkreślają, że IH prowadzi do osiągnięcia </a:t>
            </a:r>
            <a:r>
              <a:rPr lang="pl-PL" sz="1800" dirty="0" err="1">
                <a:solidFill>
                  <a:srgbClr val="000000"/>
                </a:solidFill>
                <a:effectLst/>
                <a:ea typeface="Times New Roman" panose="02020603050405020304" pitchFamily="18" charset="0"/>
              </a:rPr>
              <a:t>miksu</a:t>
            </a:r>
            <a:r>
              <a:rPr lang="pl-PL" sz="1800" dirty="0">
                <a:solidFill>
                  <a:srgbClr val="000000"/>
                </a:solidFill>
                <a:effectLst/>
                <a:ea typeface="Times New Roman" panose="02020603050405020304" pitchFamily="18" charset="0"/>
              </a:rPr>
              <a:t> społecznego “w wersji </a:t>
            </a:r>
            <a:r>
              <a:rPr lang="pl-PL" sz="1800" dirty="0" err="1">
                <a:solidFill>
                  <a:srgbClr val="000000"/>
                </a:solidFill>
                <a:effectLst/>
                <a:ea typeface="Times New Roman" panose="02020603050405020304" pitchFamily="18" charset="0"/>
              </a:rPr>
              <a:t>light</a:t>
            </a:r>
            <a:r>
              <a:rPr lang="pl-PL" sz="1800" dirty="0">
                <a:solidFill>
                  <a:srgbClr val="000000"/>
                </a:solidFill>
                <a:effectLst/>
                <a:ea typeface="Times New Roman" panose="02020603050405020304" pitchFamily="18" charset="0"/>
              </a:rPr>
              <a:t>”. Wynika to z jednej strony z napięć pomiędzy celami integracji i inkluzji społecznej a celami deweloperów skoncentrowanymi przede wszystkim na dążeniu do osiągnięcia zysku. Sprzeczność ta ujawnia się w obawach deweloperów, że włączenie do najemców lub nabywców gospodarstw domowych o niższych dochodach zmniejszy atrakcyjność droższych mieszkań dla klientów dokonujących zakupu lub wynajmu na warunkach rynkowych i że im większa dysproporcja – pod względem ekonomicznym, demograficznym czy formy posiadania – między lokatorami mieszkań przystępnych cenowo i oferowanych po cenach rynkowych, tym większa potencjalna utrata wartości (</a:t>
            </a:r>
            <a:r>
              <a:rPr lang="pl-PL" sz="1800" dirty="0" err="1">
                <a:solidFill>
                  <a:srgbClr val="000000"/>
                </a:solidFill>
                <a:effectLst/>
                <a:ea typeface="Times New Roman" panose="02020603050405020304" pitchFamily="18" charset="0"/>
              </a:rPr>
              <a:t>Mallach</a:t>
            </a:r>
            <a:r>
              <a:rPr lang="pl-PL" sz="1800" dirty="0">
                <a:solidFill>
                  <a:srgbClr val="000000"/>
                </a:solidFill>
                <a:effectLst/>
                <a:ea typeface="Times New Roman" panose="02020603050405020304" pitchFamily="18" charset="0"/>
              </a:rPr>
              <a:t> 2010). </a:t>
            </a:r>
            <a:endParaRPr lang="pl-PL" sz="1800" dirty="0">
              <a:effectLst/>
              <a:ea typeface="Calibri" panose="020F0502020204030204" pitchFamily="34" charset="0"/>
              <a:cs typeface="Times New Roman" panose="02020603050405020304" pitchFamily="18" charset="0"/>
            </a:endParaRPr>
          </a:p>
        </p:txBody>
      </p:sp>
      <p:pic>
        <p:nvPicPr>
          <p:cNvPr id="4" name="Grafika 7">
            <a:extLst>
              <a:ext uri="{FF2B5EF4-FFF2-40B4-BE49-F238E27FC236}">
                <a16:creationId xmlns:a16="http://schemas.microsoft.com/office/drawing/2014/main" id="{1607357B-25B9-4467-9438-D7D628E20F9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3950" y="6007586"/>
            <a:ext cx="2845365" cy="514416"/>
          </a:xfrm>
          <a:prstGeom prst="rect">
            <a:avLst/>
          </a:prstGeom>
        </p:spPr>
      </p:pic>
      <p:pic>
        <p:nvPicPr>
          <p:cNvPr id="5" name="Grafika 4">
            <a:extLst>
              <a:ext uri="{FF2B5EF4-FFF2-40B4-BE49-F238E27FC236}">
                <a16:creationId xmlns:a16="http://schemas.microsoft.com/office/drawing/2014/main" id="{CD21860C-9044-4972-9E56-DCA67FA06C1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021269" y="371923"/>
            <a:ext cx="764192" cy="796033"/>
          </a:xfrm>
          <a:prstGeom prst="rect">
            <a:avLst/>
          </a:prstGeom>
        </p:spPr>
      </p:pic>
      <p:sp>
        <p:nvSpPr>
          <p:cNvPr id="9" name="Tytuł 1">
            <a:extLst>
              <a:ext uri="{FF2B5EF4-FFF2-40B4-BE49-F238E27FC236}">
                <a16:creationId xmlns:a16="http://schemas.microsoft.com/office/drawing/2014/main" id="{3D724DE5-2935-40E2-ACBF-6556A024411C}"/>
              </a:ext>
            </a:extLst>
          </p:cNvPr>
          <p:cNvSpPr>
            <a:spLocks noGrp="1"/>
          </p:cNvSpPr>
          <p:nvPr>
            <p:ph type="title"/>
          </p:nvPr>
        </p:nvSpPr>
        <p:spPr>
          <a:xfrm>
            <a:off x="838200" y="365125"/>
            <a:ext cx="10515600" cy="1291123"/>
          </a:xfrm>
        </p:spPr>
        <p:txBody>
          <a:bodyPr>
            <a:normAutofit/>
          </a:bodyPr>
          <a:lstStyle/>
          <a:p>
            <a:pPr marL="342900" marR="0" lvl="0" indent="-342900" defTabSz="914400" rtl="0" eaLnBrk="1" fontAlgn="auto" latinLnBrk="0" hangingPunct="1">
              <a:lnSpc>
                <a:spcPct val="107000"/>
              </a:lnSpc>
              <a:spcBef>
                <a:spcPts val="1000"/>
              </a:spcBef>
              <a:spcAft>
                <a:spcPts val="0"/>
              </a:spcAft>
              <a:tabLst/>
              <a:defRPr/>
            </a:pPr>
            <a:r>
              <a:rPr lang="pl-PL" sz="2500" b="1" i="1" dirty="0" err="1">
                <a:latin typeface="+mn-lt"/>
              </a:rPr>
              <a:t>Inclusionary</a:t>
            </a:r>
            <a:r>
              <a:rPr lang="pl-PL" sz="2500" b="1" i="1" dirty="0">
                <a:latin typeface="+mn-lt"/>
              </a:rPr>
              <a:t> </a:t>
            </a:r>
            <a:r>
              <a:rPr lang="pl-PL" sz="2500" b="1" i="1" dirty="0" err="1">
                <a:latin typeface="+mn-lt"/>
              </a:rPr>
              <a:t>Housing</a:t>
            </a:r>
            <a:r>
              <a:rPr lang="pl-PL" sz="2500" b="1" i="1" dirty="0">
                <a:latin typeface="+mn-lt"/>
              </a:rPr>
              <a:t> </a:t>
            </a:r>
            <a:r>
              <a:rPr lang="pl-PL" sz="2500" b="1" dirty="0">
                <a:latin typeface="+mn-lt"/>
              </a:rPr>
              <a:t>a rewitalizacja i gentryfikacja</a:t>
            </a:r>
            <a:br>
              <a:rPr lang="pl-PL" sz="2800" b="1" dirty="0"/>
            </a:br>
            <a:endParaRPr lang="pl-PL" sz="2800" b="1" dirty="0"/>
          </a:p>
        </p:txBody>
      </p:sp>
    </p:spTree>
    <p:extLst>
      <p:ext uri="{BB962C8B-B14F-4D97-AF65-F5344CB8AC3E}">
        <p14:creationId xmlns:p14="http://schemas.microsoft.com/office/powerpoint/2010/main" val="2301021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2DE34F3-EB10-484B-B113-BF4802BF842D}"/>
              </a:ext>
            </a:extLst>
          </p:cNvPr>
          <p:cNvSpPr>
            <a:spLocks noGrp="1"/>
          </p:cNvSpPr>
          <p:nvPr>
            <p:ph idx="1"/>
          </p:nvPr>
        </p:nvSpPr>
        <p:spPr/>
        <p:txBody>
          <a:bodyPr>
            <a:normAutofit/>
          </a:bodyPr>
          <a:lstStyle/>
          <a:p>
            <a:pPr lvl="1"/>
            <a:r>
              <a:rPr lang="pl-PL" sz="2000" dirty="0">
                <a:latin typeface="Calibri" panose="020F0502020204030204" pitchFamily="34" charset="0"/>
                <a:ea typeface="Calibri" panose="020F0502020204030204" pitchFamily="34" charset="0"/>
                <a:cs typeface="Times New Roman" panose="02020603050405020304" pitchFamily="18" charset="0"/>
              </a:rPr>
              <a:t>S</a:t>
            </a:r>
            <a:r>
              <a:rPr lang="pl-PL" sz="2000" dirty="0">
                <a:effectLst/>
                <a:latin typeface="Calibri" panose="020F0502020204030204" pitchFamily="34" charset="0"/>
                <a:ea typeface="Calibri" panose="020F0502020204030204" pitchFamily="34" charset="0"/>
                <a:cs typeface="Times New Roman" panose="02020603050405020304" pitchFamily="18" charset="0"/>
              </a:rPr>
              <a:t>twierdzono, że istnieje silna tendencja do separacji między </a:t>
            </a:r>
            <a:r>
              <a:rPr lang="pl-PL" sz="2000" dirty="0">
                <a:latin typeface="Calibri" panose="020F0502020204030204" pitchFamily="34" charset="0"/>
                <a:ea typeface="Calibri" panose="020F0502020204030204" pitchFamily="34" charset="0"/>
                <a:cs typeface="Times New Roman" panose="02020603050405020304" pitchFamily="18" charset="0"/>
              </a:rPr>
              <a:t>grupami mieszkańców o różnych dochodach i pozycji społecznej (</a:t>
            </a:r>
            <a:r>
              <a:rPr lang="pl-PL" sz="2000" dirty="0" err="1">
                <a:effectLst/>
                <a:latin typeface="Calibri" panose="020F0502020204030204" pitchFamily="34" charset="0"/>
                <a:ea typeface="Calibri" panose="020F0502020204030204" pitchFamily="34" charset="0"/>
                <a:cs typeface="Times New Roman" panose="02020603050405020304" pitchFamily="18" charset="0"/>
              </a:rPr>
              <a:t>Raveaud</a:t>
            </a:r>
            <a:r>
              <a:rPr lang="pl-PL" sz="2000" dirty="0">
                <a:latin typeface="Calibri" panose="020F0502020204030204" pitchFamily="34" charset="0"/>
                <a:ea typeface="Calibri" panose="020F0502020204030204" pitchFamily="34" charset="0"/>
                <a:cs typeface="Times New Roman" panose="02020603050405020304" pitchFamily="18" charset="0"/>
              </a:rPr>
              <a:t> </a:t>
            </a:r>
            <a:r>
              <a:rPr lang="pl-PL" sz="2000" dirty="0">
                <a:effectLst/>
                <a:latin typeface="Calibri" panose="020F0502020204030204" pitchFamily="34" charset="0"/>
                <a:ea typeface="Calibri" panose="020F0502020204030204" pitchFamily="34" charset="0"/>
                <a:cs typeface="Times New Roman" panose="02020603050405020304" pitchFamily="18" charset="0"/>
              </a:rPr>
              <a:t>&amp; van </a:t>
            </a:r>
            <a:r>
              <a:rPr lang="pl-PL" sz="2000" dirty="0" err="1">
                <a:effectLst/>
                <a:latin typeface="Calibri" panose="020F0502020204030204" pitchFamily="34" charset="0"/>
                <a:ea typeface="Calibri" panose="020F0502020204030204" pitchFamily="34" charset="0"/>
                <a:cs typeface="Times New Roman" panose="02020603050405020304" pitchFamily="18" charset="0"/>
              </a:rPr>
              <a:t>Zanten</a:t>
            </a:r>
            <a:r>
              <a:rPr lang="pl-PL" sz="2000" dirty="0">
                <a:latin typeface="Calibri" panose="020F0502020204030204" pitchFamily="34" charset="0"/>
                <a:ea typeface="Calibri" panose="020F0502020204030204" pitchFamily="34" charset="0"/>
                <a:cs typeface="Times New Roman" panose="02020603050405020304" pitchFamily="18" charset="0"/>
              </a:rPr>
              <a:t> </a:t>
            </a:r>
            <a:r>
              <a:rPr lang="pl-PL" sz="2000" dirty="0">
                <a:effectLst/>
                <a:latin typeface="Calibri" panose="020F0502020204030204" pitchFamily="34" charset="0"/>
                <a:ea typeface="Calibri" panose="020F0502020204030204" pitchFamily="34" charset="0"/>
                <a:cs typeface="Times New Roman" panose="02020603050405020304" pitchFamily="18" charset="0"/>
              </a:rPr>
              <a:t>2007; </a:t>
            </a:r>
            <a:r>
              <a:rPr lang="pl-PL" sz="2000" dirty="0" err="1">
                <a:effectLst/>
                <a:latin typeface="Calibri" panose="020F0502020204030204" pitchFamily="34" charset="0"/>
                <a:ea typeface="Calibri" panose="020F0502020204030204" pitchFamily="34" charset="0"/>
                <a:cs typeface="Times New Roman" panose="02020603050405020304" pitchFamily="18" charset="0"/>
              </a:rPr>
              <a:t>Jupp</a:t>
            </a:r>
            <a:r>
              <a:rPr lang="pl-PL" sz="2000" dirty="0">
                <a:effectLst/>
                <a:latin typeface="Calibri" panose="020F0502020204030204" pitchFamily="34" charset="0"/>
                <a:ea typeface="Calibri" panose="020F0502020204030204" pitchFamily="34" charset="0"/>
                <a:cs typeface="Times New Roman" panose="02020603050405020304" pitchFamily="18" charset="0"/>
              </a:rPr>
              <a:t> 1999).</a:t>
            </a:r>
            <a:endParaRPr lang="pl-PL" sz="2000" dirty="0">
              <a:latin typeface="Calibri" panose="020F0502020204030204" pitchFamily="34" charset="0"/>
              <a:ea typeface="Calibri" panose="020F0502020204030204" pitchFamily="34" charset="0"/>
              <a:cs typeface="Times New Roman" panose="02020603050405020304" pitchFamily="18" charset="0"/>
            </a:endParaRPr>
          </a:p>
          <a:p>
            <a:pPr lvl="1"/>
            <a:r>
              <a:rPr lang="pl-PL" sz="2000" dirty="0">
                <a:latin typeface="Calibri" panose="020F0502020204030204" pitchFamily="34" charset="0"/>
                <a:ea typeface="Calibri" panose="020F0502020204030204" pitchFamily="34" charset="0"/>
                <a:cs typeface="Times New Roman" panose="02020603050405020304" pitchFamily="18" charset="0"/>
              </a:rPr>
              <a:t>W</a:t>
            </a:r>
            <a:r>
              <a:rPr lang="pl-PL" sz="2000" dirty="0">
                <a:effectLst/>
                <a:latin typeface="Calibri" panose="020F0502020204030204" pitchFamily="34" charset="0"/>
                <a:ea typeface="Calibri" panose="020F0502020204030204" pitchFamily="34" charset="0"/>
                <a:cs typeface="Times New Roman" panose="02020603050405020304" pitchFamily="18" charset="0"/>
              </a:rPr>
              <a:t>pływ realizacji projektów IH na gentryfikację był zróżnicowany i uzależniony od sposobu implementacji przez podmioty zarządzające. W San Francisco stosowanie tych rozwiązań stymulowało gentryfikację, podczas gdy w przypadku Nowego Jorku, Nowego Orleanu czy Seattle zidentyfikowano przeciwne efekty, natomiast w Atlancie, Chicago czy Detroit nie zanotowano wpływu tych przedsięwzięć na gentryfikację (Lee 2017). Różnice wynikały m.in. z rozmiaru wyburzeń, utrzymania lub nie kontroli czynszów.</a:t>
            </a:r>
          </a:p>
          <a:p>
            <a:pPr lvl="1"/>
            <a:r>
              <a:rPr lang="pl-PL" sz="2000" dirty="0">
                <a:latin typeface="Calibri" panose="020F0502020204030204" pitchFamily="34" charset="0"/>
                <a:ea typeface="Calibri" panose="020F0502020204030204" pitchFamily="34" charset="0"/>
                <a:cs typeface="Times New Roman" panose="02020603050405020304" pitchFamily="18" charset="0"/>
              </a:rPr>
              <a:t>W Wielkiej Brytanii polityka tworzenia </a:t>
            </a:r>
            <a:r>
              <a:rPr lang="pl-PL" sz="2000" i="1" dirty="0" err="1">
                <a:latin typeface="Calibri" panose="020F0502020204030204" pitchFamily="34" charset="0"/>
                <a:ea typeface="Calibri" panose="020F0502020204030204" pitchFamily="34" charset="0"/>
                <a:cs typeface="Times New Roman" panose="02020603050405020304" pitchFamily="18" charset="0"/>
              </a:rPr>
              <a:t>mixed</a:t>
            </a:r>
            <a:r>
              <a:rPr lang="pl-PL" sz="2000" i="1" dirty="0">
                <a:latin typeface="Calibri" panose="020F0502020204030204" pitchFamily="34" charset="0"/>
                <a:ea typeface="Calibri" panose="020F0502020204030204" pitchFamily="34" charset="0"/>
                <a:cs typeface="Times New Roman" panose="02020603050405020304" pitchFamily="18" charset="0"/>
              </a:rPr>
              <a:t> </a:t>
            </a:r>
            <a:r>
              <a:rPr lang="pl-PL" sz="2000" i="1" dirty="0" err="1">
                <a:latin typeface="Calibri" panose="020F0502020204030204" pitchFamily="34" charset="0"/>
                <a:ea typeface="Calibri" panose="020F0502020204030204" pitchFamily="34" charset="0"/>
                <a:cs typeface="Times New Roman" panose="02020603050405020304" pitchFamily="18" charset="0"/>
              </a:rPr>
              <a:t>communities</a:t>
            </a:r>
            <a:r>
              <a:rPr lang="pl-PL" sz="2000" i="1" dirty="0">
                <a:latin typeface="Calibri" panose="020F0502020204030204" pitchFamily="34" charset="0"/>
                <a:ea typeface="Calibri" panose="020F0502020204030204" pitchFamily="34" charset="0"/>
                <a:cs typeface="Times New Roman" panose="02020603050405020304" pitchFamily="18" charset="0"/>
              </a:rPr>
              <a:t> </a:t>
            </a:r>
            <a:r>
              <a:rPr lang="pl-PL" sz="2000" dirty="0">
                <a:latin typeface="Calibri" panose="020F0502020204030204" pitchFamily="34" charset="0"/>
                <a:ea typeface="Calibri" panose="020F0502020204030204" pitchFamily="34" charset="0"/>
                <a:cs typeface="Times New Roman" panose="02020603050405020304" pitchFamily="18" charset="0"/>
              </a:rPr>
              <a:t>miała wielu krytyków, wskazywali oni na wręcz „podręcznikową” gentryfikację, kolonizację miasta przez klasę średnią (Atkinson, Bridge 2005; Cameron 2003;  </a:t>
            </a:r>
            <a:r>
              <a:rPr lang="pl-PL" sz="2000" dirty="0" err="1">
                <a:latin typeface="Calibri" panose="020F0502020204030204" pitchFamily="34" charset="0"/>
                <a:ea typeface="Calibri" panose="020F0502020204030204" pitchFamily="34" charset="0"/>
                <a:cs typeface="Times New Roman" panose="02020603050405020304" pitchFamily="18" charset="0"/>
              </a:rPr>
              <a:t>Lees</a:t>
            </a:r>
            <a:r>
              <a:rPr lang="pl-PL" sz="2000" dirty="0">
                <a:latin typeface="Calibri" panose="020F0502020204030204" pitchFamily="34" charset="0"/>
                <a:ea typeface="Calibri" panose="020F0502020204030204" pitchFamily="34" charset="0"/>
                <a:cs typeface="Times New Roman" panose="02020603050405020304" pitchFamily="18" charset="0"/>
              </a:rPr>
              <a:t> 2008).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pl-PL" sz="2000" dirty="0"/>
          </a:p>
        </p:txBody>
      </p:sp>
      <p:pic>
        <p:nvPicPr>
          <p:cNvPr id="4" name="Grafika 7">
            <a:extLst>
              <a:ext uri="{FF2B5EF4-FFF2-40B4-BE49-F238E27FC236}">
                <a16:creationId xmlns:a16="http://schemas.microsoft.com/office/drawing/2014/main" id="{1607357B-25B9-4467-9438-D7D628E20F9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3950" y="6007586"/>
            <a:ext cx="2845365" cy="514416"/>
          </a:xfrm>
          <a:prstGeom prst="rect">
            <a:avLst/>
          </a:prstGeom>
        </p:spPr>
      </p:pic>
      <p:pic>
        <p:nvPicPr>
          <p:cNvPr id="5" name="Grafika 4">
            <a:extLst>
              <a:ext uri="{FF2B5EF4-FFF2-40B4-BE49-F238E27FC236}">
                <a16:creationId xmlns:a16="http://schemas.microsoft.com/office/drawing/2014/main" id="{CD21860C-9044-4972-9E56-DCA67FA06C1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021269" y="371923"/>
            <a:ext cx="764192" cy="796033"/>
          </a:xfrm>
          <a:prstGeom prst="rect">
            <a:avLst/>
          </a:prstGeom>
        </p:spPr>
      </p:pic>
      <p:sp>
        <p:nvSpPr>
          <p:cNvPr id="9" name="Tytuł 1">
            <a:extLst>
              <a:ext uri="{FF2B5EF4-FFF2-40B4-BE49-F238E27FC236}">
                <a16:creationId xmlns:a16="http://schemas.microsoft.com/office/drawing/2014/main" id="{DEDE91FA-1A53-4D17-AC5A-79803D01FE90}"/>
              </a:ext>
            </a:extLst>
          </p:cNvPr>
          <p:cNvSpPr>
            <a:spLocks noGrp="1"/>
          </p:cNvSpPr>
          <p:nvPr>
            <p:ph type="title"/>
          </p:nvPr>
        </p:nvSpPr>
        <p:spPr>
          <a:xfrm>
            <a:off x="838200" y="365125"/>
            <a:ext cx="10515600" cy="1291123"/>
          </a:xfrm>
        </p:spPr>
        <p:txBody>
          <a:bodyPr>
            <a:normAutofit/>
          </a:bodyPr>
          <a:lstStyle/>
          <a:p>
            <a:pPr marL="342900" marR="0" lvl="0" indent="-342900" defTabSz="914400" rtl="0" eaLnBrk="1" fontAlgn="auto" latinLnBrk="0" hangingPunct="1">
              <a:lnSpc>
                <a:spcPct val="107000"/>
              </a:lnSpc>
              <a:spcBef>
                <a:spcPts val="1000"/>
              </a:spcBef>
              <a:spcAft>
                <a:spcPts val="0"/>
              </a:spcAft>
              <a:tabLst/>
              <a:defRPr/>
            </a:pPr>
            <a:r>
              <a:rPr lang="pl-PL" sz="2500" b="1" i="1" dirty="0" err="1">
                <a:latin typeface="+mn-lt"/>
              </a:rPr>
              <a:t>Inclusionary</a:t>
            </a:r>
            <a:r>
              <a:rPr lang="pl-PL" sz="2500" b="1" i="1" dirty="0">
                <a:latin typeface="+mn-lt"/>
              </a:rPr>
              <a:t> </a:t>
            </a:r>
            <a:r>
              <a:rPr lang="pl-PL" sz="2500" b="1" i="1" dirty="0" err="1">
                <a:latin typeface="+mn-lt"/>
              </a:rPr>
              <a:t>Housing</a:t>
            </a:r>
            <a:r>
              <a:rPr lang="pl-PL" sz="2500" b="1" i="1" dirty="0">
                <a:latin typeface="+mn-lt"/>
              </a:rPr>
              <a:t> </a:t>
            </a:r>
            <a:r>
              <a:rPr lang="pl-PL" sz="2500" b="1" dirty="0">
                <a:latin typeface="+mn-lt"/>
              </a:rPr>
              <a:t>a rewitalizacja i gentryfikacja</a:t>
            </a:r>
            <a:br>
              <a:rPr lang="pl-PL" sz="2800" b="1" dirty="0"/>
            </a:br>
            <a:endParaRPr lang="pl-PL" sz="2800" b="1" dirty="0"/>
          </a:p>
        </p:txBody>
      </p:sp>
    </p:spTree>
    <p:extLst>
      <p:ext uri="{BB962C8B-B14F-4D97-AF65-F5344CB8AC3E}">
        <p14:creationId xmlns:p14="http://schemas.microsoft.com/office/powerpoint/2010/main" val="1139580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a 7">
            <a:extLst>
              <a:ext uri="{FF2B5EF4-FFF2-40B4-BE49-F238E27FC236}">
                <a16:creationId xmlns:a16="http://schemas.microsoft.com/office/drawing/2014/main" id="{1607357B-25B9-4467-9438-D7D628E20F9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3950" y="6007586"/>
            <a:ext cx="2845365" cy="514416"/>
          </a:xfrm>
          <a:prstGeom prst="rect">
            <a:avLst/>
          </a:prstGeom>
        </p:spPr>
      </p:pic>
      <p:pic>
        <p:nvPicPr>
          <p:cNvPr id="5" name="Grafika 4">
            <a:extLst>
              <a:ext uri="{FF2B5EF4-FFF2-40B4-BE49-F238E27FC236}">
                <a16:creationId xmlns:a16="http://schemas.microsoft.com/office/drawing/2014/main" id="{CD21860C-9044-4972-9E56-DCA67FA06C1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021269" y="371923"/>
            <a:ext cx="764192" cy="796033"/>
          </a:xfrm>
          <a:prstGeom prst="rect">
            <a:avLst/>
          </a:prstGeom>
        </p:spPr>
      </p:pic>
      <p:sp>
        <p:nvSpPr>
          <p:cNvPr id="8" name="pole tekstowe 7">
            <a:extLst>
              <a:ext uri="{FF2B5EF4-FFF2-40B4-BE49-F238E27FC236}">
                <a16:creationId xmlns:a16="http://schemas.microsoft.com/office/drawing/2014/main" id="{195DB060-983E-4252-8205-D7467D14E46E}"/>
              </a:ext>
            </a:extLst>
          </p:cNvPr>
          <p:cNvSpPr txBox="1"/>
          <p:nvPr/>
        </p:nvSpPr>
        <p:spPr>
          <a:xfrm>
            <a:off x="1191237" y="521625"/>
            <a:ext cx="9487948" cy="861774"/>
          </a:xfrm>
          <a:prstGeom prst="rect">
            <a:avLst/>
          </a:prstGeom>
          <a:noFill/>
        </p:spPr>
        <p:txBody>
          <a:bodyPr wrap="square">
            <a:spAutoFit/>
          </a:bodyPr>
          <a:lstStyle/>
          <a:p>
            <a:r>
              <a:rPr lang="pl-PL" sz="2500" b="1" dirty="0"/>
              <a:t>	Wyniki badania pilotażowego</a:t>
            </a:r>
          </a:p>
          <a:p>
            <a:r>
              <a:rPr lang="pl-PL" sz="2500" b="1" dirty="0"/>
              <a:t>			</a:t>
            </a:r>
            <a:endParaRPr lang="pl-PL" sz="2500" b="1" dirty="0">
              <a:solidFill>
                <a:srgbClr val="FF0000"/>
              </a:solidFill>
            </a:endParaRPr>
          </a:p>
        </p:txBody>
      </p:sp>
      <p:sp>
        <p:nvSpPr>
          <p:cNvPr id="6" name="Symbol zastępczy zawartości 5">
            <a:extLst>
              <a:ext uri="{FF2B5EF4-FFF2-40B4-BE49-F238E27FC236}">
                <a16:creationId xmlns:a16="http://schemas.microsoft.com/office/drawing/2014/main" id="{3BD39583-4661-4279-9168-258B105CB84A}"/>
              </a:ext>
            </a:extLst>
          </p:cNvPr>
          <p:cNvSpPr>
            <a:spLocks noGrp="1"/>
          </p:cNvSpPr>
          <p:nvPr>
            <p:ph idx="1"/>
          </p:nvPr>
        </p:nvSpPr>
        <p:spPr>
          <a:xfrm>
            <a:off x="737532" y="1440805"/>
            <a:ext cx="10515600" cy="4351338"/>
          </a:xfrm>
        </p:spPr>
        <p:txBody>
          <a:bodyPr>
            <a:normAutofit/>
          </a:bodyPr>
          <a:lstStyle/>
          <a:p>
            <a:r>
              <a:rPr lang="pl-PL" dirty="0"/>
              <a:t>Możliwość zastosowania IH w Polsce w postaci umowy urbanistycznej wymaga spełnienia szeregu warunków, obejmujących:</a:t>
            </a:r>
          </a:p>
          <a:p>
            <a:pPr lvl="1"/>
            <a:r>
              <a:rPr lang="pl-PL" dirty="0"/>
              <a:t>uchwalenie Gminnego Programu Rewitalizacji (GPR) , poprzedzone koniecznością wyznaczenia w drodze uchwały Rady Gminy obszaru zdegradowanego i obszaru rewitalizacji;</a:t>
            </a:r>
          </a:p>
          <a:p>
            <a:pPr lvl="1"/>
            <a:r>
              <a:rPr lang="pl-PL" dirty="0"/>
              <a:t>uchwalenie miejscowego planu rewitalizacji; </a:t>
            </a:r>
          </a:p>
          <a:p>
            <a:pPr lvl="1"/>
            <a:r>
              <a:rPr lang="pl-PL" dirty="0"/>
              <a:t>wskazanie w miejscowym planie rewitalizacji zakresu niezbędnej do wybudowania infrastruktury technicznej, społecznej lub lokali przewidzianych do objęcia umowami urbanistycznymi.</a:t>
            </a:r>
          </a:p>
          <a:p>
            <a:endParaRPr lang="pl-PL" dirty="0"/>
          </a:p>
        </p:txBody>
      </p:sp>
    </p:spTree>
    <p:extLst>
      <p:ext uri="{BB962C8B-B14F-4D97-AF65-F5344CB8AC3E}">
        <p14:creationId xmlns:p14="http://schemas.microsoft.com/office/powerpoint/2010/main" val="3409388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a 7">
            <a:extLst>
              <a:ext uri="{FF2B5EF4-FFF2-40B4-BE49-F238E27FC236}">
                <a16:creationId xmlns:a16="http://schemas.microsoft.com/office/drawing/2014/main" id="{1607357B-25B9-4467-9438-D7D628E20F9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3950" y="6007586"/>
            <a:ext cx="2845365" cy="514416"/>
          </a:xfrm>
          <a:prstGeom prst="rect">
            <a:avLst/>
          </a:prstGeom>
        </p:spPr>
      </p:pic>
      <p:pic>
        <p:nvPicPr>
          <p:cNvPr id="5" name="Grafika 4">
            <a:extLst>
              <a:ext uri="{FF2B5EF4-FFF2-40B4-BE49-F238E27FC236}">
                <a16:creationId xmlns:a16="http://schemas.microsoft.com/office/drawing/2014/main" id="{CD21860C-9044-4972-9E56-DCA67FA06C1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021269" y="371923"/>
            <a:ext cx="764192" cy="796033"/>
          </a:xfrm>
          <a:prstGeom prst="rect">
            <a:avLst/>
          </a:prstGeom>
        </p:spPr>
      </p:pic>
      <p:sp>
        <p:nvSpPr>
          <p:cNvPr id="8" name="pole tekstowe 7">
            <a:extLst>
              <a:ext uri="{FF2B5EF4-FFF2-40B4-BE49-F238E27FC236}">
                <a16:creationId xmlns:a16="http://schemas.microsoft.com/office/drawing/2014/main" id="{195DB060-983E-4252-8205-D7467D14E46E}"/>
              </a:ext>
            </a:extLst>
          </p:cNvPr>
          <p:cNvSpPr txBox="1"/>
          <p:nvPr/>
        </p:nvSpPr>
        <p:spPr>
          <a:xfrm>
            <a:off x="1191237" y="521625"/>
            <a:ext cx="9487948" cy="861774"/>
          </a:xfrm>
          <a:prstGeom prst="rect">
            <a:avLst/>
          </a:prstGeom>
          <a:noFill/>
        </p:spPr>
        <p:txBody>
          <a:bodyPr wrap="square">
            <a:spAutoFit/>
          </a:bodyPr>
          <a:lstStyle/>
          <a:p>
            <a:r>
              <a:rPr lang="pl-PL" sz="2500" b="1" dirty="0"/>
              <a:t>	Wyniki badania pilotażowego</a:t>
            </a:r>
          </a:p>
          <a:p>
            <a:r>
              <a:rPr lang="pl-PL" sz="2500" b="1" dirty="0"/>
              <a:t>			</a:t>
            </a:r>
            <a:endParaRPr lang="pl-PL" sz="2500" b="1" dirty="0">
              <a:solidFill>
                <a:srgbClr val="FF0000"/>
              </a:solidFill>
            </a:endParaRPr>
          </a:p>
        </p:txBody>
      </p:sp>
      <p:sp>
        <p:nvSpPr>
          <p:cNvPr id="6" name="Symbol zastępczy zawartości 5">
            <a:extLst>
              <a:ext uri="{FF2B5EF4-FFF2-40B4-BE49-F238E27FC236}">
                <a16:creationId xmlns:a16="http://schemas.microsoft.com/office/drawing/2014/main" id="{3BD39583-4661-4279-9168-258B105CB84A}"/>
              </a:ext>
            </a:extLst>
          </p:cNvPr>
          <p:cNvSpPr>
            <a:spLocks noGrp="1"/>
          </p:cNvSpPr>
          <p:nvPr>
            <p:ph idx="1"/>
          </p:nvPr>
        </p:nvSpPr>
        <p:spPr>
          <a:xfrm>
            <a:off x="737532" y="1440805"/>
            <a:ext cx="10515600" cy="4351338"/>
          </a:xfrm>
        </p:spPr>
        <p:txBody>
          <a:bodyPr>
            <a:normAutofit/>
          </a:bodyPr>
          <a:lstStyle/>
          <a:p>
            <a:r>
              <a:rPr lang="pl-PL" dirty="0"/>
              <a:t>Zaproszenie do udziału w badaniu skierowano do czterech miast najbardziej zaawansowanych we wdrażaniu lokalnych planów rewitalizacji: Kalisza, Słupska, Świnoujścia i Wołomina. </a:t>
            </a:r>
          </a:p>
          <a:p>
            <a:r>
              <a:rPr lang="pl-PL" dirty="0"/>
              <a:t>Władze w żadnym z tych miast nie były zainteresowane zawieraniem umów urbanistycznych.</a:t>
            </a:r>
          </a:p>
        </p:txBody>
      </p:sp>
    </p:spTree>
    <p:extLst>
      <p:ext uri="{BB962C8B-B14F-4D97-AF65-F5344CB8AC3E}">
        <p14:creationId xmlns:p14="http://schemas.microsoft.com/office/powerpoint/2010/main" val="245535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BC3E01-BF9E-45EA-B474-2334C31EAC41}"/>
              </a:ext>
            </a:extLst>
          </p:cNvPr>
          <p:cNvSpPr>
            <a:spLocks noGrp="1"/>
          </p:cNvSpPr>
          <p:nvPr>
            <p:ph type="title"/>
          </p:nvPr>
        </p:nvSpPr>
        <p:spPr/>
        <p:txBody>
          <a:bodyPr>
            <a:normAutofit/>
          </a:bodyPr>
          <a:lstStyle/>
          <a:p>
            <a:r>
              <a:rPr lang="pl-PL" sz="2800" b="1" dirty="0">
                <a:latin typeface="+mn-lt"/>
              </a:rPr>
              <a:t>Wnioski</a:t>
            </a:r>
          </a:p>
        </p:txBody>
      </p:sp>
      <p:sp>
        <p:nvSpPr>
          <p:cNvPr id="3" name="Symbol zastępczy zawartości 2">
            <a:extLst>
              <a:ext uri="{FF2B5EF4-FFF2-40B4-BE49-F238E27FC236}">
                <a16:creationId xmlns:a16="http://schemas.microsoft.com/office/drawing/2014/main" id="{62DE34F3-EB10-484B-B113-BF4802BF842D}"/>
              </a:ext>
            </a:extLst>
          </p:cNvPr>
          <p:cNvSpPr>
            <a:spLocks noGrp="1"/>
          </p:cNvSpPr>
          <p:nvPr>
            <p:ph idx="1"/>
          </p:nvPr>
        </p:nvSpPr>
        <p:spPr>
          <a:xfrm>
            <a:off x="838200" y="1578266"/>
            <a:ext cx="10515600" cy="4608222"/>
          </a:xfrm>
        </p:spPr>
        <p:txBody>
          <a:bodyPr>
            <a:noAutofit/>
          </a:bodyPr>
          <a:lstStyle/>
          <a:p>
            <a:r>
              <a:rPr lang="pl-PL" sz="2000" dirty="0"/>
              <a:t>Koncepcja IH ma swoich zwolenników, jak i przeciwników. Bez wątpienia teoretyczne założenia są bardzo zachęcające do jej stosowania, w szczególności z powodu rosnącej polaryzacji warunków życiowych i segregacji społeczno-dochodowej w dużych i atrakcyjnych miastach.</a:t>
            </a:r>
          </a:p>
          <a:p>
            <a:r>
              <a:rPr lang="pl-PL" sz="2000" dirty="0"/>
              <a:t>Praktyczna realizacja założeń, w szczególności polegająca na zmianie przestrzenno-strukturalnej, stymulacji rynku nieruchomości, prowadząca do wzrostu wartości nieruchomości, powoduje „wypychanie” z danego obszaru gospodarstw domowych w najgorszej sytuacji życiowej.</a:t>
            </a:r>
          </a:p>
          <a:p>
            <a:r>
              <a:rPr lang="pl-PL" sz="2000" dirty="0"/>
              <a:t>Gospodarstwa domowe o niewielkich różnicach w sytuacji społeczno-dochodowej mogą korzystać z pozytywnych efektów IH.</a:t>
            </a:r>
          </a:p>
          <a:p>
            <a:r>
              <a:rPr lang="pl-PL" sz="2000" dirty="0"/>
              <a:t>Efekty stosowania IH są uzależnione od szczegółowych reguł przyjętych lokalnie. Niezbędne więc jest odpowiednie przygotowanie podmiotów publicznych do wykorzystywania tego rozwiązania.</a:t>
            </a:r>
          </a:p>
          <a:p>
            <a:r>
              <a:rPr lang="pl-PL" sz="2000" dirty="0"/>
              <a:t>Świadomość ograniczonych pozytywnych rezultatów stosowania koncepcji IH jest przydatna do oceny możliwości ich zastosowania w praktyce.</a:t>
            </a:r>
          </a:p>
          <a:p>
            <a:r>
              <a:rPr lang="pl-PL" sz="2000" dirty="0"/>
              <a:t>W odniesieniu do Polski, zwraca uwagę brak zainteresowania jednostek samorządowych korzystaniem z dostępnych narzędzi IH.</a:t>
            </a:r>
          </a:p>
          <a:p>
            <a:endParaRPr lang="pl-PL" sz="2000" dirty="0"/>
          </a:p>
          <a:p>
            <a:endParaRPr lang="pl-PL" sz="2000" dirty="0"/>
          </a:p>
        </p:txBody>
      </p:sp>
      <p:pic>
        <p:nvPicPr>
          <p:cNvPr id="4" name="Grafika 7">
            <a:extLst>
              <a:ext uri="{FF2B5EF4-FFF2-40B4-BE49-F238E27FC236}">
                <a16:creationId xmlns:a16="http://schemas.microsoft.com/office/drawing/2014/main" id="{1607357B-25B9-4467-9438-D7D628E20F9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3950" y="6007586"/>
            <a:ext cx="2845365" cy="514416"/>
          </a:xfrm>
          <a:prstGeom prst="rect">
            <a:avLst/>
          </a:prstGeom>
        </p:spPr>
      </p:pic>
      <p:pic>
        <p:nvPicPr>
          <p:cNvPr id="5" name="Grafika 4">
            <a:extLst>
              <a:ext uri="{FF2B5EF4-FFF2-40B4-BE49-F238E27FC236}">
                <a16:creationId xmlns:a16="http://schemas.microsoft.com/office/drawing/2014/main" id="{CD21860C-9044-4972-9E56-DCA67FA06C1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021269" y="371923"/>
            <a:ext cx="764192" cy="796033"/>
          </a:xfrm>
          <a:prstGeom prst="rect">
            <a:avLst/>
          </a:prstGeom>
        </p:spPr>
      </p:pic>
    </p:spTree>
    <p:extLst>
      <p:ext uri="{BB962C8B-B14F-4D97-AF65-F5344CB8AC3E}">
        <p14:creationId xmlns:p14="http://schemas.microsoft.com/office/powerpoint/2010/main" val="3576883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a:t>Plan prezentacji</a:t>
            </a:r>
          </a:p>
        </p:txBody>
      </p:sp>
      <p:sp>
        <p:nvSpPr>
          <p:cNvPr id="3" name="Symbol zastępczy zawartości 2"/>
          <p:cNvSpPr>
            <a:spLocks noGrp="1"/>
          </p:cNvSpPr>
          <p:nvPr>
            <p:ph idx="1"/>
          </p:nvPr>
        </p:nvSpPr>
        <p:spPr/>
        <p:txBody>
          <a:bodyPr>
            <a:normAutofit/>
          </a:bodyPr>
          <a:lstStyle/>
          <a:p>
            <a:pPr marL="342900" indent="-342900">
              <a:lnSpc>
                <a:spcPct val="107000"/>
              </a:lnSpc>
              <a:buClr>
                <a:srgbClr val="000000"/>
              </a:buClr>
              <a:buFont typeface="Calibri" panose="020F0502020204030204" pitchFamily="34" charset="0"/>
              <a:buAutoNum type="arabicPeriod"/>
            </a:pPr>
            <a:r>
              <a:rPr lang="pl-PL" sz="2400" dirty="0">
                <a:effectLst/>
                <a:latin typeface="Calibri" panose="020F0502020204030204" pitchFamily="34" charset="0"/>
                <a:ea typeface="Calibri" panose="020F0502020204030204" pitchFamily="34" charset="0"/>
                <a:cs typeface="Times New Roman" panose="02020603050405020304" pitchFamily="18" charset="0"/>
              </a:rPr>
              <a:t>Wprowadzenie – cel, metody</a:t>
            </a:r>
          </a:p>
          <a:p>
            <a:pPr marL="342900" indent="-342900">
              <a:lnSpc>
                <a:spcPct val="107000"/>
              </a:lnSpc>
              <a:buClr>
                <a:srgbClr val="000000"/>
              </a:buClr>
              <a:buFont typeface="Calibri" panose="020F0502020204030204" pitchFamily="34" charset="0"/>
              <a:buAutoNum type="arabicPeriod"/>
            </a:pPr>
            <a:r>
              <a:rPr lang="pl-PL" sz="2400" dirty="0">
                <a:latin typeface="Calibri" panose="020F0502020204030204" pitchFamily="34" charset="0"/>
                <a:ea typeface="Calibri" panose="020F0502020204030204" pitchFamily="34" charset="0"/>
                <a:cs typeface="Times New Roman" panose="02020603050405020304" pitchFamily="18" charset="0"/>
              </a:rPr>
              <a:t>Istota </a:t>
            </a:r>
            <a:r>
              <a:rPr lang="pl-PL" sz="2400" i="1" dirty="0" err="1">
                <a:latin typeface="Calibri" panose="020F0502020204030204" pitchFamily="34" charset="0"/>
                <a:ea typeface="Calibri" panose="020F0502020204030204" pitchFamily="34" charset="0"/>
                <a:cs typeface="Times New Roman" panose="02020603050405020304" pitchFamily="18" charset="0"/>
              </a:rPr>
              <a:t>Inclusionary</a:t>
            </a:r>
            <a:r>
              <a:rPr lang="pl-PL" sz="2400" i="1" dirty="0">
                <a:latin typeface="Calibri" panose="020F0502020204030204" pitchFamily="34" charset="0"/>
                <a:ea typeface="Calibri" panose="020F0502020204030204" pitchFamily="34" charset="0"/>
                <a:cs typeface="Times New Roman" panose="02020603050405020304" pitchFamily="18" charset="0"/>
              </a:rPr>
              <a:t> </a:t>
            </a:r>
            <a:r>
              <a:rPr lang="pl-PL" sz="2400" i="1" dirty="0" err="1">
                <a:latin typeface="Calibri" panose="020F0502020204030204" pitchFamily="34" charset="0"/>
                <a:ea typeface="Calibri" panose="020F0502020204030204" pitchFamily="34" charset="0"/>
                <a:cs typeface="Times New Roman" panose="02020603050405020304" pitchFamily="18" charset="0"/>
              </a:rPr>
              <a:t>Housing</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Clr>
                <a:srgbClr val="000000"/>
              </a:buClr>
              <a:buFont typeface="Calibri" panose="020F0502020204030204" pitchFamily="34" charset="0"/>
              <a:buAutoNum type="arabicPeriod"/>
            </a:pPr>
            <a:r>
              <a:rPr lang="pl-PL" sz="2400" dirty="0">
                <a:effectLst/>
                <a:latin typeface="Calibri" panose="020F0502020204030204" pitchFamily="34" charset="0"/>
                <a:ea typeface="Calibri" panose="020F0502020204030204" pitchFamily="34" charset="0"/>
                <a:cs typeface="Times New Roman" panose="02020603050405020304" pitchFamily="18" charset="0"/>
              </a:rPr>
              <a:t> </a:t>
            </a:r>
            <a:r>
              <a:rPr lang="pl-PL" sz="2400" i="1" dirty="0" err="1">
                <a:effectLst/>
                <a:latin typeface="Calibri" panose="020F0502020204030204" pitchFamily="34" charset="0"/>
                <a:ea typeface="Calibri" panose="020F0502020204030204" pitchFamily="34" charset="0"/>
                <a:cs typeface="Times New Roman" panose="02020603050405020304" pitchFamily="18" charset="0"/>
              </a:rPr>
              <a:t>Inclusionary</a:t>
            </a:r>
            <a:r>
              <a:rPr lang="pl-PL" sz="2400" i="1" dirty="0">
                <a:effectLst/>
                <a:latin typeface="Calibri" panose="020F0502020204030204" pitchFamily="34" charset="0"/>
                <a:ea typeface="Calibri" panose="020F0502020204030204" pitchFamily="34" charset="0"/>
                <a:cs typeface="Times New Roman" panose="02020603050405020304" pitchFamily="18" charset="0"/>
              </a:rPr>
              <a:t> </a:t>
            </a:r>
            <a:r>
              <a:rPr lang="pl-PL" sz="2400" i="1" dirty="0" err="1">
                <a:effectLst/>
                <a:latin typeface="Calibri" panose="020F0502020204030204" pitchFamily="34" charset="0"/>
                <a:ea typeface="Calibri" panose="020F0502020204030204" pitchFamily="34" charset="0"/>
                <a:cs typeface="Times New Roman" panose="02020603050405020304" pitchFamily="18" charset="0"/>
              </a:rPr>
              <a:t>Housing</a:t>
            </a:r>
            <a:r>
              <a:rPr lang="pl-PL" sz="2400" i="1" dirty="0">
                <a:effectLst/>
                <a:latin typeface="Calibri" panose="020F0502020204030204" pitchFamily="34" charset="0"/>
                <a:ea typeface="Calibri" panose="020F0502020204030204" pitchFamily="34" charset="0"/>
                <a:cs typeface="Times New Roman" panose="02020603050405020304" pitchFamily="18" charset="0"/>
              </a:rPr>
              <a:t> </a:t>
            </a:r>
            <a:r>
              <a:rPr lang="pl-PL" sz="2400" dirty="0">
                <a:effectLst/>
                <a:latin typeface="Calibri" panose="020F0502020204030204" pitchFamily="34" charset="0"/>
                <a:ea typeface="Calibri" panose="020F0502020204030204" pitchFamily="34" charset="0"/>
                <a:cs typeface="Times New Roman" panose="02020603050405020304" pitchFamily="18" charset="0"/>
              </a:rPr>
              <a:t>a rewitalizacja i gentryfikacja</a:t>
            </a:r>
            <a:endParaRPr lang="pl-PL" sz="2400" dirty="0"/>
          </a:p>
          <a:p>
            <a:pPr marL="342900" lvl="0" indent="-342900">
              <a:lnSpc>
                <a:spcPct val="107000"/>
              </a:lnSpc>
              <a:buClr>
                <a:srgbClr val="000000"/>
              </a:buClr>
              <a:buFont typeface="Calibri" panose="020F0502020204030204" pitchFamily="34" charset="0"/>
              <a:buAutoNum type="arabicPeriod"/>
            </a:pPr>
            <a:r>
              <a:rPr lang="pl-PL" sz="2400" dirty="0"/>
              <a:t>Wyniki badania pilotażowego w Polsce</a:t>
            </a:r>
          </a:p>
          <a:p>
            <a:pPr marL="342900" lvl="0" indent="-342900">
              <a:lnSpc>
                <a:spcPct val="107000"/>
              </a:lnSpc>
              <a:buClr>
                <a:srgbClr val="000000"/>
              </a:buClr>
              <a:buFont typeface="Calibri" panose="020F0502020204030204" pitchFamily="34" charset="0"/>
              <a:buAutoNum type="arabicPeriod"/>
            </a:pPr>
            <a:r>
              <a:rPr lang="pl-PL" sz="2400" dirty="0"/>
              <a:t>Wnioski</a:t>
            </a:r>
          </a:p>
        </p:txBody>
      </p:sp>
      <p:pic>
        <p:nvPicPr>
          <p:cNvPr id="4" name="Grafika 3">
            <a:extLst>
              <a:ext uri="{FF2B5EF4-FFF2-40B4-BE49-F238E27FC236}">
                <a16:creationId xmlns:a16="http://schemas.microsoft.com/office/drawing/2014/main" id="{7F4CA756-A9CF-4F8B-B76D-15152321487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021269" y="371923"/>
            <a:ext cx="764192" cy="796033"/>
          </a:xfrm>
          <a:prstGeom prst="rect">
            <a:avLst/>
          </a:prstGeom>
        </p:spPr>
      </p:pic>
      <p:pic>
        <p:nvPicPr>
          <p:cNvPr id="5" name="Grafika 7">
            <a:extLst>
              <a:ext uri="{FF2B5EF4-FFF2-40B4-BE49-F238E27FC236}">
                <a16:creationId xmlns:a16="http://schemas.microsoft.com/office/drawing/2014/main" id="{20A7F0BF-AC8F-4D3F-BDB2-0DFF938CE19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33950" y="6007586"/>
            <a:ext cx="2845365" cy="514416"/>
          </a:xfrm>
          <a:prstGeom prst="rect">
            <a:avLst/>
          </a:prstGeom>
        </p:spPr>
      </p:pic>
    </p:spTree>
    <p:extLst>
      <p:ext uri="{BB962C8B-B14F-4D97-AF65-F5344CB8AC3E}">
        <p14:creationId xmlns:p14="http://schemas.microsoft.com/office/powerpoint/2010/main" val="2931521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pole tekstowe 3"/>
          <p:cNvSpPr txBox="1"/>
          <p:nvPr/>
        </p:nvSpPr>
        <p:spPr>
          <a:xfrm>
            <a:off x="120130" y="6138469"/>
            <a:ext cx="576303" cy="369332"/>
          </a:xfrm>
          <a:prstGeom prst="rect">
            <a:avLst/>
          </a:prstGeom>
          <a:noFill/>
        </p:spPr>
        <p:txBody>
          <a:bodyPr wrap="square" rtlCol="0">
            <a:noAutofit/>
          </a:bodyPr>
          <a:lstStyle/>
          <a:p>
            <a:pPr algn="ctr"/>
            <a:r>
              <a:rPr lang="pl-PL" sz="2400" dirty="0">
                <a:solidFill>
                  <a:schemeClr val="bg1"/>
                </a:solidFill>
              </a:rPr>
              <a:t>11</a:t>
            </a:r>
          </a:p>
        </p:txBody>
      </p:sp>
      <p:pic>
        <p:nvPicPr>
          <p:cNvPr id="13" name="Grafika 12"/>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021269" y="371923"/>
            <a:ext cx="764192" cy="796033"/>
          </a:xfrm>
          <a:prstGeom prst="rect">
            <a:avLst/>
          </a:prstGeom>
        </p:spPr>
      </p:pic>
      <p:pic>
        <p:nvPicPr>
          <p:cNvPr id="11" name="Grafika 10"/>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81550" y="5855186"/>
            <a:ext cx="2845365" cy="514416"/>
          </a:xfrm>
          <a:prstGeom prst="rect">
            <a:avLst/>
          </a:prstGeom>
        </p:spPr>
      </p:pic>
      <p:sp>
        <p:nvSpPr>
          <p:cNvPr id="2" name="Tytuł 1"/>
          <p:cNvSpPr>
            <a:spLocks noGrp="1"/>
          </p:cNvSpPr>
          <p:nvPr>
            <p:ph type="title"/>
          </p:nvPr>
        </p:nvSpPr>
        <p:spPr/>
        <p:txBody>
          <a:bodyPr>
            <a:normAutofit fontScale="90000"/>
          </a:bodyPr>
          <a:lstStyle/>
          <a:p>
            <a:pPr marL="342900" marR="0" lvl="0" indent="-342900" defTabSz="914400" rtl="0" eaLnBrk="1" fontAlgn="auto" latinLnBrk="0" hangingPunct="1">
              <a:lnSpc>
                <a:spcPct val="107000"/>
              </a:lnSpc>
              <a:spcBef>
                <a:spcPts val="1000"/>
              </a:spcBef>
              <a:spcAft>
                <a:spcPts val="0"/>
              </a:spcAft>
              <a:tabLst/>
              <a:defRPr/>
            </a:pPr>
            <a:r>
              <a:rPr kumimoji="0" lang="pl-PL"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Wprowadzenie – cel, metody</a:t>
            </a:r>
            <a:br>
              <a:rPr kumimoji="0" lang="pl-PL"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br>
              <a:rPr kumimoji="0" lang="pl-PL"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lang="pl-PL" sz="2800" b="1" dirty="0"/>
          </a:p>
        </p:txBody>
      </p:sp>
      <p:sp>
        <p:nvSpPr>
          <p:cNvPr id="3" name="Symbol zastępczy zawartości 2"/>
          <p:cNvSpPr>
            <a:spLocks noGrp="1"/>
          </p:cNvSpPr>
          <p:nvPr>
            <p:ph idx="1"/>
          </p:nvPr>
        </p:nvSpPr>
        <p:spPr>
          <a:xfrm>
            <a:off x="510959" y="1350628"/>
            <a:ext cx="10892406" cy="4625000"/>
          </a:xfrm>
        </p:spPr>
        <p:txBody>
          <a:bodyPr>
            <a:normAutofit fontScale="92500" lnSpcReduction="20000"/>
          </a:bodyPr>
          <a:lstStyle/>
          <a:p>
            <a:pPr lvl="1" algn="just"/>
            <a:r>
              <a:rPr lang="pl-PL" dirty="0"/>
              <a:t>Powszechne problemy z obszarami skoncentrowanego ubóstwa w miastach powodują rosnące zainteresowanie poszukiwaniem instrumentów poprawy warunków życia i integracji społecznej gospodarstw domowych o niskim poziomie zamożności. Jednym z takich rozwiązań jest </a:t>
            </a:r>
            <a:r>
              <a:rPr lang="pl-PL" i="1" dirty="0" err="1"/>
              <a:t>Inclusionary</a:t>
            </a:r>
            <a:r>
              <a:rPr lang="pl-PL" i="1" dirty="0"/>
              <a:t> </a:t>
            </a:r>
            <a:r>
              <a:rPr lang="pl-PL" i="1" dirty="0" err="1"/>
              <a:t>Housing</a:t>
            </a:r>
            <a:r>
              <a:rPr lang="pl-PL" dirty="0"/>
              <a:t>. </a:t>
            </a:r>
          </a:p>
          <a:p>
            <a:pPr lvl="1" algn="just"/>
            <a:r>
              <a:rPr lang="pl-PL" dirty="0"/>
              <a:t>W pewnej mierze możliwość implementacji koncepcji IH w Polsce stworzyła przyjęta w 2015 roku ustawa o rewitalizacji  i wprowadzone nią zmiany w ustawie o planowaniu i zagospodarowaniu przestrzennym. Realizacja koncepcji IH w myśl tych przepisów przyjmować ma formę umowy urbanistycznej zawieranej pomiędzy gminą a inwestorem. Umowa ta obejmuje zobowiązanie inwestora do budowy na jego koszt i do nieodpłatnego przekazania na rzecz gminy inwestycji uzupełniających w postaci infrastruktury technicznej, społecznej lub lokali mieszkalnych.</a:t>
            </a:r>
          </a:p>
          <a:p>
            <a:pPr lvl="1"/>
            <a:endParaRPr lang="pl-PL" dirty="0"/>
          </a:p>
          <a:p>
            <a:pPr lvl="1"/>
            <a:r>
              <a:rPr lang="pl-PL" b="1" dirty="0"/>
              <a:t>Cel badania </a:t>
            </a:r>
            <a:r>
              <a:rPr lang="pl-PL" dirty="0"/>
              <a:t>– 1) wskazanie potencjału, ale i pewnych niebezpieczeństw zastosowania </a:t>
            </a:r>
            <a:r>
              <a:rPr lang="pl-PL" i="1" dirty="0" err="1"/>
              <a:t>Inclusionary</a:t>
            </a:r>
            <a:r>
              <a:rPr lang="pl-PL" i="1" dirty="0"/>
              <a:t> </a:t>
            </a:r>
            <a:r>
              <a:rPr lang="pl-PL" i="1" dirty="0" err="1"/>
              <a:t>Housing</a:t>
            </a:r>
            <a:r>
              <a:rPr lang="pl-PL" i="1" dirty="0"/>
              <a:t> </a:t>
            </a:r>
            <a:r>
              <a:rPr lang="pl-PL" dirty="0"/>
              <a:t>na obszarach rewitalizowanych; 2) określenie zainteresowania takim instrumentem w Polsce.</a:t>
            </a:r>
          </a:p>
          <a:p>
            <a:pPr lvl="1"/>
            <a:r>
              <a:rPr lang="pl-PL" b="1" dirty="0"/>
              <a:t>Metody</a:t>
            </a:r>
            <a:r>
              <a:rPr lang="pl-PL" dirty="0"/>
              <a:t> </a:t>
            </a:r>
            <a:r>
              <a:rPr lang="pl-PL" b="1" dirty="0"/>
              <a:t>badawcze </a:t>
            </a:r>
            <a:r>
              <a:rPr lang="pl-PL" dirty="0"/>
              <a:t>– krytyczna analiza literatury, badanie pilotażowe wśród podmiotów samorządowych najbardziej zaawansowanych w stosowaniu ustawy o rewitalizacji w Polsce.</a:t>
            </a:r>
          </a:p>
          <a:p>
            <a:endParaRPr lang="pl-PL" dirty="0"/>
          </a:p>
        </p:txBody>
      </p:sp>
    </p:spTree>
    <p:extLst>
      <p:ext uri="{BB962C8B-B14F-4D97-AF65-F5344CB8AC3E}">
        <p14:creationId xmlns:p14="http://schemas.microsoft.com/office/powerpoint/2010/main" val="2323165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Grafika 10"/>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021269" y="371923"/>
            <a:ext cx="764192" cy="796033"/>
          </a:xfrm>
          <a:prstGeom prst="rect">
            <a:avLst/>
          </a:prstGeom>
        </p:spPr>
      </p:pic>
      <p:sp>
        <p:nvSpPr>
          <p:cNvPr id="4" name="pole tekstowe 3"/>
          <p:cNvSpPr txBox="1"/>
          <p:nvPr/>
        </p:nvSpPr>
        <p:spPr>
          <a:xfrm>
            <a:off x="120130" y="6138469"/>
            <a:ext cx="576303" cy="369332"/>
          </a:xfrm>
          <a:prstGeom prst="rect">
            <a:avLst/>
          </a:prstGeom>
          <a:noFill/>
        </p:spPr>
        <p:txBody>
          <a:bodyPr wrap="square" rtlCol="0">
            <a:noAutofit/>
          </a:bodyPr>
          <a:lstStyle/>
          <a:p>
            <a:pPr algn="ctr"/>
            <a:r>
              <a:rPr lang="pl-PL" sz="2400" dirty="0">
                <a:solidFill>
                  <a:schemeClr val="bg1"/>
                </a:solidFill>
              </a:rPr>
              <a:t>11</a:t>
            </a:r>
          </a:p>
        </p:txBody>
      </p:sp>
      <p:pic>
        <p:nvPicPr>
          <p:cNvPr id="8" name="Grafika 7"/>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81550" y="5855186"/>
            <a:ext cx="2845365" cy="514416"/>
          </a:xfrm>
          <a:prstGeom prst="rect">
            <a:avLst/>
          </a:prstGeom>
        </p:spPr>
      </p:pic>
      <p:sp>
        <p:nvSpPr>
          <p:cNvPr id="3" name="Symbol zastępczy zawartości 2"/>
          <p:cNvSpPr>
            <a:spLocks noGrp="1"/>
          </p:cNvSpPr>
          <p:nvPr>
            <p:ph idx="1"/>
          </p:nvPr>
        </p:nvSpPr>
        <p:spPr>
          <a:xfrm>
            <a:off x="838200" y="1476462"/>
            <a:ext cx="10515600" cy="4700501"/>
          </a:xfrm>
        </p:spPr>
        <p:txBody>
          <a:bodyPr>
            <a:normAutofit/>
          </a:bodyPr>
          <a:lstStyle/>
          <a:p>
            <a:r>
              <a:rPr lang="pl-PL" sz="2000" i="1" dirty="0" err="1">
                <a:solidFill>
                  <a:srgbClr val="000000"/>
                </a:solidFill>
                <a:effectLst/>
                <a:ea typeface="Times New Roman" panose="02020603050405020304" pitchFamily="18" charset="0"/>
              </a:rPr>
              <a:t>Inclusionary</a:t>
            </a:r>
            <a:r>
              <a:rPr lang="pl-PL" sz="2000" i="1" dirty="0">
                <a:solidFill>
                  <a:srgbClr val="000000"/>
                </a:solidFill>
                <a:effectLst/>
                <a:ea typeface="Times New Roman" panose="02020603050405020304" pitchFamily="18" charset="0"/>
              </a:rPr>
              <a:t> </a:t>
            </a:r>
            <a:r>
              <a:rPr lang="pl-PL" sz="2000" i="1" dirty="0" err="1">
                <a:solidFill>
                  <a:srgbClr val="000000"/>
                </a:solidFill>
                <a:effectLst/>
                <a:ea typeface="Times New Roman" panose="02020603050405020304" pitchFamily="18" charset="0"/>
              </a:rPr>
              <a:t>Housing</a:t>
            </a:r>
            <a:r>
              <a:rPr lang="pl-PL" sz="2000" dirty="0">
                <a:solidFill>
                  <a:srgbClr val="000000"/>
                </a:solidFill>
                <a:effectLst/>
                <a:ea typeface="Times New Roman" panose="02020603050405020304" pitchFamily="18" charset="0"/>
              </a:rPr>
              <a:t> (IH) to określenie, które ma więcej niż jedną definicję, węższe ujęcie wprost nawiązuje do  działalności deweloperskiej, według niego istotą IH jest wprowadzenie regulacji prawnej, która wymaga od deweloperów działających na rynku mieszkaniowym przeznaczenia części mieszkań, zwykle między 10 a 20%, dla gospodarstw domowych, których nie stać na zaspokojenie potrzeb mieszkaniowych na zasadach rynkowych; możliwe jest także zwolnienie się z tego obowiązku poprzez uiszczenie opłaty lub przekazanie gruntu zamiast dostarczania mieszkań (</a:t>
            </a:r>
            <a:r>
              <a:rPr lang="pl-PL" sz="2000" dirty="0" err="1">
                <a:effectLst/>
                <a:ea typeface="Calibri" panose="020F0502020204030204" pitchFamily="34" charset="0"/>
                <a:cs typeface="Times New Roman" panose="02020603050405020304" pitchFamily="18" charset="0"/>
              </a:rPr>
              <a:t>Calavita</a:t>
            </a:r>
            <a:r>
              <a:rPr lang="pl-PL" sz="2000" dirty="0">
                <a:effectLst/>
                <a:ea typeface="Calibri" panose="020F0502020204030204" pitchFamily="34" charset="0"/>
                <a:cs typeface="Times New Roman" panose="02020603050405020304" pitchFamily="18" charset="0"/>
              </a:rPr>
              <a:t> &amp; </a:t>
            </a:r>
            <a:r>
              <a:rPr lang="pl-PL" sz="2000" dirty="0" err="1">
                <a:effectLst/>
                <a:ea typeface="Calibri" panose="020F0502020204030204" pitchFamily="34" charset="0"/>
                <a:cs typeface="Times New Roman" panose="02020603050405020304" pitchFamily="18" charset="0"/>
              </a:rPr>
              <a:t>Mallach</a:t>
            </a:r>
            <a:r>
              <a:rPr lang="pl-PL" sz="2000" dirty="0">
                <a:effectLst/>
                <a:ea typeface="Calibri" panose="020F0502020204030204" pitchFamily="34" charset="0"/>
                <a:cs typeface="Times New Roman" panose="02020603050405020304" pitchFamily="18" charset="0"/>
              </a:rPr>
              <a:t>, 2009). </a:t>
            </a:r>
          </a:p>
          <a:p>
            <a:r>
              <a:rPr lang="pl-PL" sz="2000" dirty="0">
                <a:solidFill>
                  <a:srgbClr val="000000"/>
                </a:solidFill>
                <a:effectLst/>
                <a:ea typeface="Times New Roman" panose="02020603050405020304" pitchFamily="18" charset="0"/>
              </a:rPr>
              <a:t>Szersze podejście definiuje IH nawiązując do polityki mieszkaniowej i mieszkalnictwa społecznego, wskazuje, że można mówić o IH, gdy spełnione są określone warunki: w szczególny sposób traktuje się grunt pod budownictwo społeczne (jest to pewna wyznaczona pula, więc nie ma konkurencji rynkowej innych funkcji), cena po której udostępnia się grunt jest niższa od rynkowej, nie tworzy się swoistego getta, ponieważ preferuje się mieszanie zasobów rynkowych i społecznych, a koszty wynikające z budowy mieszkań społecznych będą pokryte w części z zysku dewelopera (</a:t>
            </a:r>
            <a:r>
              <a:rPr lang="pl-PL" sz="2000" dirty="0">
                <a:effectLst/>
                <a:ea typeface="Calibri" panose="020F0502020204030204" pitchFamily="34" charset="0"/>
                <a:cs typeface="Times New Roman" panose="02020603050405020304" pitchFamily="18" charset="0"/>
              </a:rPr>
              <a:t>de Kam, </a:t>
            </a:r>
            <a:r>
              <a:rPr lang="pl-PL" sz="2000" dirty="0" err="1">
                <a:effectLst/>
                <a:ea typeface="Calibri" panose="020F0502020204030204" pitchFamily="34" charset="0"/>
                <a:cs typeface="Times New Roman" panose="02020603050405020304" pitchFamily="18" charset="0"/>
              </a:rPr>
              <a:t>Needham</a:t>
            </a:r>
            <a:r>
              <a:rPr lang="pl-PL" sz="2000" dirty="0">
                <a:effectLst/>
                <a:ea typeface="Calibri" panose="020F0502020204030204" pitchFamily="34" charset="0"/>
                <a:cs typeface="Times New Roman" panose="02020603050405020304" pitchFamily="18" charset="0"/>
              </a:rPr>
              <a:t> &amp; </a:t>
            </a:r>
            <a:r>
              <a:rPr lang="pl-PL" sz="2000" dirty="0" err="1">
                <a:effectLst/>
                <a:ea typeface="Calibri" panose="020F0502020204030204" pitchFamily="34" charset="0"/>
                <a:cs typeface="Times New Roman" panose="02020603050405020304" pitchFamily="18" charset="0"/>
              </a:rPr>
              <a:t>Buitelaar</a:t>
            </a:r>
            <a:r>
              <a:rPr lang="pl-PL" sz="2000" dirty="0">
                <a:effectLst/>
                <a:ea typeface="Calibri" panose="020F0502020204030204" pitchFamily="34" charset="0"/>
                <a:cs typeface="Times New Roman" panose="02020603050405020304" pitchFamily="18" charset="0"/>
              </a:rPr>
              <a:t>, 2014).</a:t>
            </a:r>
          </a:p>
          <a:p>
            <a:endParaRPr lang="pl-PL" sz="2000" dirty="0"/>
          </a:p>
        </p:txBody>
      </p:sp>
      <p:sp>
        <p:nvSpPr>
          <p:cNvPr id="10" name="Tytuł 1">
            <a:extLst>
              <a:ext uri="{FF2B5EF4-FFF2-40B4-BE49-F238E27FC236}">
                <a16:creationId xmlns:a16="http://schemas.microsoft.com/office/drawing/2014/main" id="{FF2D8285-879A-4110-8DF8-EC1307C2E1E0}"/>
              </a:ext>
            </a:extLst>
          </p:cNvPr>
          <p:cNvSpPr>
            <a:spLocks noGrp="1"/>
          </p:cNvSpPr>
          <p:nvPr>
            <p:ph type="title"/>
          </p:nvPr>
        </p:nvSpPr>
        <p:spPr>
          <a:xfrm>
            <a:off x="922439" y="281236"/>
            <a:ext cx="10347121" cy="1111337"/>
          </a:xfrm>
        </p:spPr>
        <p:txBody>
          <a:bodyPr>
            <a:normAutofit/>
          </a:bodyPr>
          <a:lstStyle/>
          <a:p>
            <a:pPr marL="342900" marR="0" lvl="0" indent="-342900" defTabSz="914400" rtl="0" eaLnBrk="1" fontAlgn="auto" latinLnBrk="0" hangingPunct="1">
              <a:lnSpc>
                <a:spcPct val="107000"/>
              </a:lnSpc>
              <a:spcBef>
                <a:spcPts val="1000"/>
              </a:spcBef>
              <a:spcAft>
                <a:spcPts val="0"/>
              </a:spcAft>
              <a:tabLst/>
              <a:defRPr/>
            </a:pPr>
            <a:r>
              <a:rPr lang="pl-PL" sz="2500" b="1" dirty="0">
                <a:latin typeface="+mn-lt"/>
              </a:rPr>
              <a:t>Istota </a:t>
            </a:r>
            <a:r>
              <a:rPr lang="pl-PL" sz="2500" b="1" i="1" dirty="0" err="1">
                <a:latin typeface="+mn-lt"/>
              </a:rPr>
              <a:t>Inclusionary</a:t>
            </a:r>
            <a:r>
              <a:rPr lang="pl-PL" sz="2500" b="1" i="1" dirty="0">
                <a:latin typeface="+mn-lt"/>
              </a:rPr>
              <a:t> </a:t>
            </a:r>
            <a:r>
              <a:rPr lang="pl-PL" sz="2500" b="1" i="1" dirty="0" err="1">
                <a:latin typeface="+mn-lt"/>
              </a:rPr>
              <a:t>Housing</a:t>
            </a:r>
            <a:br>
              <a:rPr lang="pl-PL" sz="2800" b="1" dirty="0"/>
            </a:br>
            <a:endParaRPr lang="pl-PL" sz="2800" b="1" dirty="0"/>
          </a:p>
        </p:txBody>
      </p:sp>
    </p:spTree>
    <p:extLst>
      <p:ext uri="{BB962C8B-B14F-4D97-AF65-F5344CB8AC3E}">
        <p14:creationId xmlns:p14="http://schemas.microsoft.com/office/powerpoint/2010/main" val="1403528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Grafika 10"/>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021269" y="371923"/>
            <a:ext cx="764192" cy="796033"/>
          </a:xfrm>
          <a:prstGeom prst="rect">
            <a:avLst/>
          </a:prstGeom>
        </p:spPr>
      </p:pic>
      <p:sp>
        <p:nvSpPr>
          <p:cNvPr id="4" name="pole tekstowe 3"/>
          <p:cNvSpPr txBox="1"/>
          <p:nvPr/>
        </p:nvSpPr>
        <p:spPr>
          <a:xfrm>
            <a:off x="120130" y="6138469"/>
            <a:ext cx="576303" cy="369332"/>
          </a:xfrm>
          <a:prstGeom prst="rect">
            <a:avLst/>
          </a:prstGeom>
          <a:noFill/>
        </p:spPr>
        <p:txBody>
          <a:bodyPr wrap="square" rtlCol="0">
            <a:noAutofit/>
          </a:bodyPr>
          <a:lstStyle/>
          <a:p>
            <a:pPr algn="ctr"/>
            <a:r>
              <a:rPr lang="pl-PL" sz="2400" dirty="0">
                <a:solidFill>
                  <a:schemeClr val="bg1"/>
                </a:solidFill>
              </a:rPr>
              <a:t>11</a:t>
            </a:r>
          </a:p>
        </p:txBody>
      </p:sp>
      <p:pic>
        <p:nvPicPr>
          <p:cNvPr id="8" name="Grafika 7"/>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81550" y="5855186"/>
            <a:ext cx="2845365" cy="514416"/>
          </a:xfrm>
          <a:prstGeom prst="rect">
            <a:avLst/>
          </a:prstGeom>
        </p:spPr>
      </p:pic>
      <p:sp>
        <p:nvSpPr>
          <p:cNvPr id="2" name="Tytuł 1"/>
          <p:cNvSpPr>
            <a:spLocks noGrp="1"/>
          </p:cNvSpPr>
          <p:nvPr>
            <p:ph type="title"/>
          </p:nvPr>
        </p:nvSpPr>
        <p:spPr/>
        <p:txBody>
          <a:bodyPr>
            <a:normAutofit/>
          </a:bodyPr>
          <a:lstStyle/>
          <a:p>
            <a:pPr marL="342900" marR="0" lvl="0" indent="-342900" defTabSz="914400" rtl="0" eaLnBrk="1" fontAlgn="auto" latinLnBrk="0" hangingPunct="1">
              <a:lnSpc>
                <a:spcPct val="107000"/>
              </a:lnSpc>
              <a:spcBef>
                <a:spcPts val="1000"/>
              </a:spcBef>
              <a:spcAft>
                <a:spcPts val="0"/>
              </a:spcAft>
              <a:tabLst/>
              <a:defRPr/>
            </a:pPr>
            <a:r>
              <a:rPr lang="pl-PL" sz="2500" b="1" dirty="0">
                <a:latin typeface="+mn-lt"/>
              </a:rPr>
              <a:t>Istota </a:t>
            </a:r>
            <a:r>
              <a:rPr lang="pl-PL" sz="2500" b="1" i="1" dirty="0" err="1">
                <a:latin typeface="+mn-lt"/>
              </a:rPr>
              <a:t>Inclusionary</a:t>
            </a:r>
            <a:r>
              <a:rPr lang="pl-PL" sz="2500" b="1" i="1" dirty="0">
                <a:latin typeface="+mn-lt"/>
              </a:rPr>
              <a:t> </a:t>
            </a:r>
            <a:r>
              <a:rPr lang="pl-PL" sz="2500" b="1" i="1" dirty="0" err="1">
                <a:latin typeface="+mn-lt"/>
              </a:rPr>
              <a:t>Housing</a:t>
            </a:r>
            <a:endParaRPr lang="pl-PL" sz="2800" b="1" dirty="0"/>
          </a:p>
        </p:txBody>
      </p:sp>
      <p:sp>
        <p:nvSpPr>
          <p:cNvPr id="3" name="Symbol zastępczy zawartości 2"/>
          <p:cNvSpPr>
            <a:spLocks noGrp="1"/>
          </p:cNvSpPr>
          <p:nvPr>
            <p:ph idx="1"/>
          </p:nvPr>
        </p:nvSpPr>
        <p:spPr>
          <a:xfrm>
            <a:off x="838200" y="1426128"/>
            <a:ext cx="10515600" cy="4750835"/>
          </a:xfrm>
        </p:spPr>
        <p:txBody>
          <a:bodyPr>
            <a:normAutofit fontScale="92500" lnSpcReduction="20000"/>
          </a:bodyPr>
          <a:lstStyle/>
          <a:p>
            <a:pPr algn="just">
              <a:lnSpc>
                <a:spcPct val="107000"/>
              </a:lnSpc>
              <a:spcAft>
                <a:spcPts val="800"/>
              </a:spcAft>
            </a:pPr>
            <a:r>
              <a:rPr lang="pl-PL" sz="1800" dirty="0">
                <a:solidFill>
                  <a:srgbClr val="000000"/>
                </a:solidFill>
                <a:effectLst/>
                <a:ea typeface="Times New Roman" panose="02020603050405020304" pitchFamily="18" charset="0"/>
                <a:cs typeface="Times New Roman" panose="02020603050405020304" pitchFamily="18" charset="0"/>
              </a:rPr>
              <a:t>Zasoby społeczne przeznaczane dla osób w trudnej sytuacji majątkowej, a czasem i osobistej, stały się w niektórych państwach synonimem ostatniej deski ratunku (Power 1998). Tłumaczono negatywną ocenę określonych części miasta koncentracją biedy, bezrobocia, przestępczości, wyjaśniając ten stan różnicami kulturowymi (</a:t>
            </a:r>
            <a:r>
              <a:rPr lang="pl-PL" sz="1800" dirty="0">
                <a:effectLst/>
                <a:ea typeface="Calibri" panose="020F0502020204030204" pitchFamily="34" charset="0"/>
                <a:cs typeface="Times New Roman" panose="02020603050405020304" pitchFamily="18" charset="0"/>
              </a:rPr>
              <a:t>Murray &amp; Field 1990)</a:t>
            </a:r>
            <a:r>
              <a:rPr lang="pl-PL" sz="1800" dirty="0">
                <a:solidFill>
                  <a:srgbClr val="000000"/>
                </a:solidFill>
                <a:effectLst/>
                <a:ea typeface="Times New Roman" panose="02020603050405020304" pitchFamily="18" charset="0"/>
                <a:cs typeface="Times New Roman" panose="02020603050405020304" pitchFamily="18" charset="0"/>
              </a:rPr>
              <a:t>. Inne podejście do problemu „złych adresów” wskazywało jako ich źródło nierówności nie tylko społeczne, ale także przestrzenne (</a:t>
            </a:r>
            <a:r>
              <a:rPr lang="pl-PL" sz="1800" dirty="0" err="1">
                <a:solidFill>
                  <a:srgbClr val="000000"/>
                </a:solidFill>
                <a:effectLst/>
                <a:ea typeface="Times New Roman" panose="02020603050405020304" pitchFamily="18" charset="0"/>
                <a:cs typeface="Times New Roman" panose="02020603050405020304" pitchFamily="18" charset="0"/>
              </a:rPr>
              <a:t>Lupton</a:t>
            </a:r>
            <a:r>
              <a:rPr lang="pl-PL" sz="1800" dirty="0">
                <a:solidFill>
                  <a:srgbClr val="000000"/>
                </a:solidFill>
                <a:effectLst/>
                <a:ea typeface="Times New Roman" panose="02020603050405020304" pitchFamily="18" charset="0"/>
                <a:cs typeface="Times New Roman" panose="02020603050405020304" pitchFamily="18" charset="0"/>
              </a:rPr>
              <a:t> 2004), wpływ czynników zewnętrznych i wewnętrznych (</a:t>
            </a:r>
            <a:r>
              <a:rPr lang="pl-PL" sz="1800" dirty="0" err="1">
                <a:solidFill>
                  <a:srgbClr val="000000"/>
                </a:solidFill>
                <a:effectLst/>
                <a:ea typeface="Times New Roman" panose="02020603050405020304" pitchFamily="18" charset="0"/>
                <a:cs typeface="Times New Roman" panose="02020603050405020304" pitchFamily="18" charset="0"/>
              </a:rPr>
              <a:t>Ellen</a:t>
            </a:r>
            <a:r>
              <a:rPr lang="pl-PL" sz="1800" dirty="0">
                <a:solidFill>
                  <a:srgbClr val="000000"/>
                </a:solidFill>
                <a:effectLst/>
                <a:ea typeface="Times New Roman" panose="02020603050405020304" pitchFamily="18" charset="0"/>
                <a:cs typeface="Times New Roman" panose="02020603050405020304" pitchFamily="18" charset="0"/>
              </a:rPr>
              <a:t> </a:t>
            </a:r>
            <a:r>
              <a:rPr lang="pl-PL" sz="1800" dirty="0">
                <a:solidFill>
                  <a:srgbClr val="000000"/>
                </a:solidFill>
                <a:ea typeface="Times New Roman" panose="02020603050405020304" pitchFamily="18" charset="0"/>
                <a:cs typeface="Times New Roman" panose="02020603050405020304" pitchFamily="18" charset="0"/>
              </a:rPr>
              <a:t>&amp; </a:t>
            </a:r>
            <a:r>
              <a:rPr lang="pl-PL" sz="1800" dirty="0">
                <a:solidFill>
                  <a:srgbClr val="000000"/>
                </a:solidFill>
                <a:effectLst/>
                <a:ea typeface="Times New Roman" panose="02020603050405020304" pitchFamily="18" charset="0"/>
                <a:cs typeface="Times New Roman" panose="02020603050405020304" pitchFamily="18" charset="0"/>
              </a:rPr>
              <a:t>Turner 1997). Do tych pierwszych zaliczano fizyczne odcięcie danej przestrzeni (np. linią kolejową, rzeką), niską jakość usług publicznych, a do tych drugich uwarunkowania  kulturowe i demograficzne. Pomimo procesów rewitalizacji poprawa wizerunku i opinii „złych ulic” była procesem długotrwałym i trudnym (Hastings 2004; </a:t>
            </a:r>
            <a:r>
              <a:rPr lang="pl-PL" sz="1800" dirty="0" err="1">
                <a:solidFill>
                  <a:srgbClr val="000000"/>
                </a:solidFill>
                <a:effectLst/>
                <a:ea typeface="Times New Roman" panose="02020603050405020304" pitchFamily="18" charset="0"/>
                <a:cs typeface="Times New Roman" panose="02020603050405020304" pitchFamily="18" charset="0"/>
              </a:rPr>
              <a:t>Arthurson</a:t>
            </a:r>
            <a:r>
              <a:rPr lang="pl-PL" sz="1800" dirty="0">
                <a:solidFill>
                  <a:srgbClr val="000000"/>
                </a:solidFill>
                <a:ea typeface="Times New Roman" panose="02020603050405020304" pitchFamily="18" charset="0"/>
                <a:cs typeface="Times New Roman" panose="02020603050405020304" pitchFamily="18" charset="0"/>
              </a:rPr>
              <a:t> </a:t>
            </a:r>
            <a:r>
              <a:rPr lang="pl-PL" sz="1800" dirty="0">
                <a:solidFill>
                  <a:srgbClr val="000000"/>
                </a:solidFill>
                <a:effectLst/>
                <a:ea typeface="Times New Roman" panose="02020603050405020304" pitchFamily="18" charset="0"/>
                <a:cs typeface="Times New Roman" panose="02020603050405020304" pitchFamily="18" charset="0"/>
              </a:rPr>
              <a:t>2013; </a:t>
            </a:r>
            <a:r>
              <a:rPr lang="pl-PL" sz="1800" dirty="0" err="1">
                <a:solidFill>
                  <a:srgbClr val="000000"/>
                </a:solidFill>
                <a:effectLst/>
                <a:ea typeface="Times New Roman" panose="02020603050405020304" pitchFamily="18" charset="0"/>
                <a:cs typeface="Times New Roman" panose="02020603050405020304" pitchFamily="18" charset="0"/>
              </a:rPr>
              <a:t>Raynor</a:t>
            </a:r>
            <a:r>
              <a:rPr lang="pl-PL" sz="1800" dirty="0">
                <a:solidFill>
                  <a:srgbClr val="000000"/>
                </a:solidFill>
                <a:effectLst/>
                <a:ea typeface="Times New Roman" panose="02020603050405020304" pitchFamily="18" charset="0"/>
                <a:cs typeface="Times New Roman" panose="02020603050405020304" pitchFamily="18" charset="0"/>
              </a:rPr>
              <a:t> i in. 2020).</a:t>
            </a:r>
            <a:endParaRPr lang="pl-PL" sz="18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pl-PL" sz="1800" dirty="0">
                <a:solidFill>
                  <a:srgbClr val="000000"/>
                </a:solidFill>
                <a:effectLst/>
                <a:ea typeface="Times New Roman" panose="02020603050405020304" pitchFamily="18" charset="0"/>
                <a:cs typeface="Times New Roman" panose="02020603050405020304" pitchFamily="18" charset="0"/>
              </a:rPr>
              <a:t>Zasoby społeczne utożsamiane z niskim, a czasem wręcz dramatycznie niskim standardem  technicznym, wykluczeniem, brakiem szans na rozwój, także edukacyjny wśród dzieci i nastolatków wymagały działań modernizacyjnych, odnowy. Jednym ze środków do tego celu była koncepcja </a:t>
            </a:r>
            <a:r>
              <a:rPr lang="pl-PL" sz="1800" i="1" dirty="0" err="1">
                <a:solidFill>
                  <a:srgbClr val="000000"/>
                </a:solidFill>
                <a:effectLst/>
                <a:ea typeface="Times New Roman" panose="02020603050405020304" pitchFamily="18" charset="0"/>
                <a:cs typeface="Times New Roman" panose="02020603050405020304" pitchFamily="18" charset="0"/>
              </a:rPr>
              <a:t>tenure</a:t>
            </a:r>
            <a:r>
              <a:rPr lang="pl-PL" sz="1800" i="1" dirty="0">
                <a:solidFill>
                  <a:srgbClr val="000000"/>
                </a:solidFill>
                <a:effectLst/>
                <a:ea typeface="Times New Roman" panose="02020603050405020304" pitchFamily="18" charset="0"/>
                <a:cs typeface="Times New Roman" panose="02020603050405020304" pitchFamily="18" charset="0"/>
              </a:rPr>
              <a:t>-mix</a:t>
            </a:r>
            <a:r>
              <a:rPr lang="pl-PL" sz="1800" dirty="0">
                <a:solidFill>
                  <a:srgbClr val="000000"/>
                </a:solidFill>
                <a:effectLst/>
                <a:ea typeface="Times New Roman" panose="02020603050405020304" pitchFamily="18" charset="0"/>
                <a:cs typeface="Times New Roman" panose="02020603050405020304" pitchFamily="18" charset="0"/>
              </a:rPr>
              <a:t>, tworzenie wspólnot mieszkańców o różnym poziomie zamożności i posiadających zróżnicowane prawa do jednostek mieszkalnych (</a:t>
            </a:r>
            <a:r>
              <a:rPr lang="en-US" sz="1800" dirty="0">
                <a:solidFill>
                  <a:srgbClr val="000000"/>
                </a:solidFill>
                <a:effectLst/>
                <a:ea typeface="Times New Roman" panose="02020603050405020304" pitchFamily="18" charset="0"/>
                <a:cs typeface="Times New Roman" panose="02020603050405020304" pitchFamily="18" charset="0"/>
              </a:rPr>
              <a:t>Livingston, Kearns</a:t>
            </a:r>
            <a:r>
              <a:rPr lang="pl-PL" sz="1800" dirty="0">
                <a:solidFill>
                  <a:srgbClr val="000000"/>
                </a:solidFill>
                <a:effectLst/>
                <a:ea typeface="Times New Roman" panose="02020603050405020304" pitchFamily="18" charset="0"/>
                <a:cs typeface="Times New Roman" panose="02020603050405020304" pitchFamily="18" charset="0"/>
              </a:rPr>
              <a:t> </a:t>
            </a:r>
            <a:r>
              <a:rPr lang="en-US" sz="1800" dirty="0">
                <a:solidFill>
                  <a:srgbClr val="000000"/>
                </a:solidFill>
                <a:effectLst/>
                <a:ea typeface="Times New Roman" panose="02020603050405020304" pitchFamily="18" charset="0"/>
                <a:cs typeface="Times New Roman" panose="02020603050405020304" pitchFamily="18" charset="0"/>
              </a:rPr>
              <a:t>&amp;</a:t>
            </a:r>
            <a:r>
              <a:rPr lang="pl-PL" sz="1800" dirty="0">
                <a:solidFill>
                  <a:srgbClr val="000000"/>
                </a:solidFill>
                <a:effectLst/>
                <a:ea typeface="Times New Roman" panose="02020603050405020304" pitchFamily="18" charset="0"/>
                <a:cs typeface="Times New Roman" panose="02020603050405020304" pitchFamily="18" charset="0"/>
              </a:rPr>
              <a:t> </a:t>
            </a:r>
            <a:r>
              <a:rPr lang="en-US" sz="1800" dirty="0">
                <a:solidFill>
                  <a:srgbClr val="000000"/>
                </a:solidFill>
                <a:effectLst/>
                <a:ea typeface="Times New Roman" panose="02020603050405020304" pitchFamily="18" charset="0"/>
                <a:cs typeface="Times New Roman" panose="02020603050405020304" pitchFamily="18" charset="0"/>
              </a:rPr>
              <a:t>Bailey</a:t>
            </a:r>
            <a:r>
              <a:rPr lang="pl-PL" sz="1800" dirty="0">
                <a:solidFill>
                  <a:srgbClr val="000000"/>
                </a:solidFill>
                <a:effectLst/>
                <a:ea typeface="Times New Roman" panose="02020603050405020304" pitchFamily="18" charset="0"/>
                <a:cs typeface="Times New Roman" panose="02020603050405020304" pitchFamily="18" charset="0"/>
              </a:rPr>
              <a:t> </a:t>
            </a:r>
            <a:r>
              <a:rPr lang="en-US" sz="1800" dirty="0">
                <a:solidFill>
                  <a:srgbClr val="000000"/>
                </a:solidFill>
                <a:effectLst/>
                <a:ea typeface="Times New Roman" panose="02020603050405020304" pitchFamily="18" charset="0"/>
                <a:cs typeface="Times New Roman" panose="02020603050405020304" pitchFamily="18" charset="0"/>
              </a:rPr>
              <a:t>2013).</a:t>
            </a:r>
            <a:r>
              <a:rPr lang="pl-PL" sz="1800" dirty="0">
                <a:solidFill>
                  <a:srgbClr val="000000"/>
                </a:solidFill>
                <a:effectLst/>
                <a:ea typeface="Times New Roman" panose="02020603050405020304" pitchFamily="18" charset="0"/>
                <a:cs typeface="Times New Roman" panose="02020603050405020304" pitchFamily="18" charset="0"/>
              </a:rPr>
              <a:t> Wprowadzono różne rozwiązania prawne służące „mieszaniu” gospodarstw domowych, z jednej strony zachęcając zamożniejsze gospodarstwa domowe do osiedlania się na obszarach problematycznych (np. poprzez ulgi podatkowe), a z drugiej relokując mniej zamożnych na „lepsze ulice”. Wbrew oczekiwaniom, skutki takich działań nie były jednoznaczne (</a:t>
            </a:r>
            <a:r>
              <a:rPr lang="pl-PL" sz="1800" dirty="0" err="1">
                <a:effectLst/>
                <a:ea typeface="Calibri" panose="020F0502020204030204" pitchFamily="34" charset="0"/>
                <a:cs typeface="Times New Roman" panose="02020603050405020304" pitchFamily="18" charset="0"/>
              </a:rPr>
              <a:t>Cisneros</a:t>
            </a:r>
            <a:r>
              <a:rPr lang="pl-PL" sz="1800" dirty="0">
                <a:effectLst/>
                <a:ea typeface="Calibri" panose="020F0502020204030204" pitchFamily="34" charset="0"/>
                <a:cs typeface="Times New Roman" panose="02020603050405020304" pitchFamily="18" charset="0"/>
              </a:rPr>
              <a:t>, </a:t>
            </a:r>
            <a:r>
              <a:rPr lang="pl-PL" sz="1800" dirty="0" err="1">
                <a:effectLst/>
                <a:ea typeface="Calibri" panose="020F0502020204030204" pitchFamily="34" charset="0"/>
                <a:cs typeface="Times New Roman" panose="02020603050405020304" pitchFamily="18" charset="0"/>
              </a:rPr>
              <a:t>Engdahl</a:t>
            </a:r>
            <a:r>
              <a:rPr lang="pl-PL" sz="1800" dirty="0">
                <a:ea typeface="Calibri" panose="020F0502020204030204" pitchFamily="34" charset="0"/>
                <a:cs typeface="Times New Roman" panose="02020603050405020304" pitchFamily="18" charset="0"/>
              </a:rPr>
              <a:t> &amp; </a:t>
            </a:r>
            <a:r>
              <a:rPr lang="pl-PL" sz="1800" dirty="0" err="1">
                <a:effectLst/>
                <a:ea typeface="Calibri" panose="020F0502020204030204" pitchFamily="34" charset="0"/>
                <a:cs typeface="Times New Roman" panose="02020603050405020304" pitchFamily="18" charset="0"/>
              </a:rPr>
              <a:t>Schmoke</a:t>
            </a:r>
            <a:r>
              <a:rPr lang="pl-PL" sz="1800" dirty="0">
                <a:effectLst/>
                <a:ea typeface="Calibri" panose="020F0502020204030204" pitchFamily="34" charset="0"/>
                <a:cs typeface="Times New Roman" panose="02020603050405020304" pitchFamily="18" charset="0"/>
              </a:rPr>
              <a:t> 2009; </a:t>
            </a:r>
            <a:r>
              <a:rPr lang="pl-PL" sz="1800" dirty="0" err="1">
                <a:effectLst/>
                <a:ea typeface="Calibri" panose="020F0502020204030204" pitchFamily="34" charset="0"/>
                <a:cs typeface="Times New Roman" panose="02020603050405020304" pitchFamily="18" charset="0"/>
              </a:rPr>
              <a:t>Hodkinson</a:t>
            </a:r>
            <a:r>
              <a:rPr lang="pl-PL" sz="1800" dirty="0">
                <a:effectLst/>
                <a:ea typeface="Calibri" panose="020F0502020204030204" pitchFamily="34" charset="0"/>
                <a:cs typeface="Times New Roman" panose="02020603050405020304" pitchFamily="18" charset="0"/>
              </a:rPr>
              <a:t>, Watt &amp; </a:t>
            </a:r>
            <a:r>
              <a:rPr lang="pl-PL" sz="1800" dirty="0" err="1">
                <a:effectLst/>
                <a:ea typeface="Calibri" panose="020F0502020204030204" pitchFamily="34" charset="0"/>
                <a:cs typeface="Times New Roman" panose="02020603050405020304" pitchFamily="18" charset="0"/>
              </a:rPr>
              <a:t>Mooney</a:t>
            </a:r>
            <a:r>
              <a:rPr lang="pl-PL" sz="1800" dirty="0">
                <a:effectLst/>
                <a:ea typeface="Calibri" panose="020F0502020204030204" pitchFamily="34" charset="0"/>
                <a:cs typeface="Times New Roman" panose="02020603050405020304" pitchFamily="18" charset="0"/>
              </a:rPr>
              <a:t> 2013; </a:t>
            </a:r>
            <a:r>
              <a:rPr lang="pl-PL" sz="1800" dirty="0" err="1">
                <a:solidFill>
                  <a:srgbClr val="222222"/>
                </a:solidFill>
                <a:effectLst/>
                <a:ea typeface="Calibri" panose="020F0502020204030204" pitchFamily="34" charset="0"/>
                <a:cs typeface="Times New Roman" panose="02020603050405020304" pitchFamily="18" charset="0"/>
              </a:rPr>
              <a:t>Lees</a:t>
            </a:r>
            <a:r>
              <a:rPr lang="pl-PL" sz="1800" dirty="0">
                <a:solidFill>
                  <a:srgbClr val="222222"/>
                </a:solidFill>
                <a:effectLst/>
                <a:ea typeface="Calibri" panose="020F0502020204030204" pitchFamily="34" charset="0"/>
                <a:cs typeface="Times New Roman" panose="02020603050405020304" pitchFamily="18" charset="0"/>
              </a:rPr>
              <a:t> 2014; </a:t>
            </a:r>
            <a:r>
              <a:rPr lang="pl-PL" sz="1800" dirty="0" err="1">
                <a:solidFill>
                  <a:srgbClr val="222222"/>
                </a:solidFill>
                <a:effectLst/>
                <a:ea typeface="Calibri" panose="020F0502020204030204" pitchFamily="34" charset="0"/>
                <a:cs typeface="Times New Roman" panose="02020603050405020304" pitchFamily="18" charset="0"/>
              </a:rPr>
              <a:t>Chaskin</a:t>
            </a:r>
            <a:r>
              <a:rPr lang="pl-PL" sz="1800" dirty="0">
                <a:solidFill>
                  <a:srgbClr val="222222"/>
                </a:solidFill>
                <a:ea typeface="Calibri" panose="020F0502020204030204" pitchFamily="34" charset="0"/>
                <a:cs typeface="Times New Roman" panose="02020603050405020304" pitchFamily="18" charset="0"/>
              </a:rPr>
              <a:t> &amp; </a:t>
            </a:r>
            <a:r>
              <a:rPr lang="pl-PL" sz="1800" dirty="0">
                <a:solidFill>
                  <a:srgbClr val="222222"/>
                </a:solidFill>
                <a:effectLst/>
                <a:ea typeface="Calibri" panose="020F0502020204030204" pitchFamily="34" charset="0"/>
                <a:cs typeface="Times New Roman" panose="02020603050405020304" pitchFamily="18" charset="0"/>
              </a:rPr>
              <a:t>Joseph 2015). </a:t>
            </a:r>
            <a:endParaRPr lang="pl-PL" sz="1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7868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Grafika 10"/>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021269" y="371923"/>
            <a:ext cx="764192" cy="796033"/>
          </a:xfrm>
          <a:prstGeom prst="rect">
            <a:avLst/>
          </a:prstGeom>
        </p:spPr>
      </p:pic>
      <p:sp>
        <p:nvSpPr>
          <p:cNvPr id="4" name="pole tekstowe 3"/>
          <p:cNvSpPr txBox="1"/>
          <p:nvPr/>
        </p:nvSpPr>
        <p:spPr>
          <a:xfrm>
            <a:off x="120130" y="6138469"/>
            <a:ext cx="576303" cy="369332"/>
          </a:xfrm>
          <a:prstGeom prst="rect">
            <a:avLst/>
          </a:prstGeom>
          <a:noFill/>
        </p:spPr>
        <p:txBody>
          <a:bodyPr wrap="square" rtlCol="0">
            <a:noAutofit/>
          </a:bodyPr>
          <a:lstStyle/>
          <a:p>
            <a:pPr algn="ctr"/>
            <a:r>
              <a:rPr lang="pl-PL" sz="2400" dirty="0">
                <a:solidFill>
                  <a:schemeClr val="bg1"/>
                </a:solidFill>
              </a:rPr>
              <a:t>11</a:t>
            </a:r>
          </a:p>
        </p:txBody>
      </p:sp>
      <p:pic>
        <p:nvPicPr>
          <p:cNvPr id="8" name="Grafika 7"/>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81550" y="5855186"/>
            <a:ext cx="2845365" cy="514416"/>
          </a:xfrm>
          <a:prstGeom prst="rect">
            <a:avLst/>
          </a:prstGeom>
        </p:spPr>
      </p:pic>
      <p:sp>
        <p:nvSpPr>
          <p:cNvPr id="2" name="Tytuł 1"/>
          <p:cNvSpPr>
            <a:spLocks noGrp="1"/>
          </p:cNvSpPr>
          <p:nvPr>
            <p:ph type="title"/>
          </p:nvPr>
        </p:nvSpPr>
        <p:spPr/>
        <p:txBody>
          <a:bodyPr>
            <a:normAutofit/>
          </a:bodyPr>
          <a:lstStyle/>
          <a:p>
            <a:pPr marL="342900" marR="0" lvl="0" indent="-342900" defTabSz="914400" rtl="0" eaLnBrk="1" fontAlgn="auto" latinLnBrk="0" hangingPunct="1">
              <a:lnSpc>
                <a:spcPct val="107000"/>
              </a:lnSpc>
              <a:spcBef>
                <a:spcPts val="1000"/>
              </a:spcBef>
              <a:spcAft>
                <a:spcPts val="0"/>
              </a:spcAft>
              <a:tabLst/>
              <a:defRPr/>
            </a:pPr>
            <a:r>
              <a:rPr lang="pl-PL" sz="2500" b="1" dirty="0">
                <a:latin typeface="+mn-lt"/>
              </a:rPr>
              <a:t>Istota </a:t>
            </a:r>
            <a:r>
              <a:rPr lang="pl-PL" sz="2500" b="1" i="1" dirty="0" err="1">
                <a:latin typeface="+mn-lt"/>
              </a:rPr>
              <a:t>Inclusionary</a:t>
            </a:r>
            <a:r>
              <a:rPr lang="pl-PL" sz="2500" b="1" i="1" dirty="0">
                <a:latin typeface="+mn-lt"/>
              </a:rPr>
              <a:t> </a:t>
            </a:r>
            <a:r>
              <a:rPr lang="pl-PL" sz="2500" b="1" i="1" dirty="0" err="1">
                <a:latin typeface="+mn-lt"/>
              </a:rPr>
              <a:t>Housing</a:t>
            </a:r>
            <a:endParaRPr lang="pl-PL" sz="2800" b="1" dirty="0"/>
          </a:p>
        </p:txBody>
      </p:sp>
      <p:sp>
        <p:nvSpPr>
          <p:cNvPr id="3" name="Symbol zastępczy zawartości 2"/>
          <p:cNvSpPr>
            <a:spLocks noGrp="1"/>
          </p:cNvSpPr>
          <p:nvPr>
            <p:ph idx="1"/>
          </p:nvPr>
        </p:nvSpPr>
        <p:spPr>
          <a:xfrm>
            <a:off x="838200" y="1426128"/>
            <a:ext cx="10515600" cy="4750835"/>
          </a:xfrm>
        </p:spPr>
        <p:txBody>
          <a:bodyPr>
            <a:normAutofit/>
          </a:bodyPr>
          <a:lstStyle/>
          <a:p>
            <a:pPr algn="just">
              <a:lnSpc>
                <a:spcPct val="107000"/>
              </a:lnSpc>
              <a:spcAft>
                <a:spcPts val="800"/>
              </a:spcAft>
            </a:pPr>
            <a:r>
              <a:rPr lang="pl-PL" sz="1800" dirty="0">
                <a:solidFill>
                  <a:srgbClr val="000000"/>
                </a:solidFill>
                <a:effectLst/>
                <a:ea typeface="Times New Roman" panose="02020603050405020304" pitchFamily="18" charset="0"/>
              </a:rPr>
              <a:t>W teorii stosowanie koncepcji IH powinno służyć dostarczeniu mieszkań społecznych, określanych także jako mieszkania dostępne oraz stworzeniu wspólnoty mieszkańców o różnym poziomie zamożności,  zwiększeniu ich integracji i zmniejszeniu wielkości zasobów o złej reputacji. Stosowanie koncepcji IH wymaga określenia zarówno obciążonych konkretnymi obowiązkami, jak i beneficjentów, wskazania kryteriów ich wyboru. Realizacja celów podażowych i społecznych, wymaga udziału podmiotów prywatnych – przede wszystkim deweloperów w dostarczaniu mieszkań dla odbiorców nierynkowych, a całości kosztów tego działania nie ponoszą podmioty publiczne (w każdym razie nie wprost). </a:t>
            </a:r>
          </a:p>
          <a:p>
            <a:pPr algn="just">
              <a:lnSpc>
                <a:spcPct val="107000"/>
              </a:lnSpc>
              <a:spcAft>
                <a:spcPts val="800"/>
              </a:spcAft>
            </a:pPr>
            <a:r>
              <a:rPr lang="pl-PL" sz="1800" dirty="0">
                <a:solidFill>
                  <a:srgbClr val="000000"/>
                </a:solidFill>
                <a:effectLst/>
                <a:ea typeface="Times New Roman" panose="02020603050405020304" pitchFamily="18" charset="0"/>
              </a:rPr>
              <a:t>Nie wszędzie IH spełnia swoje zadania, podkreśla się jest efektywne w miejscach, gdzie jest niedobór tanich mieszkań wywołujący poważne problemy o charakterze funkcjonalnym i społecznym, na przykład niewystarczającą podaż kluczowych pracowników lub silną segregację. Skuteczność jest uzależniona od struktury istniejącego zasobu mieszkaniowego i innych instrumentów wsparcia mieszkalnictwa dostępnego i społecznego stosowanych lokalnie (</a:t>
            </a:r>
            <a:r>
              <a:rPr lang="nl-NL" sz="1800" dirty="0">
                <a:effectLst/>
                <a:ea typeface="Calibri" panose="020F0502020204030204" pitchFamily="34" charset="0"/>
                <a:cs typeface="Times New Roman" panose="02020603050405020304" pitchFamily="18" charset="0"/>
              </a:rPr>
              <a:t>de Kam, Needham, &amp; Buitelaar</a:t>
            </a:r>
            <a:r>
              <a:rPr lang="pl-PL" sz="1800" dirty="0">
                <a:effectLst/>
                <a:ea typeface="Calibri" panose="020F0502020204030204" pitchFamily="34" charset="0"/>
                <a:cs typeface="Times New Roman" panose="02020603050405020304" pitchFamily="18" charset="0"/>
              </a:rPr>
              <a:t> </a:t>
            </a:r>
            <a:r>
              <a:rPr lang="nl-NL" sz="1800" dirty="0">
                <a:effectLst/>
                <a:ea typeface="Calibri" panose="020F0502020204030204" pitchFamily="34" charset="0"/>
                <a:cs typeface="Times New Roman" panose="02020603050405020304" pitchFamily="18" charset="0"/>
              </a:rPr>
              <a:t>2014). </a:t>
            </a:r>
            <a:endParaRPr lang="pl-PL" sz="1800" dirty="0">
              <a:effectLst/>
              <a:ea typeface="Calibri" panose="020F0502020204030204" pitchFamily="34" charset="0"/>
              <a:cs typeface="Times New Roman" panose="02020603050405020304" pitchFamily="18" charset="0"/>
            </a:endParaRPr>
          </a:p>
          <a:p>
            <a:pPr algn="just">
              <a:lnSpc>
                <a:spcPct val="107000"/>
              </a:lnSpc>
              <a:spcAft>
                <a:spcPts val="800"/>
              </a:spcAft>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6345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BC3E01-BF9E-45EA-B474-2334C31EAC41}"/>
              </a:ext>
            </a:extLst>
          </p:cNvPr>
          <p:cNvSpPr>
            <a:spLocks noGrp="1"/>
          </p:cNvSpPr>
          <p:nvPr>
            <p:ph type="title"/>
          </p:nvPr>
        </p:nvSpPr>
        <p:spPr/>
        <p:txBody>
          <a:bodyPr>
            <a:normAutofit/>
          </a:bodyPr>
          <a:lstStyle/>
          <a:p>
            <a:pPr marL="342900" marR="0" lvl="0" indent="-342900" defTabSz="914400" rtl="0" eaLnBrk="1" fontAlgn="auto" latinLnBrk="0" hangingPunct="1">
              <a:lnSpc>
                <a:spcPct val="107000"/>
              </a:lnSpc>
              <a:spcBef>
                <a:spcPts val="1000"/>
              </a:spcBef>
              <a:spcAft>
                <a:spcPts val="0"/>
              </a:spcAft>
              <a:tabLst/>
              <a:defRPr/>
            </a:pPr>
            <a:r>
              <a:rPr lang="pl-PL" sz="2500" b="1" i="1" dirty="0" err="1">
                <a:latin typeface="+mn-lt"/>
              </a:rPr>
              <a:t>Inclusionary</a:t>
            </a:r>
            <a:r>
              <a:rPr lang="pl-PL" sz="2500" b="1" i="1" dirty="0">
                <a:latin typeface="+mn-lt"/>
              </a:rPr>
              <a:t> </a:t>
            </a:r>
            <a:r>
              <a:rPr lang="pl-PL" sz="2500" b="1" i="1" dirty="0" err="1">
                <a:latin typeface="+mn-lt"/>
              </a:rPr>
              <a:t>Housing</a:t>
            </a:r>
            <a:r>
              <a:rPr lang="pl-PL" sz="2500" b="1" i="1" dirty="0">
                <a:latin typeface="+mn-lt"/>
              </a:rPr>
              <a:t> </a:t>
            </a:r>
            <a:r>
              <a:rPr lang="pl-PL" sz="2500" b="1" dirty="0">
                <a:latin typeface="+mn-lt"/>
              </a:rPr>
              <a:t>a rewitalizacja i gentryfikacja</a:t>
            </a:r>
            <a:br>
              <a:rPr lang="pl-PL" sz="2800" b="1" dirty="0"/>
            </a:br>
            <a:endParaRPr lang="pl-PL" sz="2800" b="1" dirty="0"/>
          </a:p>
        </p:txBody>
      </p:sp>
      <p:sp>
        <p:nvSpPr>
          <p:cNvPr id="3" name="Symbol zastępczy zawartości 2">
            <a:extLst>
              <a:ext uri="{FF2B5EF4-FFF2-40B4-BE49-F238E27FC236}">
                <a16:creationId xmlns:a16="http://schemas.microsoft.com/office/drawing/2014/main" id="{62DE34F3-EB10-484B-B113-BF4802BF842D}"/>
              </a:ext>
            </a:extLst>
          </p:cNvPr>
          <p:cNvSpPr>
            <a:spLocks noGrp="1"/>
          </p:cNvSpPr>
          <p:nvPr>
            <p:ph idx="1"/>
          </p:nvPr>
        </p:nvSpPr>
        <p:spPr/>
        <p:txBody>
          <a:bodyPr>
            <a:normAutofit lnSpcReduction="10000"/>
          </a:bodyPr>
          <a:lstStyle/>
          <a:p>
            <a:pPr algn="just">
              <a:lnSpc>
                <a:spcPct val="107000"/>
              </a:lnSpc>
              <a:spcAft>
                <a:spcPts val="800"/>
              </a:spcAft>
            </a:pPr>
            <a:r>
              <a:rPr lang="pl-PL" sz="1800" dirty="0">
                <a:solidFill>
                  <a:srgbClr val="000000"/>
                </a:solidFill>
                <a:effectLst/>
                <a:ea typeface="Times New Roman" panose="02020603050405020304" pitchFamily="18" charset="0"/>
                <a:cs typeface="Times New Roman" panose="02020603050405020304" pitchFamily="18" charset="0"/>
              </a:rPr>
              <a:t>W rewitalizacji obszarów zdegradowanych szczególnie silny nacisk kładziony jest na włączenie społeczne, dekoncentrację biedy oraz integrację różnych grup społeczno-ekonomicznych, poprzez tworzenie społeczności o zróżnicowanych dochodach i pozycjach społecznych. Pozwala to na: (1) zwiększenie dostępu osób ubogich do kapitału społecznego; (2) pełnienie przez gospodarstwa domowe klasy średniej roli wzorów do naśladowania i dyfuzja podzielanych przez nie wartości; (3) możliwość odwrócenia negatywnych skutków deterioracji warunków mieszkaniowych i jakości życia, zarówno na skutek dekapitalizacji zasobów mieszkaniowych jak i zamian warunków rynkowych; lub (4) argumenty utylitarne, sformułowane w kategoriach polepszania dostępności do miejsc pracy i do usług dla zagrożonych wykluczeniem społecznym (</a:t>
            </a:r>
            <a:r>
              <a:rPr lang="pl-PL" sz="1800" dirty="0" err="1">
                <a:solidFill>
                  <a:srgbClr val="000000"/>
                </a:solidFill>
                <a:effectLst/>
                <a:ea typeface="Times New Roman" panose="02020603050405020304" pitchFamily="18" charset="0"/>
                <a:cs typeface="Times New Roman" panose="02020603050405020304" pitchFamily="18" charset="0"/>
              </a:rPr>
              <a:t>Mallach</a:t>
            </a:r>
            <a:r>
              <a:rPr lang="pl-PL" sz="1800" dirty="0">
                <a:solidFill>
                  <a:srgbClr val="000000"/>
                </a:solidFill>
                <a:effectLst/>
                <a:ea typeface="Times New Roman" panose="02020603050405020304" pitchFamily="18" charset="0"/>
                <a:cs typeface="Times New Roman" panose="02020603050405020304" pitchFamily="18" charset="0"/>
              </a:rPr>
              <a:t> 2010).</a:t>
            </a:r>
            <a:endParaRPr lang="pl-PL" sz="18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pl-PL" sz="1800" dirty="0" err="1">
                <a:solidFill>
                  <a:srgbClr val="000000"/>
                </a:solidFill>
                <a:effectLst/>
                <a:ea typeface="Times New Roman" panose="02020603050405020304" pitchFamily="18" charset="0"/>
                <a:cs typeface="Times New Roman" panose="02020603050405020304" pitchFamily="18" charset="0"/>
              </a:rPr>
              <a:t>Destygmatyzacja</a:t>
            </a:r>
            <a:r>
              <a:rPr lang="pl-PL" sz="1800" dirty="0">
                <a:solidFill>
                  <a:srgbClr val="000000"/>
                </a:solidFill>
                <a:effectLst/>
                <a:ea typeface="Times New Roman" panose="02020603050405020304" pitchFamily="18" charset="0"/>
                <a:cs typeface="Times New Roman" panose="02020603050405020304" pitchFamily="18" charset="0"/>
              </a:rPr>
              <a:t> miała polegać na wyburzeniach i zastępowaniu budynków wysokich zabudową o niższej intensywności, restrukturyzacji przestrzeni publicznych oraz dywersyfikacji mieszkaniowej. Zmiana wizerunku obszarów miała z kolei przyciągać mieszkańców o średnich i wysokich dochodach. Powstające w ten sposób społeczności o zróżnicowanej strukturze miały przyczyniać się do modyfikacji </a:t>
            </a:r>
            <a:r>
              <a:rPr lang="pl-PL" sz="1800" dirty="0" err="1">
                <a:solidFill>
                  <a:srgbClr val="000000"/>
                </a:solidFill>
                <a:effectLst/>
                <a:ea typeface="Times New Roman" panose="02020603050405020304" pitchFamily="18" charset="0"/>
                <a:cs typeface="Times New Roman" panose="02020603050405020304" pitchFamily="18" charset="0"/>
              </a:rPr>
              <a:t>zachowań</a:t>
            </a:r>
            <a:r>
              <a:rPr lang="pl-PL" sz="1800" dirty="0">
                <a:solidFill>
                  <a:srgbClr val="000000"/>
                </a:solidFill>
                <a:effectLst/>
                <a:ea typeface="Times New Roman" panose="02020603050405020304" pitchFamily="18" charset="0"/>
                <a:cs typeface="Times New Roman" panose="02020603050405020304" pitchFamily="18" charset="0"/>
              </a:rPr>
              <a:t> mieszkańców zagrożonych wykluczeniem, poprzez transformację ich społecznego i fizycznego otoczenia.</a:t>
            </a:r>
            <a:endParaRPr lang="pl-PL" sz="1800" dirty="0">
              <a:effectLst/>
              <a:ea typeface="Calibri" panose="020F0502020204030204" pitchFamily="34" charset="0"/>
              <a:cs typeface="Times New Roman" panose="02020603050405020304" pitchFamily="18" charset="0"/>
            </a:endParaRPr>
          </a:p>
          <a:p>
            <a:endParaRPr lang="pl-PL" sz="1800" dirty="0">
              <a:effectLst/>
              <a:ea typeface="Calibri" panose="020F0502020204030204" pitchFamily="34" charset="0"/>
              <a:cs typeface="Times New Roman" panose="02020603050405020304" pitchFamily="18" charset="0"/>
            </a:endParaRPr>
          </a:p>
          <a:p>
            <a:endParaRPr lang="pl-PL" sz="1600" dirty="0"/>
          </a:p>
        </p:txBody>
      </p:sp>
      <p:pic>
        <p:nvPicPr>
          <p:cNvPr id="4" name="Grafika 7">
            <a:extLst>
              <a:ext uri="{FF2B5EF4-FFF2-40B4-BE49-F238E27FC236}">
                <a16:creationId xmlns:a16="http://schemas.microsoft.com/office/drawing/2014/main" id="{1607357B-25B9-4467-9438-D7D628E20F9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3950" y="6007586"/>
            <a:ext cx="2845365" cy="514416"/>
          </a:xfrm>
          <a:prstGeom prst="rect">
            <a:avLst/>
          </a:prstGeom>
        </p:spPr>
      </p:pic>
      <p:pic>
        <p:nvPicPr>
          <p:cNvPr id="5" name="Grafika 4">
            <a:extLst>
              <a:ext uri="{FF2B5EF4-FFF2-40B4-BE49-F238E27FC236}">
                <a16:creationId xmlns:a16="http://schemas.microsoft.com/office/drawing/2014/main" id="{CD21860C-9044-4972-9E56-DCA67FA06C1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021269" y="371923"/>
            <a:ext cx="764192" cy="796033"/>
          </a:xfrm>
          <a:prstGeom prst="rect">
            <a:avLst/>
          </a:prstGeom>
        </p:spPr>
      </p:pic>
    </p:spTree>
    <p:extLst>
      <p:ext uri="{BB962C8B-B14F-4D97-AF65-F5344CB8AC3E}">
        <p14:creationId xmlns:p14="http://schemas.microsoft.com/office/powerpoint/2010/main" val="1902647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2DE34F3-EB10-484B-B113-BF4802BF842D}"/>
              </a:ext>
            </a:extLst>
          </p:cNvPr>
          <p:cNvSpPr>
            <a:spLocks noGrp="1"/>
          </p:cNvSpPr>
          <p:nvPr>
            <p:ph idx="1"/>
          </p:nvPr>
        </p:nvSpPr>
        <p:spPr>
          <a:xfrm>
            <a:off x="838200" y="1652631"/>
            <a:ext cx="10515600" cy="4524332"/>
          </a:xfrm>
        </p:spPr>
        <p:txBody>
          <a:bodyPr>
            <a:normAutofit/>
          </a:bodyPr>
          <a:lstStyle/>
          <a:p>
            <a:pPr>
              <a:lnSpc>
                <a:spcPct val="100000"/>
              </a:lnSpc>
            </a:pPr>
            <a:r>
              <a:rPr lang="pl-PL" sz="1800" dirty="0">
                <a:solidFill>
                  <a:srgbClr val="000000"/>
                </a:solidFill>
                <a:effectLst/>
                <a:ea typeface="Times New Roman" panose="02020603050405020304" pitchFamily="18" charset="0"/>
                <a:cs typeface="Times New Roman" panose="02020603050405020304" pitchFamily="18" charset="0"/>
              </a:rPr>
              <a:t>Gentryfikacja jest zjawiskiem obserwowanym na centralnych obszarach miast, dotyka terenów zamieszkiwanych przez klasę robotniczą i polega na napływie klasy średniej (ang. </a:t>
            </a:r>
            <a:r>
              <a:rPr lang="pl-PL" sz="1800" i="1" dirty="0">
                <a:solidFill>
                  <a:srgbClr val="000000"/>
                </a:solidFill>
                <a:effectLst/>
                <a:ea typeface="Times New Roman" panose="02020603050405020304" pitchFamily="18" charset="0"/>
                <a:cs typeface="Times New Roman" panose="02020603050405020304" pitchFamily="18" charset="0"/>
              </a:rPr>
              <a:t>gentry</a:t>
            </a:r>
            <a:r>
              <a:rPr lang="pl-PL" sz="1800" dirty="0">
                <a:solidFill>
                  <a:srgbClr val="000000"/>
                </a:solidFill>
                <a:effectLst/>
                <a:ea typeface="Times New Roman" panose="02020603050405020304" pitchFamily="18" charset="0"/>
                <a:cs typeface="Times New Roman" panose="02020603050405020304" pitchFamily="18" charset="0"/>
              </a:rPr>
              <a:t>) do podupadających dzielnic śródmiejskich. Nowi mieszkańcy dokonują renowacji i modernizacji istniejących zasobów mieszkaniowych, przyczyniając się do podnoszenia ich jakości, co skutkuje wzrostem aktywności i cen na rynku nieruchomości. Gentryfikacja wiąże się często z przemieszczeniem mieszkańców w dwie strony, równolegle obserwowany jest odpływ mieszkańców o niskiej stopie życiowej do innych (tańszych) obszarów. </a:t>
            </a:r>
            <a:endParaRPr lang="pl-PL" sz="1800" dirty="0">
              <a:effectLst/>
              <a:ea typeface="Calibri" panose="020F0502020204030204" pitchFamily="34" charset="0"/>
              <a:cs typeface="Times New Roman" panose="02020603050405020304" pitchFamily="18" charset="0"/>
            </a:endParaRPr>
          </a:p>
          <a:p>
            <a:pPr algn="just">
              <a:lnSpc>
                <a:spcPct val="100000"/>
              </a:lnSpc>
              <a:spcAft>
                <a:spcPts val="800"/>
              </a:spcAft>
            </a:pPr>
            <a:r>
              <a:rPr lang="pl-PL" sz="1800" dirty="0">
                <a:solidFill>
                  <a:srgbClr val="000000"/>
                </a:solidFill>
                <a:effectLst/>
                <a:ea typeface="Times New Roman" panose="02020603050405020304" pitchFamily="18" charset="0"/>
                <a:cs typeface="Times New Roman" panose="02020603050405020304" pitchFamily="18" charset="0"/>
              </a:rPr>
              <a:t>Zjawisko gentryfikacji postrzegane jest także w szerszym kontekście, jako kolejny etap rozwoju miast - przejaw społecznego i przestrzennego przejścia ze stadium industrialnego do postindustrialnego, opartego na przewadze handlu, finansów i usług oraz trwałych zmian w lokalizacji miejsc pracy, w strukturze zatrudnienia, zarobków i wydatków, jak również zmiany stylu życia i stosunku do obszarów śródmiejskich (</a:t>
            </a:r>
            <a:r>
              <a:rPr lang="pl-PL" sz="1800" dirty="0" err="1">
                <a:solidFill>
                  <a:srgbClr val="000000"/>
                </a:solidFill>
                <a:effectLst/>
                <a:ea typeface="Times New Roman" panose="02020603050405020304" pitchFamily="18" charset="0"/>
                <a:cs typeface="Times New Roman" panose="02020603050405020304" pitchFamily="18" charset="0"/>
              </a:rPr>
              <a:t>Hamnett</a:t>
            </a:r>
            <a:r>
              <a:rPr lang="pl-PL" sz="1800" dirty="0">
                <a:solidFill>
                  <a:srgbClr val="000000"/>
                </a:solidFill>
                <a:effectLst/>
                <a:ea typeface="Times New Roman" panose="02020603050405020304" pitchFamily="18" charset="0"/>
                <a:cs typeface="Times New Roman" panose="02020603050405020304" pitchFamily="18" charset="0"/>
              </a:rPr>
              <a:t> 2003). Gentryfikacja dzieli przedstawicieli władz lokalnych, badaczy oraz obserwatorów. Niektórzy widzą w niej przyczynek do rewitalizacji obszarów zdegradowanych, inni wielkie koszty społeczne i niewielkie zyski dla miasta (Atkinson 2002).</a:t>
            </a:r>
            <a:endParaRPr lang="pl-PL" sz="1800" dirty="0">
              <a:effectLst/>
              <a:ea typeface="Calibri" panose="020F0502020204030204" pitchFamily="34" charset="0"/>
              <a:cs typeface="Times New Roman" panose="02020603050405020304" pitchFamily="18" charset="0"/>
            </a:endParaRPr>
          </a:p>
        </p:txBody>
      </p:sp>
      <p:pic>
        <p:nvPicPr>
          <p:cNvPr id="4" name="Grafika 7">
            <a:extLst>
              <a:ext uri="{FF2B5EF4-FFF2-40B4-BE49-F238E27FC236}">
                <a16:creationId xmlns:a16="http://schemas.microsoft.com/office/drawing/2014/main" id="{1607357B-25B9-4467-9438-D7D628E20F9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3950" y="6007586"/>
            <a:ext cx="2845365" cy="514416"/>
          </a:xfrm>
          <a:prstGeom prst="rect">
            <a:avLst/>
          </a:prstGeom>
        </p:spPr>
      </p:pic>
      <p:pic>
        <p:nvPicPr>
          <p:cNvPr id="5" name="Grafika 4">
            <a:extLst>
              <a:ext uri="{FF2B5EF4-FFF2-40B4-BE49-F238E27FC236}">
                <a16:creationId xmlns:a16="http://schemas.microsoft.com/office/drawing/2014/main" id="{CD21860C-9044-4972-9E56-DCA67FA06C1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021269" y="371923"/>
            <a:ext cx="764192" cy="796033"/>
          </a:xfrm>
          <a:prstGeom prst="rect">
            <a:avLst/>
          </a:prstGeom>
        </p:spPr>
      </p:pic>
      <p:sp>
        <p:nvSpPr>
          <p:cNvPr id="11" name="Tytuł 1">
            <a:extLst>
              <a:ext uri="{FF2B5EF4-FFF2-40B4-BE49-F238E27FC236}">
                <a16:creationId xmlns:a16="http://schemas.microsoft.com/office/drawing/2014/main" id="{9FB26EB0-38CB-4B34-9451-06A03D67DF0A}"/>
              </a:ext>
            </a:extLst>
          </p:cNvPr>
          <p:cNvSpPr>
            <a:spLocks noGrp="1"/>
          </p:cNvSpPr>
          <p:nvPr>
            <p:ph type="title"/>
          </p:nvPr>
        </p:nvSpPr>
        <p:spPr>
          <a:xfrm>
            <a:off x="838200" y="365125"/>
            <a:ext cx="10515600" cy="1325563"/>
          </a:xfrm>
        </p:spPr>
        <p:txBody>
          <a:bodyPr>
            <a:normAutofit/>
          </a:bodyPr>
          <a:lstStyle/>
          <a:p>
            <a:pPr marL="342900" marR="0" lvl="0" indent="-342900" defTabSz="914400" rtl="0" eaLnBrk="1" fontAlgn="auto" latinLnBrk="0" hangingPunct="1">
              <a:lnSpc>
                <a:spcPct val="107000"/>
              </a:lnSpc>
              <a:spcBef>
                <a:spcPts val="1000"/>
              </a:spcBef>
              <a:spcAft>
                <a:spcPts val="0"/>
              </a:spcAft>
              <a:tabLst/>
              <a:defRPr/>
            </a:pPr>
            <a:r>
              <a:rPr lang="pl-PL" sz="2500" b="1" i="1" dirty="0" err="1">
                <a:latin typeface="+mn-lt"/>
              </a:rPr>
              <a:t>Inclusionary</a:t>
            </a:r>
            <a:r>
              <a:rPr lang="pl-PL" sz="2500" b="1" i="1" dirty="0">
                <a:latin typeface="+mn-lt"/>
              </a:rPr>
              <a:t> </a:t>
            </a:r>
            <a:r>
              <a:rPr lang="pl-PL" sz="2500" b="1" i="1" dirty="0" err="1">
                <a:latin typeface="+mn-lt"/>
              </a:rPr>
              <a:t>Housing</a:t>
            </a:r>
            <a:r>
              <a:rPr lang="pl-PL" sz="2500" b="1" i="1" dirty="0">
                <a:latin typeface="+mn-lt"/>
              </a:rPr>
              <a:t> </a:t>
            </a:r>
            <a:r>
              <a:rPr lang="pl-PL" sz="2500" b="1" dirty="0">
                <a:latin typeface="+mn-lt"/>
              </a:rPr>
              <a:t>a rewitalizacja i gentryfikacja</a:t>
            </a:r>
            <a:br>
              <a:rPr lang="pl-PL" sz="2800" b="1" dirty="0"/>
            </a:br>
            <a:endParaRPr lang="pl-PL" sz="2800" b="1" dirty="0"/>
          </a:p>
        </p:txBody>
      </p:sp>
    </p:spTree>
    <p:extLst>
      <p:ext uri="{BB962C8B-B14F-4D97-AF65-F5344CB8AC3E}">
        <p14:creationId xmlns:p14="http://schemas.microsoft.com/office/powerpoint/2010/main" val="2920187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2DE34F3-EB10-484B-B113-BF4802BF842D}"/>
              </a:ext>
            </a:extLst>
          </p:cNvPr>
          <p:cNvSpPr>
            <a:spLocks noGrp="1"/>
          </p:cNvSpPr>
          <p:nvPr>
            <p:ph idx="1"/>
          </p:nvPr>
        </p:nvSpPr>
        <p:spPr>
          <a:xfrm>
            <a:off x="838200" y="1530413"/>
            <a:ext cx="10515600" cy="4351338"/>
          </a:xfrm>
        </p:spPr>
        <p:txBody>
          <a:bodyPr>
            <a:noAutofit/>
          </a:bodyPr>
          <a:lstStyle/>
          <a:p>
            <a:pPr algn="just">
              <a:lnSpc>
                <a:spcPct val="100000"/>
              </a:lnSpc>
              <a:spcAft>
                <a:spcPts val="800"/>
              </a:spcAft>
            </a:pPr>
            <a:r>
              <a:rPr lang="pl-PL" sz="1800" dirty="0"/>
              <a:t> </a:t>
            </a:r>
            <a:r>
              <a:rPr lang="pl-PL" sz="1800" dirty="0">
                <a:solidFill>
                  <a:srgbClr val="000000"/>
                </a:solidFill>
                <a:effectLst/>
                <a:ea typeface="Times New Roman" panose="02020603050405020304" pitchFamily="18" charset="0"/>
                <a:cs typeface="Times New Roman" panose="02020603050405020304" pitchFamily="18" charset="0"/>
              </a:rPr>
              <a:t>Napływ zamożniejszych mieszkańców na obszary zamieszkane przez osoby o niskich dochodach może prowadzić do wzrostu poziomu zróżnicowania społecznego w perspektywie krótkoterminowej. Istnieje jednak obawa, że obecność lepiej sytuowanych gospodarstw domowych będzie podnosić ceny mieszkań i czynsze oraz przyczyniać się do „wypychania” dotychczasowych mieszkańców. </a:t>
            </a:r>
            <a:endParaRPr lang="pl-PL" sz="1800" dirty="0">
              <a:effectLst/>
              <a:ea typeface="Calibri" panose="020F0502020204030204" pitchFamily="34" charset="0"/>
              <a:cs typeface="Times New Roman" panose="02020603050405020304" pitchFamily="18" charset="0"/>
            </a:endParaRPr>
          </a:p>
          <a:p>
            <a:r>
              <a:rPr lang="pl-PL" sz="1800" dirty="0">
                <a:solidFill>
                  <a:srgbClr val="000000"/>
                </a:solidFill>
                <a:effectLst/>
                <a:ea typeface="Times New Roman" panose="02020603050405020304" pitchFamily="18" charset="0"/>
              </a:rPr>
              <a:t>Czy rewitalizacja jest przyczyną gentryfikacji czy też gentryfikacja indukuje przekształcenia, które można nazywać rewitalizacją? Niewątpliwie oba procesy są powiązane.</a:t>
            </a:r>
          </a:p>
          <a:p>
            <a:pPr algn="just">
              <a:lnSpc>
                <a:spcPct val="107000"/>
              </a:lnSpc>
              <a:spcAft>
                <a:spcPts val="800"/>
              </a:spcAft>
            </a:pPr>
            <a:r>
              <a:rPr lang="pl-PL" sz="1800" dirty="0">
                <a:solidFill>
                  <a:srgbClr val="000000"/>
                </a:solidFill>
                <a:ea typeface="Times New Roman" panose="02020603050405020304" pitchFamily="18" charset="0"/>
                <a:cs typeface="Times New Roman" panose="02020603050405020304" pitchFamily="18" charset="0"/>
              </a:rPr>
              <a:t>G</a:t>
            </a:r>
            <a:r>
              <a:rPr lang="pl-PL" sz="1800" dirty="0">
                <a:solidFill>
                  <a:srgbClr val="000000"/>
                </a:solidFill>
                <a:effectLst/>
                <a:ea typeface="Times New Roman" panose="02020603050405020304" pitchFamily="18" charset="0"/>
                <a:cs typeface="Times New Roman" panose="02020603050405020304" pitchFamily="18" charset="0"/>
              </a:rPr>
              <a:t>entryfikacja może powodować przekształcanie gett ubogich i wykluczonych w getta dla zamożnych i powstawanie nowych obszarów problemowych w mieście, co stoi w sprzeczności z ideą zrównoważonego rozwoju i celami procesu rewitalizacji. Gentryfikacja, której efektem jest całkowita wymiana społeczności na danym obszarze, uniemożliwia osiągnięcie niektórych celów rewitalizacji (głównie społecznych), gdyż grupa docelowa tego procesu znika z obszaru poddawanego przekształceniom</a:t>
            </a:r>
            <a:r>
              <a:rPr lang="pl-PL" sz="1800" dirty="0">
                <a:solidFill>
                  <a:srgbClr val="000000"/>
                </a:solidFill>
                <a:effectLst/>
                <a:ea typeface="Times New Roman" panose="02020603050405020304" pitchFamily="18" charset="0"/>
              </a:rPr>
              <a:t>.</a:t>
            </a:r>
            <a:endParaRPr lang="pl-PL" sz="1800" dirty="0"/>
          </a:p>
        </p:txBody>
      </p:sp>
      <p:pic>
        <p:nvPicPr>
          <p:cNvPr id="4" name="Grafika 7">
            <a:extLst>
              <a:ext uri="{FF2B5EF4-FFF2-40B4-BE49-F238E27FC236}">
                <a16:creationId xmlns:a16="http://schemas.microsoft.com/office/drawing/2014/main" id="{1607357B-25B9-4467-9438-D7D628E20F9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3950" y="6007586"/>
            <a:ext cx="2845365" cy="514416"/>
          </a:xfrm>
          <a:prstGeom prst="rect">
            <a:avLst/>
          </a:prstGeom>
        </p:spPr>
      </p:pic>
      <p:pic>
        <p:nvPicPr>
          <p:cNvPr id="5" name="Grafika 4">
            <a:extLst>
              <a:ext uri="{FF2B5EF4-FFF2-40B4-BE49-F238E27FC236}">
                <a16:creationId xmlns:a16="http://schemas.microsoft.com/office/drawing/2014/main" id="{CD21860C-9044-4972-9E56-DCA67FA06C1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021269" y="371923"/>
            <a:ext cx="764192" cy="796033"/>
          </a:xfrm>
          <a:prstGeom prst="rect">
            <a:avLst/>
          </a:prstGeom>
        </p:spPr>
      </p:pic>
      <p:sp>
        <p:nvSpPr>
          <p:cNvPr id="9" name="Tytuł 1">
            <a:extLst>
              <a:ext uri="{FF2B5EF4-FFF2-40B4-BE49-F238E27FC236}">
                <a16:creationId xmlns:a16="http://schemas.microsoft.com/office/drawing/2014/main" id="{3D724DE5-2935-40E2-ACBF-6556A024411C}"/>
              </a:ext>
            </a:extLst>
          </p:cNvPr>
          <p:cNvSpPr>
            <a:spLocks noGrp="1"/>
          </p:cNvSpPr>
          <p:nvPr>
            <p:ph type="title"/>
          </p:nvPr>
        </p:nvSpPr>
        <p:spPr>
          <a:xfrm>
            <a:off x="838200" y="365125"/>
            <a:ext cx="10515600" cy="1291123"/>
          </a:xfrm>
        </p:spPr>
        <p:txBody>
          <a:bodyPr>
            <a:normAutofit/>
          </a:bodyPr>
          <a:lstStyle/>
          <a:p>
            <a:pPr marL="342900" marR="0" lvl="0" indent="-342900" defTabSz="914400" rtl="0" eaLnBrk="1" fontAlgn="auto" latinLnBrk="0" hangingPunct="1">
              <a:lnSpc>
                <a:spcPct val="107000"/>
              </a:lnSpc>
              <a:spcBef>
                <a:spcPts val="1000"/>
              </a:spcBef>
              <a:spcAft>
                <a:spcPts val="0"/>
              </a:spcAft>
              <a:tabLst/>
              <a:defRPr/>
            </a:pPr>
            <a:r>
              <a:rPr lang="pl-PL" sz="2500" b="1" i="1" dirty="0" err="1">
                <a:latin typeface="+mn-lt"/>
              </a:rPr>
              <a:t>Inclusionary</a:t>
            </a:r>
            <a:r>
              <a:rPr lang="pl-PL" sz="2500" b="1" i="1" dirty="0">
                <a:latin typeface="+mn-lt"/>
              </a:rPr>
              <a:t> </a:t>
            </a:r>
            <a:r>
              <a:rPr lang="pl-PL" sz="2500" b="1" i="1" dirty="0" err="1">
                <a:latin typeface="+mn-lt"/>
              </a:rPr>
              <a:t>Housing</a:t>
            </a:r>
            <a:r>
              <a:rPr lang="pl-PL" sz="2500" b="1" i="1" dirty="0">
                <a:latin typeface="+mn-lt"/>
              </a:rPr>
              <a:t> </a:t>
            </a:r>
            <a:r>
              <a:rPr lang="pl-PL" sz="2500" b="1" dirty="0">
                <a:latin typeface="+mn-lt"/>
              </a:rPr>
              <a:t>a rewitalizacja i gentryfikacja</a:t>
            </a:r>
            <a:br>
              <a:rPr lang="pl-PL" sz="2800" b="1" dirty="0"/>
            </a:br>
            <a:endParaRPr lang="pl-PL" sz="2800" b="1" dirty="0"/>
          </a:p>
        </p:txBody>
      </p:sp>
    </p:spTree>
    <p:extLst>
      <p:ext uri="{BB962C8B-B14F-4D97-AF65-F5344CB8AC3E}">
        <p14:creationId xmlns:p14="http://schemas.microsoft.com/office/powerpoint/2010/main" val="2201308431"/>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4374</TotalTime>
  <Words>1978</Words>
  <Application>Microsoft Office PowerPoint</Application>
  <PresentationFormat>Panoramiczny</PresentationFormat>
  <Paragraphs>70</Paragraphs>
  <Slides>14</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14</vt:i4>
      </vt:variant>
    </vt:vector>
  </HeadingPairs>
  <TitlesOfParts>
    <vt:vector size="19" baseType="lpstr">
      <vt:lpstr>Arial</vt:lpstr>
      <vt:lpstr>Calibri</vt:lpstr>
      <vt:lpstr>Calibri Light</vt:lpstr>
      <vt:lpstr>Open Sans</vt:lpstr>
      <vt:lpstr>Motyw pakietu Office</vt:lpstr>
      <vt:lpstr>Prezentacja programu PowerPoint</vt:lpstr>
      <vt:lpstr>Plan prezentacji</vt:lpstr>
      <vt:lpstr>Wprowadzenie – cel, metody  </vt:lpstr>
      <vt:lpstr>Istota Inclusionary Housing </vt:lpstr>
      <vt:lpstr>Istota Inclusionary Housing</vt:lpstr>
      <vt:lpstr>Istota Inclusionary Housing</vt:lpstr>
      <vt:lpstr>Inclusionary Housing a rewitalizacja i gentryfikacja </vt:lpstr>
      <vt:lpstr>Inclusionary Housing a rewitalizacja i gentryfikacja </vt:lpstr>
      <vt:lpstr>Inclusionary Housing a rewitalizacja i gentryfikacja </vt:lpstr>
      <vt:lpstr>Inclusionary Housing a rewitalizacja i gentryfikacja </vt:lpstr>
      <vt:lpstr>Inclusionary Housing a rewitalizacja i gentryfikacja </vt:lpstr>
      <vt:lpstr>Prezentacja programu PowerPoint</vt:lpstr>
      <vt:lpstr>Prezentacja programu PowerPoint</vt:lpstr>
      <vt:lpstr>Wnioski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Sebastian</dc:creator>
  <cp:lastModifiedBy>Magdalena Załęczna</cp:lastModifiedBy>
  <cp:revision>262</cp:revision>
  <dcterms:created xsi:type="dcterms:W3CDTF">2017-01-11T10:24:22Z</dcterms:created>
  <dcterms:modified xsi:type="dcterms:W3CDTF">2021-09-20T04:40:25Z</dcterms:modified>
</cp:coreProperties>
</file>