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61" r:id="rId3"/>
    <p:sldId id="303" r:id="rId4"/>
    <p:sldId id="302" r:id="rId5"/>
    <p:sldId id="304" r:id="rId6"/>
    <p:sldId id="307" r:id="rId7"/>
    <p:sldId id="305" r:id="rId8"/>
    <p:sldId id="308" r:id="rId9"/>
    <p:sldId id="309" r:id="rId10"/>
    <p:sldId id="310" r:id="rId11"/>
    <p:sldId id="306" r:id="rId12"/>
    <p:sldId id="301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 autoAdjust="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jekty\projekty%20realizowane\Ankiety%20MRN\2019\dynamika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41781114569984E-2"/>
          <c:y val="0.12387548752667596"/>
          <c:w val="0.91873263749008116"/>
          <c:h val="0.7431157553903893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'dynamika oczekiwań'!$F$29</c:f>
              <c:strCache>
                <c:ptCount val="1"/>
                <c:pt idx="0">
                  <c:v>spadną o 15%</c:v>
                </c:pt>
              </c:strCache>
            </c:strRef>
          </c:tx>
          <c:spPr>
            <a:solidFill>
              <a:srgbClr val="FF0000"/>
            </a:solidFill>
            <a:ln w="28575">
              <a:solidFill>
                <a:schemeClr val="bg1"/>
              </a:solidFill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44-4F48-8EDF-2CD058E89B7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44-4F48-8EDF-2CD058E89B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44-4F48-8EDF-2CD058E89B7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7,4%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544-4F48-8EDF-2CD058E89B7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0544-4F48-8EDF-2CD058E89B7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44-4F48-8EDF-2CD058E89B7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0544-4F48-8EDF-2CD058E89B7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44-4F48-8EDF-2CD058E89B7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44-4F48-8EDF-2CD058E89B7E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44-4F48-8EDF-2CD058E89B7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44-4F48-8EDF-2CD058E89B7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0544-4F48-8EDF-2CD058E89B7E}"/>
                </c:ext>
              </c:extLst>
            </c:dLbl>
            <c:spPr>
              <a:solidFill>
                <a:sysClr val="window" lastClr="FFFFFF">
                  <a:alpha val="0"/>
                </a:sysClr>
              </a:solidFill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FFFFFF"/>
                    </a:solidFill>
                    <a:latin typeface="Arial Narrow" panose="020B0606020202030204" pitchFamily="34" charset="0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'dynamika oczekiwań'!$H$28:$T$28</c:f>
              <c:strCache>
                <c:ptCount val="13"/>
                <c:pt idx="0">
                  <c:v>IVQ2009</c:v>
                </c:pt>
                <c:pt idx="1">
                  <c:v>IVQ2010</c:v>
                </c:pt>
                <c:pt idx="2">
                  <c:v>IVQ2011</c:v>
                </c:pt>
                <c:pt idx="3">
                  <c:v>IVQ2012</c:v>
                </c:pt>
                <c:pt idx="4">
                  <c:v>IVQ2013</c:v>
                </c:pt>
                <c:pt idx="5">
                  <c:v>IVQ2014</c:v>
                </c:pt>
                <c:pt idx="6">
                  <c:v>IVQ2015</c:v>
                </c:pt>
                <c:pt idx="7">
                  <c:v>IVQ2016</c:v>
                </c:pt>
                <c:pt idx="8">
                  <c:v>IVQ2017</c:v>
                </c:pt>
                <c:pt idx="9">
                  <c:v>IVQ2018</c:v>
                </c:pt>
                <c:pt idx="10">
                  <c:v>IVQ2019</c:v>
                </c:pt>
                <c:pt idx="11">
                  <c:v>przerwa</c:v>
                </c:pt>
                <c:pt idx="12">
                  <c:v>IIIQ2021</c:v>
                </c:pt>
              </c:strCache>
            </c:strRef>
          </c:cat>
          <c:val>
            <c:numRef>
              <c:f>'dynamika oczekiwań'!$H$29:$T$29</c:f>
              <c:numCache>
                <c:formatCode>0.0%</c:formatCode>
                <c:ptCount val="13"/>
                <c:pt idx="0">
                  <c:v>2.9000000000000001E-2</c:v>
                </c:pt>
                <c:pt idx="1">
                  <c:v>2.1000000000000001E-2</c:v>
                </c:pt>
                <c:pt idx="2" formatCode="0.00%">
                  <c:v>7.3999999999999996E-2</c:v>
                </c:pt>
                <c:pt idx="3">
                  <c:v>8.5000000000000006E-2</c:v>
                </c:pt>
                <c:pt idx="4">
                  <c:v>0.05</c:v>
                </c:pt>
                <c:pt idx="5">
                  <c:v>2.1276595744680851E-2</c:v>
                </c:pt>
                <c:pt idx="6">
                  <c:v>5.0999999999999997E-2</c:v>
                </c:pt>
                <c:pt idx="7">
                  <c:v>7.1999999999999998E-3</c:v>
                </c:pt>
                <c:pt idx="8">
                  <c:v>6.9444444444444441E-3</c:v>
                </c:pt>
                <c:pt idx="9">
                  <c:v>6.7114093959731551E-3</c:v>
                </c:pt>
                <c:pt idx="10">
                  <c:v>1.8867924528301886E-2</c:v>
                </c:pt>
                <c:pt idx="12" formatCode="0.00%">
                  <c:v>2.5806451612903226E-2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544-4F48-8EDF-2CD058E89B7E}"/>
            </c:ext>
          </c:extLst>
        </c:ser>
        <c:ser>
          <c:idx val="1"/>
          <c:order val="1"/>
          <c:tx>
            <c:strRef>
              <c:f>'dynamika oczekiwań'!$F$30</c:f>
              <c:strCache>
                <c:ptCount val="1"/>
                <c:pt idx="0">
                  <c:v>spadną o 10%</c:v>
                </c:pt>
              </c:strCache>
            </c:strRef>
          </c:tx>
          <c:spPr>
            <a:solidFill>
              <a:srgbClr val="FF0000">
                <a:alpha val="74000"/>
              </a:srgbClr>
            </a:solidFill>
            <a:ln w="28575"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8.01603206412832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44-4F48-8EDF-2CD058E89B7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0544-4F48-8EDF-2CD058E89B7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44-4F48-8EDF-2CD058E89B7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544-4F48-8EDF-2CD058E89B7E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544-4F48-8EDF-2CD058E89B7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544-4F48-8EDF-2CD058E89B7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0544-4F48-8EDF-2CD058E89B7E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FFFFFF"/>
                    </a:solidFill>
                    <a:latin typeface="Arial Narrow" panose="020B0606020202030204" pitchFamily="34" charset="0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'dynamika oczekiwań'!$H$28:$T$28</c:f>
              <c:strCache>
                <c:ptCount val="13"/>
                <c:pt idx="0">
                  <c:v>IVQ2009</c:v>
                </c:pt>
                <c:pt idx="1">
                  <c:v>IVQ2010</c:v>
                </c:pt>
                <c:pt idx="2">
                  <c:v>IVQ2011</c:v>
                </c:pt>
                <c:pt idx="3">
                  <c:v>IVQ2012</c:v>
                </c:pt>
                <c:pt idx="4">
                  <c:v>IVQ2013</c:v>
                </c:pt>
                <c:pt idx="5">
                  <c:v>IVQ2014</c:v>
                </c:pt>
                <c:pt idx="6">
                  <c:v>IVQ2015</c:v>
                </c:pt>
                <c:pt idx="7">
                  <c:v>IVQ2016</c:v>
                </c:pt>
                <c:pt idx="8">
                  <c:v>IVQ2017</c:v>
                </c:pt>
                <c:pt idx="9">
                  <c:v>IVQ2018</c:v>
                </c:pt>
                <c:pt idx="10">
                  <c:v>IVQ2019</c:v>
                </c:pt>
                <c:pt idx="11">
                  <c:v>przerwa</c:v>
                </c:pt>
                <c:pt idx="12">
                  <c:v>IIIQ2021</c:v>
                </c:pt>
              </c:strCache>
            </c:strRef>
          </c:cat>
          <c:val>
            <c:numRef>
              <c:f>'dynamika oczekiwań'!$H$30:$T$30</c:f>
              <c:numCache>
                <c:formatCode>0.0%</c:formatCode>
                <c:ptCount val="13"/>
                <c:pt idx="0">
                  <c:v>0.09</c:v>
                </c:pt>
                <c:pt idx="1">
                  <c:v>6.2E-2</c:v>
                </c:pt>
                <c:pt idx="2" formatCode="0%">
                  <c:v>0.14000000000000001</c:v>
                </c:pt>
                <c:pt idx="3">
                  <c:v>0.14699999999999999</c:v>
                </c:pt>
                <c:pt idx="4">
                  <c:v>4.1666666666666657E-2</c:v>
                </c:pt>
                <c:pt idx="5">
                  <c:v>5.6737588652482268E-2</c:v>
                </c:pt>
                <c:pt idx="6">
                  <c:v>3.6200000000000003E-2</c:v>
                </c:pt>
                <c:pt idx="7">
                  <c:v>2.1899999999999999E-2</c:v>
                </c:pt>
                <c:pt idx="8">
                  <c:v>1.3888888888888888E-2</c:v>
                </c:pt>
                <c:pt idx="9">
                  <c:v>1.342281879194631E-2</c:v>
                </c:pt>
                <c:pt idx="10">
                  <c:v>1.257861635220126E-2</c:v>
                </c:pt>
                <c:pt idx="12" formatCode="0.00%">
                  <c:v>6.4516129032258064E-3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544-4F48-8EDF-2CD058E89B7E}"/>
            </c:ext>
          </c:extLst>
        </c:ser>
        <c:ser>
          <c:idx val="2"/>
          <c:order val="2"/>
          <c:tx>
            <c:strRef>
              <c:f>'dynamika oczekiwań'!$F$31</c:f>
              <c:strCache>
                <c:ptCount val="1"/>
                <c:pt idx="0">
                  <c:v>spadną o 5%</c:v>
                </c:pt>
              </c:strCache>
            </c:strRef>
          </c:tx>
          <c:spPr>
            <a:solidFill>
              <a:srgbClr val="FF0000">
                <a:alpha val="50000"/>
              </a:srgbClr>
            </a:solidFill>
            <a:ln w="28575">
              <a:solidFill>
                <a:schemeClr val="bg1"/>
              </a:solidFill>
            </a:ln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35,5%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0544-4F48-8EDF-2CD058E89B7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0544-4F48-8EDF-2CD058E89B7E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FFFFFF"/>
                    </a:solidFill>
                    <a:latin typeface="Arial Narrow" panose="020B0606020202030204" pitchFamily="34" charset="0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'dynamika oczekiwań'!$H$28:$T$28</c:f>
              <c:strCache>
                <c:ptCount val="13"/>
                <c:pt idx="0">
                  <c:v>IVQ2009</c:v>
                </c:pt>
                <c:pt idx="1">
                  <c:v>IVQ2010</c:v>
                </c:pt>
                <c:pt idx="2">
                  <c:v>IVQ2011</c:v>
                </c:pt>
                <c:pt idx="3">
                  <c:v>IVQ2012</c:v>
                </c:pt>
                <c:pt idx="4">
                  <c:v>IVQ2013</c:v>
                </c:pt>
                <c:pt idx="5">
                  <c:v>IVQ2014</c:v>
                </c:pt>
                <c:pt idx="6">
                  <c:v>IVQ2015</c:v>
                </c:pt>
                <c:pt idx="7">
                  <c:v>IVQ2016</c:v>
                </c:pt>
                <c:pt idx="8">
                  <c:v>IVQ2017</c:v>
                </c:pt>
                <c:pt idx="9">
                  <c:v>IVQ2018</c:v>
                </c:pt>
                <c:pt idx="10">
                  <c:v>IVQ2019</c:v>
                </c:pt>
                <c:pt idx="11">
                  <c:v>przerwa</c:v>
                </c:pt>
                <c:pt idx="12">
                  <c:v>IIIQ2021</c:v>
                </c:pt>
              </c:strCache>
            </c:strRef>
          </c:cat>
          <c:val>
            <c:numRef>
              <c:f>'dynamika oczekiwań'!$H$31:$T$31</c:f>
              <c:numCache>
                <c:formatCode>0.0%</c:formatCode>
                <c:ptCount val="13"/>
                <c:pt idx="0">
                  <c:v>0.13500000000000001</c:v>
                </c:pt>
                <c:pt idx="1">
                  <c:v>0.108</c:v>
                </c:pt>
                <c:pt idx="2" formatCode="0.00%">
                  <c:v>0.35499999999999998</c:v>
                </c:pt>
                <c:pt idx="3">
                  <c:v>0.33300000000000002</c:v>
                </c:pt>
                <c:pt idx="4">
                  <c:v>0.14166666666666666</c:v>
                </c:pt>
                <c:pt idx="5">
                  <c:v>0.15602836879432624</c:v>
                </c:pt>
                <c:pt idx="6">
                  <c:v>0.14000000000000001</c:v>
                </c:pt>
                <c:pt idx="7">
                  <c:v>0.16059999999999999</c:v>
                </c:pt>
                <c:pt idx="8">
                  <c:v>3.4722222222222224E-2</c:v>
                </c:pt>
                <c:pt idx="9">
                  <c:v>8.0536912751677847E-2</c:v>
                </c:pt>
                <c:pt idx="10">
                  <c:v>7.5471698113207544E-2</c:v>
                </c:pt>
                <c:pt idx="12" formatCode="0.00%">
                  <c:v>6.4516129032258064E-3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544-4F48-8EDF-2CD058E89B7E}"/>
            </c:ext>
          </c:extLst>
        </c:ser>
        <c:ser>
          <c:idx val="3"/>
          <c:order val="3"/>
          <c:tx>
            <c:strRef>
              <c:f>'dynamika oczekiwań'!$F$32</c:f>
              <c:strCache>
                <c:ptCount val="1"/>
                <c:pt idx="0">
                  <c:v>nie zmienią się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8575">
              <a:solidFill>
                <a:schemeClr val="bg1"/>
              </a:solidFill>
            </a:ln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30,6%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0544-4F48-8EDF-2CD058E89B7E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333333"/>
                    </a:solidFill>
                    <a:latin typeface="Arial Narrow" panose="020B0606020202030204" pitchFamily="34" charset="0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'dynamika oczekiwań'!$H$28:$T$28</c:f>
              <c:strCache>
                <c:ptCount val="13"/>
                <c:pt idx="0">
                  <c:v>IVQ2009</c:v>
                </c:pt>
                <c:pt idx="1">
                  <c:v>IVQ2010</c:v>
                </c:pt>
                <c:pt idx="2">
                  <c:v>IVQ2011</c:v>
                </c:pt>
                <c:pt idx="3">
                  <c:v>IVQ2012</c:v>
                </c:pt>
                <c:pt idx="4">
                  <c:v>IVQ2013</c:v>
                </c:pt>
                <c:pt idx="5">
                  <c:v>IVQ2014</c:v>
                </c:pt>
                <c:pt idx="6">
                  <c:v>IVQ2015</c:v>
                </c:pt>
                <c:pt idx="7">
                  <c:v>IVQ2016</c:v>
                </c:pt>
                <c:pt idx="8">
                  <c:v>IVQ2017</c:v>
                </c:pt>
                <c:pt idx="9">
                  <c:v>IVQ2018</c:v>
                </c:pt>
                <c:pt idx="10">
                  <c:v>IVQ2019</c:v>
                </c:pt>
                <c:pt idx="11">
                  <c:v>przerwa</c:v>
                </c:pt>
                <c:pt idx="12">
                  <c:v>IIIQ2021</c:v>
                </c:pt>
              </c:strCache>
            </c:strRef>
          </c:cat>
          <c:val>
            <c:numRef>
              <c:f>'dynamika oczekiwań'!$H$32:$T$32</c:f>
              <c:numCache>
                <c:formatCode>0.0%</c:formatCode>
                <c:ptCount val="13"/>
                <c:pt idx="0">
                  <c:v>0.38500000000000001</c:v>
                </c:pt>
                <c:pt idx="1">
                  <c:v>0.36399999999999999</c:v>
                </c:pt>
                <c:pt idx="2" formatCode="0.00%">
                  <c:v>0.30599999999999999</c:v>
                </c:pt>
                <c:pt idx="3">
                  <c:v>0.32600000000000001</c:v>
                </c:pt>
                <c:pt idx="4">
                  <c:v>0.36666666666666664</c:v>
                </c:pt>
                <c:pt idx="5">
                  <c:v>0.44680851063829785</c:v>
                </c:pt>
                <c:pt idx="6">
                  <c:v>0.47099999999999997</c:v>
                </c:pt>
                <c:pt idx="7">
                  <c:v>0.4088</c:v>
                </c:pt>
                <c:pt idx="8">
                  <c:v>0.27777777777777779</c:v>
                </c:pt>
                <c:pt idx="9">
                  <c:v>0.28187919463087246</c:v>
                </c:pt>
                <c:pt idx="10">
                  <c:v>0.18238993710691823</c:v>
                </c:pt>
                <c:pt idx="12" formatCode="0.00%">
                  <c:v>0.12258064516129032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0544-4F48-8EDF-2CD058E89B7E}"/>
            </c:ext>
          </c:extLst>
        </c:ser>
        <c:ser>
          <c:idx val="4"/>
          <c:order val="4"/>
          <c:tx>
            <c:strRef>
              <c:f>'dynamika oczekiwań'!$F$33</c:f>
              <c:strCache>
                <c:ptCount val="1"/>
                <c:pt idx="0">
                  <c:v>wzrosną o 5%</c:v>
                </c:pt>
              </c:strCache>
            </c:strRef>
          </c:tx>
          <c:spPr>
            <a:solidFill>
              <a:srgbClr val="13A907">
                <a:alpha val="51000"/>
              </a:srgbClr>
            </a:solidFill>
            <a:ln w="28575">
              <a:solidFill>
                <a:schemeClr val="bg1"/>
              </a:solidFill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544-4F48-8EDF-2CD058E89B7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11,6%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0544-4F48-8EDF-2CD058E89B7E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FFFFFF"/>
                    </a:solidFill>
                    <a:latin typeface="Arial Narrow" panose="020B0606020202030204" pitchFamily="34" charset="0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'dynamika oczekiwań'!$H$28:$T$28</c:f>
              <c:strCache>
                <c:ptCount val="13"/>
                <c:pt idx="0">
                  <c:v>IVQ2009</c:v>
                </c:pt>
                <c:pt idx="1">
                  <c:v>IVQ2010</c:v>
                </c:pt>
                <c:pt idx="2">
                  <c:v>IVQ2011</c:v>
                </c:pt>
                <c:pt idx="3">
                  <c:v>IVQ2012</c:v>
                </c:pt>
                <c:pt idx="4">
                  <c:v>IVQ2013</c:v>
                </c:pt>
                <c:pt idx="5">
                  <c:v>IVQ2014</c:v>
                </c:pt>
                <c:pt idx="6">
                  <c:v>IVQ2015</c:v>
                </c:pt>
                <c:pt idx="7">
                  <c:v>IVQ2016</c:v>
                </c:pt>
                <c:pt idx="8">
                  <c:v>IVQ2017</c:v>
                </c:pt>
                <c:pt idx="9">
                  <c:v>IVQ2018</c:v>
                </c:pt>
                <c:pt idx="10">
                  <c:v>IVQ2019</c:v>
                </c:pt>
                <c:pt idx="11">
                  <c:v>przerwa</c:v>
                </c:pt>
                <c:pt idx="12">
                  <c:v>IIIQ2021</c:v>
                </c:pt>
              </c:strCache>
            </c:strRef>
          </c:cat>
          <c:val>
            <c:numRef>
              <c:f>'dynamika oczekiwań'!$H$33:$T$33</c:f>
              <c:numCache>
                <c:formatCode>0.0%</c:formatCode>
                <c:ptCount val="13"/>
                <c:pt idx="0">
                  <c:v>0.23</c:v>
                </c:pt>
                <c:pt idx="1">
                  <c:v>0.32700000000000001</c:v>
                </c:pt>
                <c:pt idx="2" formatCode="0.00%">
                  <c:v>0.11600000000000001</c:v>
                </c:pt>
                <c:pt idx="3">
                  <c:v>9.2999999999999999E-2</c:v>
                </c:pt>
                <c:pt idx="4">
                  <c:v>0.29166666666666669</c:v>
                </c:pt>
                <c:pt idx="5">
                  <c:v>0.26241134751773049</c:v>
                </c:pt>
                <c:pt idx="6">
                  <c:v>0.22800000000000001</c:v>
                </c:pt>
                <c:pt idx="7">
                  <c:v>0.30659999999999998</c:v>
                </c:pt>
                <c:pt idx="8">
                  <c:v>0.40972222222222221</c:v>
                </c:pt>
                <c:pt idx="9">
                  <c:v>0.35570469798657717</c:v>
                </c:pt>
                <c:pt idx="10">
                  <c:v>0.37106918238993708</c:v>
                </c:pt>
                <c:pt idx="12" formatCode="0.00%">
                  <c:v>0.30967741935483872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544-4F48-8EDF-2CD058E89B7E}"/>
            </c:ext>
          </c:extLst>
        </c:ser>
        <c:ser>
          <c:idx val="5"/>
          <c:order val="5"/>
          <c:tx>
            <c:strRef>
              <c:f>'dynamika oczekiwań'!$F$34</c:f>
              <c:strCache>
                <c:ptCount val="1"/>
                <c:pt idx="0">
                  <c:v>wzrosną o 10%</c:v>
                </c:pt>
              </c:strCache>
            </c:strRef>
          </c:tx>
          <c:spPr>
            <a:solidFill>
              <a:srgbClr val="13A907">
                <a:alpha val="75000"/>
              </a:srgbClr>
            </a:solidFill>
            <a:ln w="28575">
              <a:solidFill>
                <a:schemeClr val="bg1"/>
              </a:solidFill>
            </a:ln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0544-4F48-8EDF-2CD058E89B7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544-4F48-8EDF-2CD058E89B7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544-4F48-8EDF-2CD058E89B7E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FFFFFF"/>
                    </a:solidFill>
                    <a:latin typeface="Arial Narrow" panose="020B0606020202030204" pitchFamily="34" charset="0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'dynamika oczekiwań'!$H$28:$T$28</c:f>
              <c:strCache>
                <c:ptCount val="13"/>
                <c:pt idx="0">
                  <c:v>IVQ2009</c:v>
                </c:pt>
                <c:pt idx="1">
                  <c:v>IVQ2010</c:v>
                </c:pt>
                <c:pt idx="2">
                  <c:v>IVQ2011</c:v>
                </c:pt>
                <c:pt idx="3">
                  <c:v>IVQ2012</c:v>
                </c:pt>
                <c:pt idx="4">
                  <c:v>IVQ2013</c:v>
                </c:pt>
                <c:pt idx="5">
                  <c:v>IVQ2014</c:v>
                </c:pt>
                <c:pt idx="6">
                  <c:v>IVQ2015</c:v>
                </c:pt>
                <c:pt idx="7">
                  <c:v>IVQ2016</c:v>
                </c:pt>
                <c:pt idx="8">
                  <c:v>IVQ2017</c:v>
                </c:pt>
                <c:pt idx="9">
                  <c:v>IVQ2018</c:v>
                </c:pt>
                <c:pt idx="10">
                  <c:v>IVQ2019</c:v>
                </c:pt>
                <c:pt idx="11">
                  <c:v>przerwa</c:v>
                </c:pt>
                <c:pt idx="12">
                  <c:v>IIIQ2021</c:v>
                </c:pt>
              </c:strCache>
            </c:strRef>
          </c:cat>
          <c:val>
            <c:numRef>
              <c:f>'dynamika oczekiwań'!$H$34:$T$34</c:f>
              <c:numCache>
                <c:formatCode>0.0%</c:formatCode>
                <c:ptCount val="13"/>
                <c:pt idx="0">
                  <c:v>0.115</c:v>
                </c:pt>
                <c:pt idx="1">
                  <c:v>8.2000000000000003E-2</c:v>
                </c:pt>
                <c:pt idx="2" formatCode="0.00%">
                  <c:v>8.9999999999999993E-3</c:v>
                </c:pt>
                <c:pt idx="3">
                  <c:v>8.0000000000000002E-3</c:v>
                </c:pt>
                <c:pt idx="4">
                  <c:v>8.3333333333333315E-2</c:v>
                </c:pt>
                <c:pt idx="5">
                  <c:v>4.9645390070921988E-2</c:v>
                </c:pt>
                <c:pt idx="6">
                  <c:v>5.8999999999999997E-2</c:v>
                </c:pt>
                <c:pt idx="7">
                  <c:v>7.2999999999999995E-2</c:v>
                </c:pt>
                <c:pt idx="8">
                  <c:v>0.1736111111111111</c:v>
                </c:pt>
                <c:pt idx="9">
                  <c:v>0.20805369127516779</c:v>
                </c:pt>
                <c:pt idx="10">
                  <c:v>0.18238993710691823</c:v>
                </c:pt>
                <c:pt idx="12" formatCode="0.00%">
                  <c:v>0.30967741935483872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0544-4F48-8EDF-2CD058E89B7E}"/>
            </c:ext>
          </c:extLst>
        </c:ser>
        <c:ser>
          <c:idx val="6"/>
          <c:order val="6"/>
          <c:tx>
            <c:strRef>
              <c:f>'dynamika oczekiwań'!$F$35</c:f>
              <c:strCache>
                <c:ptCount val="1"/>
                <c:pt idx="0">
                  <c:v>wzrosną o 15%</c:v>
                </c:pt>
              </c:strCache>
            </c:strRef>
          </c:tx>
          <c:spPr>
            <a:solidFill>
              <a:srgbClr val="13A907"/>
            </a:solidFill>
            <a:ln w="28575">
              <a:solidFill>
                <a:schemeClr val="bg1"/>
              </a:solidFill>
            </a:ln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544-4F48-8EDF-2CD058E89B7E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0544-4F48-8EDF-2CD058E89B7E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544-4F48-8EDF-2CD058E89B7E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0544-4F48-8EDF-2CD058E89B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Arial Narrow" panose="020B0606020202030204" pitchFamily="34" charset="0"/>
                    <a:cs typeface="Arial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'dynamika oczekiwań'!$H$28:$T$28</c:f>
              <c:strCache>
                <c:ptCount val="13"/>
                <c:pt idx="0">
                  <c:v>IVQ2009</c:v>
                </c:pt>
                <c:pt idx="1">
                  <c:v>IVQ2010</c:v>
                </c:pt>
                <c:pt idx="2">
                  <c:v>IVQ2011</c:v>
                </c:pt>
                <c:pt idx="3">
                  <c:v>IVQ2012</c:v>
                </c:pt>
                <c:pt idx="4">
                  <c:v>IVQ2013</c:v>
                </c:pt>
                <c:pt idx="5">
                  <c:v>IVQ2014</c:v>
                </c:pt>
                <c:pt idx="6">
                  <c:v>IVQ2015</c:v>
                </c:pt>
                <c:pt idx="7">
                  <c:v>IVQ2016</c:v>
                </c:pt>
                <c:pt idx="8">
                  <c:v>IVQ2017</c:v>
                </c:pt>
                <c:pt idx="9">
                  <c:v>IVQ2018</c:v>
                </c:pt>
                <c:pt idx="10">
                  <c:v>IVQ2019</c:v>
                </c:pt>
                <c:pt idx="11">
                  <c:v>przerwa</c:v>
                </c:pt>
                <c:pt idx="12">
                  <c:v>IIIQ2021</c:v>
                </c:pt>
              </c:strCache>
            </c:strRef>
          </c:cat>
          <c:val>
            <c:numRef>
              <c:f>'dynamika oczekiwań'!$H$35:$T$35</c:f>
              <c:numCache>
                <c:formatCode>0.0%</c:formatCode>
                <c:ptCount val="13"/>
                <c:pt idx="0">
                  <c:v>1.6E-2</c:v>
                </c:pt>
                <c:pt idx="1">
                  <c:v>3.5999999999999997E-2</c:v>
                </c:pt>
                <c:pt idx="3">
                  <c:v>8.0000000000000002E-3</c:v>
                </c:pt>
                <c:pt idx="4">
                  <c:v>2.5000000000000001E-2</c:v>
                </c:pt>
                <c:pt idx="5">
                  <c:v>7.0921985815602835E-3</c:v>
                </c:pt>
                <c:pt idx="6">
                  <c:v>1.4800000000000001E-2</c:v>
                </c:pt>
                <c:pt idx="7">
                  <c:v>2.1899999999999999E-2</c:v>
                </c:pt>
                <c:pt idx="8">
                  <c:v>8.3333333333333329E-2</c:v>
                </c:pt>
                <c:pt idx="9">
                  <c:v>5.3691275167785241E-2</c:v>
                </c:pt>
                <c:pt idx="10">
                  <c:v>0.15723270440251572</c:v>
                </c:pt>
                <c:pt idx="12" formatCode="0.00%">
                  <c:v>0.21935483870967742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0544-4F48-8EDF-2CD058E89B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serLines>
          <c:spPr>
            <a:ln w="19050">
              <a:solidFill>
                <a:schemeClr val="bg1">
                  <a:lumMod val="75000"/>
                </a:schemeClr>
              </a:solidFill>
              <a:prstDash val="dash"/>
            </a:ln>
          </c:spPr>
        </c:serLines>
        <c:axId val="213866752"/>
        <c:axId val="213880832"/>
      </c:barChart>
      <c:catAx>
        <c:axId val="21386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1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13880832"/>
        <c:crosses val="autoZero"/>
        <c:auto val="1"/>
        <c:lblAlgn val="ctr"/>
        <c:lblOffset val="100"/>
        <c:noMultiLvlLbl val="0"/>
      </c:catAx>
      <c:valAx>
        <c:axId val="213880832"/>
        <c:scaling>
          <c:orientation val="minMax"/>
        </c:scaling>
        <c:delete val="0"/>
        <c:axPos val="l"/>
        <c:numFmt formatCode="0%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13866752"/>
        <c:crosses val="autoZero"/>
        <c:crossBetween val="between"/>
        <c:majorUnit val="0.2"/>
        <c:minorUnit val="0.1"/>
      </c:valAx>
      <c:spPr>
        <a:ln>
          <a:round/>
        </a:ln>
      </c:spPr>
    </c:plotArea>
    <c:legend>
      <c:legendPos val="t"/>
      <c:overlay val="0"/>
      <c:txPr>
        <a:bodyPr/>
        <a:lstStyle/>
        <a:p>
          <a:pPr>
            <a:defRPr sz="128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DA7CC-AF18-4C32-BB44-3E2D61F18F5B}" type="datetimeFigureOut">
              <a:rPr lang="pl-PL" smtClean="0"/>
              <a:pPr/>
              <a:t>20.09.2021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Konferencja WWGN 2021, 19-21 września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1BC2C-9C8A-484C-8F6C-8FE7822822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315090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2A8E4-5D32-498A-9D05-1919E70D6A81}" type="datetimeFigureOut">
              <a:rPr lang="pl-PL" smtClean="0"/>
              <a:pPr/>
              <a:t>20.09.2021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Konferencja WWGN 2021, 19-21 września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7C4D5-2FD5-45BC-B23C-84FFA9DBF80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17261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5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179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4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8108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223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654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5876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824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6182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13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14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6168438" y="6396853"/>
            <a:ext cx="5233853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pl-PL"/>
              <a:t>Konferencja WWGN, Kraków, 19-21.09.2021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38200" y="6396853"/>
            <a:ext cx="2743200" cy="365125"/>
          </a:xfrm>
        </p:spPr>
        <p:txBody>
          <a:bodyPr/>
          <a:lstStyle/>
          <a:p>
            <a:r>
              <a:rPr lang="pl-PL" dirty="0"/>
              <a:t>Imię nazwisko prelegenta/ki </a:t>
            </a:r>
          </a:p>
        </p:txBody>
      </p:sp>
    </p:spTree>
    <p:extLst>
      <p:ext uri="{BB962C8B-B14F-4D97-AF65-F5344CB8AC3E}">
        <p14:creationId xmlns:p14="http://schemas.microsoft.com/office/powerpoint/2010/main" val="3202589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642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3890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444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16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65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07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866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633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97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120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73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11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b="1" dirty="0"/>
              <a:t>Oczekiwania nabywców mieszkań: </a:t>
            </a:r>
            <a:r>
              <a:rPr lang="pl-PL" sz="3600" b="1" dirty="0"/>
              <a:t>dynamika i uwarunkowania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524000" y="4247990"/>
            <a:ext cx="9144000" cy="1655762"/>
          </a:xfrm>
        </p:spPr>
        <p:txBody>
          <a:bodyPr/>
          <a:lstStyle/>
          <a:p>
            <a:r>
              <a:rPr lang="pl-PL" dirty="0"/>
              <a:t>Michał Głuszak</a:t>
            </a:r>
          </a:p>
          <a:p>
            <a:r>
              <a:rPr lang="pl-PL" sz="1800" dirty="0"/>
              <a:t>Katedra Ekonomiki Nieruchomości i Procesu Inwestycyjnego</a:t>
            </a:r>
          </a:p>
          <a:p>
            <a:r>
              <a:rPr lang="pl-PL" sz="1800" dirty="0"/>
              <a:t>Uniwersytet Ekonomiczny w Krakowie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111229" y="124073"/>
            <a:ext cx="9144000" cy="494615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/>
              <a:t>Dyskusja i podsumowanie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171661" y="1412512"/>
            <a:ext cx="10083567" cy="1655762"/>
          </a:xfrm>
        </p:spPr>
        <p:txBody>
          <a:bodyPr>
            <a:noAutofit/>
          </a:bodyPr>
          <a:lstStyle/>
          <a:p>
            <a:pPr algn="l"/>
            <a:r>
              <a:rPr lang="pl-PL" sz="1800" dirty="0"/>
              <a:t>Główne wnioski: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600" dirty="0"/>
              <a:t>Wyniki badan wskazują na względnie wysoką trafność oczekiwań cenowych nabywców zarówno w okresie kryzysu i stagnacji na rynku jak i okresie dobrej koniunktury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600" dirty="0"/>
              <a:t>Jednocześnie badani nie byli w stanie równie trafnie przewidzieć zmiany koniunktury na rynku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600" dirty="0"/>
              <a:t>Typowe cechy demograficzne niezbyt dobrze tłumaczą zdolność do poprawnego prognozowania cen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600" dirty="0"/>
              <a:t>Respondenci dysponujący wiedza na temat zmian cen w roku poprzedzającym badanie, trafniej prognozowali zmiany cen w przyszłości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600" dirty="0"/>
              <a:t>Potencjalni nabywcy deklarujący cele inwestycyjne „mniej trafnie” prognozowali dynamikę cen</a:t>
            </a:r>
          </a:p>
          <a:p>
            <a:pPr algn="l"/>
            <a:endParaRPr lang="pl-PL" sz="1600" dirty="0"/>
          </a:p>
          <a:p>
            <a:pPr algn="l"/>
            <a:endParaRPr lang="pl-PL" sz="1600" dirty="0"/>
          </a:p>
          <a:p>
            <a:pPr algn="l"/>
            <a:endParaRPr lang="pl-PL" sz="1600" dirty="0"/>
          </a:p>
        </p:txBody>
      </p:sp>
      <p:sp>
        <p:nvSpPr>
          <p:cNvPr id="6" name="Podtytuł 4">
            <a:extLst>
              <a:ext uri="{FF2B5EF4-FFF2-40B4-BE49-F238E27FC236}">
                <a16:creationId xmlns:a16="http://schemas.microsoft.com/office/drawing/2014/main" id="{0A2F8351-EE8E-49C5-B5D0-3CC0C2E82B7E}"/>
              </a:ext>
            </a:extLst>
          </p:cNvPr>
          <p:cNvSpPr txBox="1">
            <a:spLocks/>
          </p:cNvSpPr>
          <p:nvPr/>
        </p:nvSpPr>
        <p:spPr>
          <a:xfrm>
            <a:off x="1171660" y="4369072"/>
            <a:ext cx="10083567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800" dirty="0"/>
              <a:t>Ograniczenia badawcze, kierunki dalszych badań: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600" dirty="0"/>
              <a:t>Wykorzystanie danych miesięcznych oraz innych wskaźników trafności predykcji - Gluszak, Brzezicka, Trojanek (2021) badania w toku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600" dirty="0"/>
              <a:t>Analiza optymizmu oraz pesymizmu w oczekiwaniach cenowych nabywców mieszkań - Gluszak, Brzezicka, Trojanek (2021) badania w toku</a:t>
            </a:r>
          </a:p>
          <a:p>
            <a:pPr marL="342900" indent="-342900" algn="l">
              <a:buFont typeface="+mj-lt"/>
              <a:buAutoNum type="arabicPeriod"/>
            </a:pPr>
            <a:endParaRPr lang="pl-PL" sz="1600" dirty="0"/>
          </a:p>
          <a:p>
            <a:pPr algn="l"/>
            <a:endParaRPr lang="pl-PL" sz="1600" dirty="0"/>
          </a:p>
          <a:p>
            <a:pPr algn="l"/>
            <a:endParaRPr lang="pl-PL" sz="1600" dirty="0"/>
          </a:p>
          <a:p>
            <a:pPr algn="l"/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52414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b="1" dirty="0"/>
              <a:t>Dziękuję za uwagę, </a:t>
            </a:r>
            <a:br>
              <a:rPr lang="pl-PL" sz="4800" b="1" dirty="0"/>
            </a:br>
            <a:r>
              <a:rPr lang="pl-PL" sz="3200" b="1" dirty="0"/>
              <a:t>komentarze oraz pytania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524000" y="4247990"/>
            <a:ext cx="9144000" cy="1655762"/>
          </a:xfrm>
        </p:spPr>
        <p:txBody>
          <a:bodyPr/>
          <a:lstStyle/>
          <a:p>
            <a:r>
              <a:rPr lang="pl-PL" dirty="0"/>
              <a:t>Michał Głuszak</a:t>
            </a:r>
          </a:p>
          <a:p>
            <a:r>
              <a:rPr lang="pl-PL" sz="1800" dirty="0"/>
              <a:t>gluszakm@uek.krakow.pl</a:t>
            </a:r>
          </a:p>
        </p:txBody>
      </p:sp>
    </p:spTree>
    <p:extLst>
      <p:ext uri="{BB962C8B-B14F-4D97-AF65-F5344CB8AC3E}">
        <p14:creationId xmlns:p14="http://schemas.microsoft.com/office/powerpoint/2010/main" val="199859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111229" y="124073"/>
            <a:ext cx="9144000" cy="494615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/>
              <a:t>Wprowadzenie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171662" y="1412512"/>
            <a:ext cx="4573155" cy="1655762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pl-PL" sz="1800" dirty="0"/>
              <a:t>Celem referatu jest identyfikacja czynników wpływających na oczekiwania cenowe potencjalnych nabywców mieszkań oraz ocena ich trafności w kontekście rzeczywistych zmian cen mieszkań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800" dirty="0"/>
              <a:t>W referacie zostaną poddane analizie dane ankietowe dotyczące oczekiwań nabywców mieszkań w Krakowie w latach 2009-2019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800" dirty="0"/>
              <a:t>Analiza empiryczna zostanie przeprowadzona na próbie celowej potencjalnych nabywców mieszkań w Krakowie pochodzących z badań IA MRN mrn.pl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A2118366-E0E6-45AE-8BEB-16D721D5F9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5662" y="744784"/>
            <a:ext cx="1105054" cy="4915586"/>
          </a:xfrm>
          <a:prstGeom prst="rect">
            <a:avLst/>
          </a:prstGeom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4D2AD091-17FE-4938-A668-C78C4EF61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614" y="1664390"/>
            <a:ext cx="151447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58B7DE98-4E3B-42F7-91F0-BB04F7D92089}"/>
              </a:ext>
            </a:extLst>
          </p:cNvPr>
          <p:cNvSpPr txBox="1"/>
          <p:nvPr/>
        </p:nvSpPr>
        <p:spPr>
          <a:xfrm>
            <a:off x="7469964" y="755879"/>
            <a:ext cx="294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i="1" dirty="0"/>
              <a:t>Ceny mieszkań w Krakowie w NAJBLIŻSZYCH 12 miesiącach:</a:t>
            </a:r>
            <a:endParaRPr lang="en-GB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7D1717E-805E-44C5-9F8D-6B0F95B99D57}"/>
              </a:ext>
            </a:extLst>
          </p:cNvPr>
          <p:cNvSpPr txBox="1"/>
          <p:nvPr/>
        </p:nvSpPr>
        <p:spPr>
          <a:xfrm>
            <a:off x="7628544" y="4824278"/>
            <a:ext cx="27215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i="1" dirty="0"/>
              <a:t>Źródło: Popyt i preferencje mieszkaniowe w Krakowie w 2021, </a:t>
            </a:r>
            <a:r>
              <a:rPr lang="pl-PL" sz="1400" dirty="0">
                <a:solidFill>
                  <a:srgbClr val="0070C0"/>
                </a:solidFill>
              </a:rPr>
              <a:t>mrn.pl</a:t>
            </a:r>
            <a:endParaRPr lang="en-GB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7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111229" y="124073"/>
            <a:ext cx="9144000" cy="494615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/>
              <a:t>Dotychczasowe badania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2163618" y="856700"/>
            <a:ext cx="9091611" cy="4584876"/>
          </a:xfrm>
        </p:spPr>
        <p:txBody>
          <a:bodyPr numCol="2" spcCol="720000">
            <a:normAutofit fontScale="25000" lnSpcReduction="20000"/>
          </a:bodyPr>
          <a:lstStyle/>
          <a:p>
            <a:pPr algn="just"/>
            <a:r>
              <a:rPr lang="pl-PL" sz="7200" dirty="0">
                <a:effectLst/>
                <a:ea typeface="Times New Roman" panose="02020603050405020304" pitchFamily="18" charset="0"/>
              </a:rPr>
              <a:t>Wartość predykcyjna oczekiwań cenowych oraz nastrojów konsumentów była przedmiotem dyskusji w literaturze przedmiotu 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Carroll, Fuhrer, &amp; Wilcox, 1994; Katona, 1957; 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Manski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1990; Tobin, 1959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).</a:t>
            </a:r>
            <a:endParaRPr lang="pl-PL" sz="72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Informacje o oczekiwaniach podmiotów rynkowych mogą być wykorzystywane w prognozowaniu cen mieszkań 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Marcato &amp; Nanda, 2016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). </a:t>
            </a:r>
            <a:endParaRPr lang="pl-PL" sz="7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Mechanizm kreowania oczekiwania cenowe dotyczące mieszkań mogą różnić się od oczekiwań dotyczących cech innych aktywów </a:t>
            </a:r>
            <a:r>
              <a:rPr lang="en-US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7200" dirty="0" err="1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Glaeser</a:t>
            </a:r>
            <a:r>
              <a:rPr lang="en-US" sz="72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Nathanson, 2015</a:t>
            </a:r>
            <a:r>
              <a:rPr lang="en-US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7200" dirty="0">
                <a:effectLst/>
                <a:ea typeface="Times New Roman" panose="02020603050405020304" pitchFamily="18" charset="0"/>
              </a:rPr>
              <a:t>Dotychczasowa dynamika cen ma spore znaczenie dla formowania oczekiwań cenowych nabywców mieszkań 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Kuchler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 &amp; Zafar, 2019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)</a:t>
            </a:r>
            <a:r>
              <a:rPr lang="pl-PL" sz="7200" dirty="0">
                <a:effectLst/>
                <a:ea typeface="Times New Roman" panose="02020603050405020304" pitchFamily="18" charset="0"/>
              </a:rPr>
              <a:t>, zwłaszcza w obrębie wąskich sieci społecznych 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Bailey, Davila, 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Kuchler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&amp; 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Stroebel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2017; Bailey, M., Cao, 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Kuchler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&amp; 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Stroebel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2017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)</a:t>
            </a:r>
            <a:r>
              <a:rPr lang="pl-PL" sz="7200" dirty="0">
                <a:effectLst/>
                <a:ea typeface="Times New Roman" panose="02020603050405020304" pitchFamily="18" charset="0"/>
              </a:rPr>
              <a:t>.</a:t>
            </a:r>
            <a:endParaRPr lang="pl-PL" sz="7200" dirty="0">
              <a:ea typeface="Times New Roman" panose="02020603050405020304" pitchFamily="18" charset="0"/>
            </a:endParaRPr>
          </a:p>
          <a:p>
            <a:pPr algn="just"/>
            <a:r>
              <a:rPr lang="pl-PL" sz="7200" dirty="0">
                <a:effectLst/>
                <a:ea typeface="Times New Roman" panose="02020603050405020304" pitchFamily="18" charset="0"/>
              </a:rPr>
              <a:t>Badania oczekiwań cenowych są prowadzone przez badaczy w Polsce, ale generalnie nie dotyczą oczekiwań dotyczących cen nieruchomości 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Walerysiak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2015; 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Łyziak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2016; 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Acedański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&amp; 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Włodarczyk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2016; </a:t>
            </a:r>
            <a:r>
              <a:rPr lang="en-US" sz="72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Stanisławska</a:t>
            </a:r>
            <a:r>
              <a:rPr lang="en-US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, 2018</a:t>
            </a:r>
            <a:r>
              <a:rPr lang="en-US" sz="7200" dirty="0">
                <a:effectLst/>
                <a:ea typeface="Times New Roman" panose="02020603050405020304" pitchFamily="18" charset="0"/>
              </a:rPr>
              <a:t>)</a:t>
            </a:r>
            <a:r>
              <a:rPr lang="pl-PL" sz="7200" dirty="0">
                <a:effectLst/>
                <a:ea typeface="Times New Roman" panose="02020603050405020304" pitchFamily="18" charset="0"/>
              </a:rPr>
              <a:t>. Jednym z wyjątków są badania Głuszaka i </a:t>
            </a:r>
            <a:r>
              <a:rPr lang="pl-PL" sz="7200" dirty="0" err="1">
                <a:effectLst/>
                <a:ea typeface="Times New Roman" panose="02020603050405020304" pitchFamily="18" charset="0"/>
              </a:rPr>
              <a:t>Rymarzak</a:t>
            </a:r>
            <a:r>
              <a:rPr lang="pl-PL" sz="7200" dirty="0">
                <a:effectLst/>
                <a:ea typeface="Times New Roman" panose="02020603050405020304" pitchFamily="18" charset="0"/>
              </a:rPr>
              <a:t> (</a:t>
            </a:r>
            <a:r>
              <a:rPr lang="pl-PL" sz="7200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2019</a:t>
            </a:r>
            <a:r>
              <a:rPr lang="pl-PL" sz="7200" dirty="0">
                <a:effectLst/>
                <a:ea typeface="Times New Roman" panose="02020603050405020304" pitchFamily="18" charset="0"/>
              </a:rPr>
              <a:t>)</a:t>
            </a:r>
          </a:p>
          <a:p>
            <a:pPr indent="449580" algn="just"/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56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3">
            <a:extLst>
              <a:ext uri="{FF2B5EF4-FFF2-40B4-BE49-F238E27FC236}">
                <a16:creationId xmlns:a16="http://schemas.microsoft.com/office/drawing/2014/main" id="{3E860855-04C6-4A32-B1AC-5B5FD955E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3051" y="1450353"/>
            <a:ext cx="4023360" cy="3499971"/>
          </a:xfrm>
        </p:spPr>
        <p:txBody>
          <a:bodyPr anchor="t">
            <a:normAutofit/>
          </a:bodyPr>
          <a:lstStyle/>
          <a:p>
            <a:pPr algn="l"/>
            <a:r>
              <a:rPr lang="pl-PL" sz="1600" b="1" dirty="0"/>
              <a:t>Dane</a:t>
            </a:r>
          </a:p>
        </p:txBody>
      </p:sp>
      <p:sp>
        <p:nvSpPr>
          <p:cNvPr id="15" name="Podtytuł 4">
            <a:extLst>
              <a:ext uri="{FF2B5EF4-FFF2-40B4-BE49-F238E27FC236}">
                <a16:creationId xmlns:a16="http://schemas.microsoft.com/office/drawing/2014/main" id="{34C3FA86-B332-4477-ABB7-9E37C2EB3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3051" y="1973804"/>
            <a:ext cx="3488498" cy="3170083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pl-PL" sz="1800" dirty="0"/>
              <a:t>Źródło: Dane dotyczące przekonań oraz oczekiwań cenowych potencjalnych nabywców mieszkań pochodzą z badania </a:t>
            </a:r>
            <a:r>
              <a:rPr lang="pl-PL" sz="1800" i="1" dirty="0"/>
              <a:t>Popyt i preferencje mieszkaniowe w Krakowie</a:t>
            </a:r>
            <a:r>
              <a:rPr lang="pl-PL" sz="1800" dirty="0"/>
              <a:t>, realizowanego przez Instytut Analiz Monitor Rynku Nieruchomości </a:t>
            </a:r>
            <a:r>
              <a:rPr lang="pl-PL" sz="1800" dirty="0">
                <a:solidFill>
                  <a:srgbClr val="0070C0"/>
                </a:solidFill>
              </a:rPr>
              <a:t>mrn.pl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800" dirty="0"/>
              <a:t>Metoda: Kwestionariusz ankiety 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800" dirty="0"/>
              <a:t>Częstotliwość: Coroczne (2009-2019, 4 kwartał roku)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800" dirty="0"/>
              <a:t>Miejsce: Giełdy Domów i Mieszkań</a:t>
            </a:r>
          </a:p>
          <a:p>
            <a:pPr marL="342900" indent="-342900" algn="l">
              <a:buFont typeface="+mj-lt"/>
              <a:buAutoNum type="arabicPeriod"/>
            </a:pPr>
            <a:r>
              <a:rPr lang="pl-PL" sz="1800" dirty="0"/>
              <a:t>Próba: Celowa (potencjalni nabywcy mieszkań, N=1730, rocznie 125-217)</a:t>
            </a:r>
          </a:p>
          <a:p>
            <a:pPr marL="342900" indent="-342900" algn="l">
              <a:buFont typeface="+mj-lt"/>
              <a:buAutoNum type="arabicPeriod"/>
            </a:pPr>
            <a:endParaRPr lang="pl-PL" sz="1800" dirty="0"/>
          </a:p>
          <a:p>
            <a:pPr marL="342900" indent="-342900" algn="l">
              <a:buFont typeface="+mj-lt"/>
              <a:buAutoNum type="arabicPeriod"/>
            </a:pPr>
            <a:endParaRPr lang="pl-PL" sz="1800" dirty="0"/>
          </a:p>
          <a:p>
            <a:pPr marL="342900" indent="-342900" algn="l">
              <a:buFont typeface="+mj-lt"/>
              <a:buAutoNum type="arabicPeriod"/>
            </a:pPr>
            <a:endParaRPr lang="pl-PL" sz="1400" dirty="0"/>
          </a:p>
        </p:txBody>
      </p:sp>
      <p:sp>
        <p:nvSpPr>
          <p:cNvPr id="16" name="Tytuł 3">
            <a:extLst>
              <a:ext uri="{FF2B5EF4-FFF2-40B4-BE49-F238E27FC236}">
                <a16:creationId xmlns:a16="http://schemas.microsoft.com/office/drawing/2014/main" id="{6473DD80-5FA9-4107-A209-D1BB2D1B4160}"/>
              </a:ext>
            </a:extLst>
          </p:cNvPr>
          <p:cNvSpPr txBox="1">
            <a:spLocks/>
          </p:cNvSpPr>
          <p:nvPr/>
        </p:nvSpPr>
        <p:spPr>
          <a:xfrm>
            <a:off x="2111229" y="124073"/>
            <a:ext cx="9144000" cy="4946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600" b="1" dirty="0"/>
              <a:t>Metodyka badań</a:t>
            </a:r>
          </a:p>
        </p:txBody>
      </p:sp>
      <p:pic>
        <p:nvPicPr>
          <p:cNvPr id="17" name="Obraz 16">
            <a:extLst>
              <a:ext uri="{FF2B5EF4-FFF2-40B4-BE49-F238E27FC236}">
                <a16:creationId xmlns:a16="http://schemas.microsoft.com/office/drawing/2014/main" id="{4423293A-59E1-4C01-A2AD-6A9DD2C1D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5131" y="1679014"/>
            <a:ext cx="3122680" cy="349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95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55DC2633-911E-4A6F-B499-C892080665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05"/>
          <a:stretch/>
        </p:blipFill>
        <p:spPr>
          <a:xfrm>
            <a:off x="5896936" y="929933"/>
            <a:ext cx="5949092" cy="3890546"/>
          </a:xfrm>
          <a:prstGeom prst="rect">
            <a:avLst/>
          </a:prstGeom>
        </p:spPr>
      </p:pic>
      <p:sp>
        <p:nvSpPr>
          <p:cNvPr id="13" name="Tytuł 3">
            <a:extLst>
              <a:ext uri="{FF2B5EF4-FFF2-40B4-BE49-F238E27FC236}">
                <a16:creationId xmlns:a16="http://schemas.microsoft.com/office/drawing/2014/main" id="{3E860855-04C6-4A32-B1AC-5B5FD955E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3051" y="1450353"/>
            <a:ext cx="4023360" cy="3499971"/>
          </a:xfrm>
        </p:spPr>
        <p:txBody>
          <a:bodyPr anchor="t">
            <a:normAutofit/>
          </a:bodyPr>
          <a:lstStyle/>
          <a:p>
            <a:pPr algn="l"/>
            <a:r>
              <a:rPr lang="pl-PL" sz="2000" b="1" dirty="0"/>
              <a:t>Przekonania oraz oczekiwania respondentów względem zmian cen mieszkań w Krakowie i ocena ich trafności:</a:t>
            </a:r>
            <a:br>
              <a:rPr lang="pl-PL" sz="1600" b="1" dirty="0"/>
            </a:br>
            <a:br>
              <a:rPr lang="pl-PL" sz="1600" b="1" dirty="0"/>
            </a:br>
            <a:endParaRPr lang="pl-PL" sz="1600" b="1" dirty="0"/>
          </a:p>
        </p:txBody>
      </p:sp>
      <p:sp>
        <p:nvSpPr>
          <p:cNvPr id="15" name="Podtytuł 4">
            <a:extLst>
              <a:ext uri="{FF2B5EF4-FFF2-40B4-BE49-F238E27FC236}">
                <a16:creationId xmlns:a16="http://schemas.microsoft.com/office/drawing/2014/main" id="{34C3FA86-B332-4477-ABB7-9E37C2EB3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789" y="2910980"/>
            <a:ext cx="3488498" cy="3170083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pl-PL" sz="1700" dirty="0"/>
              <a:t>Odpowiedzi na pytania w kwestionariuszu</a:t>
            </a:r>
            <a:br>
              <a:rPr lang="pl-PL" sz="1400" dirty="0"/>
            </a:br>
            <a:br>
              <a:rPr lang="pl-PL" sz="1400" dirty="0"/>
            </a:br>
            <a:r>
              <a:rPr lang="pl-PL" sz="1400" i="1" dirty="0"/>
              <a:t>Proszę określić (wstawiając X), czy zdaniem Pana/Pani ceny mieszkań w Krakowie w OSTATNICH 12 miesiącach…</a:t>
            </a:r>
            <a:br>
              <a:rPr lang="pl-PL" sz="1400" i="1" dirty="0"/>
            </a:br>
            <a:br>
              <a:rPr lang="pl-PL" sz="1400" i="1" dirty="0"/>
            </a:br>
            <a:r>
              <a:rPr lang="pl-PL" sz="1400" i="1" dirty="0"/>
              <a:t>Proszę określić (wstawiając X), czy zdaniem Pana/Pani ceny mieszkań w Krakowie w NAJBLIŻSZYCH 12 miesiącach…</a:t>
            </a:r>
            <a:br>
              <a:rPr lang="pl-PL" sz="1400" dirty="0"/>
            </a:br>
            <a:endParaRPr lang="pl-PL" sz="1400" dirty="0"/>
          </a:p>
          <a:p>
            <a:pPr marL="342900" indent="-342900" algn="l">
              <a:buFont typeface="+mj-lt"/>
              <a:buAutoNum type="arabicPeriod"/>
            </a:pPr>
            <a:r>
              <a:rPr lang="pl-PL" sz="1700" dirty="0"/>
              <a:t>Zmiany cen transakcyjnych na pierwotnym rynku mieszkaniowym w Krakowie wg. danych publikowanych przez NBP </a:t>
            </a:r>
          </a:p>
          <a:p>
            <a:pPr marL="357188" algn="l"/>
            <a:r>
              <a:rPr lang="pl-PL" sz="1400" dirty="0"/>
              <a:t>(</a:t>
            </a:r>
            <a:r>
              <a:rPr lang="pl-PL" sz="1400" dirty="0">
                <a:solidFill>
                  <a:srgbClr val="0070C0"/>
                </a:solidFill>
              </a:rPr>
              <a:t>https://www.nbp.pl/home.aspx?f=/publikacje/rynek_nieruchomosci/index2.html</a:t>
            </a:r>
            <a:r>
              <a:rPr lang="pl-PL" sz="1400" dirty="0"/>
              <a:t>)</a:t>
            </a:r>
          </a:p>
          <a:p>
            <a:pPr marL="357188" algn="l"/>
            <a:endParaRPr lang="pl-PL" sz="1400" dirty="0"/>
          </a:p>
          <a:p>
            <a:pPr marL="357188" algn="l"/>
            <a:r>
              <a:rPr lang="pl-PL" sz="1400" dirty="0"/>
              <a:t>Por. (</a:t>
            </a:r>
            <a:r>
              <a:rPr lang="pl-PL" sz="1400" dirty="0">
                <a:solidFill>
                  <a:srgbClr val="0070C0"/>
                </a:solidFill>
              </a:rPr>
              <a:t>Głuszak i </a:t>
            </a:r>
            <a:r>
              <a:rPr lang="pl-PL" sz="1400" dirty="0" err="1">
                <a:solidFill>
                  <a:srgbClr val="0070C0"/>
                </a:solidFill>
              </a:rPr>
              <a:t>Rymarzak</a:t>
            </a:r>
            <a:r>
              <a:rPr lang="pl-PL" sz="1400" dirty="0">
                <a:solidFill>
                  <a:srgbClr val="0070C0"/>
                </a:solidFill>
              </a:rPr>
              <a:t>, 2019</a:t>
            </a:r>
            <a:r>
              <a:rPr lang="pl-PL" sz="1400" dirty="0"/>
              <a:t>)</a:t>
            </a:r>
          </a:p>
        </p:txBody>
      </p:sp>
      <p:sp>
        <p:nvSpPr>
          <p:cNvPr id="16" name="Tytuł 3">
            <a:extLst>
              <a:ext uri="{FF2B5EF4-FFF2-40B4-BE49-F238E27FC236}">
                <a16:creationId xmlns:a16="http://schemas.microsoft.com/office/drawing/2014/main" id="{6473DD80-5FA9-4107-A209-D1BB2D1B4160}"/>
              </a:ext>
            </a:extLst>
          </p:cNvPr>
          <p:cNvSpPr txBox="1">
            <a:spLocks/>
          </p:cNvSpPr>
          <p:nvPr/>
        </p:nvSpPr>
        <p:spPr>
          <a:xfrm>
            <a:off x="2111229" y="124073"/>
            <a:ext cx="9144000" cy="4946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600" b="1" dirty="0"/>
              <a:t>Metodyka badań</a:t>
            </a:r>
          </a:p>
        </p:txBody>
      </p:sp>
    </p:spTree>
    <p:extLst>
      <p:ext uri="{BB962C8B-B14F-4D97-AF65-F5344CB8AC3E}">
        <p14:creationId xmlns:p14="http://schemas.microsoft.com/office/powerpoint/2010/main" val="310626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111229" y="124073"/>
            <a:ext cx="9144000" cy="494615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/>
              <a:t>Wyniki badań – analiza oczekiwań cenowych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3C5AFBB8-8B4A-46C3-95D2-D600EF0CE8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5066462"/>
              </p:ext>
            </p:extLst>
          </p:nvPr>
        </p:nvGraphicFramePr>
        <p:xfrm>
          <a:off x="1563541" y="1019174"/>
          <a:ext cx="10239375" cy="5477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444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111229" y="124073"/>
            <a:ext cx="9144000" cy="494615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/>
              <a:t>Wyniki badań – trafność oczekiwania cenowe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BDC7549-27CB-429B-A02E-CD23606A5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302178"/>
              </p:ext>
            </p:extLst>
          </p:nvPr>
        </p:nvGraphicFramePr>
        <p:xfrm>
          <a:off x="1321903" y="1676400"/>
          <a:ext cx="10277064" cy="3562353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734076">
                  <a:extLst>
                    <a:ext uri="{9D8B030D-6E8A-4147-A177-3AD203B41FA5}">
                      <a16:colId xmlns:a16="http://schemas.microsoft.com/office/drawing/2014/main" val="606034701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28789703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2730810424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2012938962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4205030236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1327854464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2584128090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260865072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3833693492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4035899181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662382825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336652687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1777768226"/>
                    </a:ext>
                  </a:extLst>
                </a:gridCol>
                <a:gridCol w="734076">
                  <a:extLst>
                    <a:ext uri="{9D8B030D-6E8A-4147-A177-3AD203B41FA5}">
                      <a16:colId xmlns:a16="http://schemas.microsoft.com/office/drawing/2014/main" val="991364633"/>
                    </a:ext>
                  </a:extLst>
                </a:gridCol>
              </a:tblGrid>
              <a:tr h="8404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effectLst/>
                        </a:rPr>
                        <a:t>Poprawna predykcja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2009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2010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2011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>
                          <a:effectLst/>
                        </a:rPr>
                        <a:t>2012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2013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>
                          <a:effectLst/>
                        </a:rPr>
                        <a:t>2014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2015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2016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2017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2018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2019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Łącznie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05548"/>
                  </a:ext>
                </a:extLst>
              </a:tr>
              <a:tr h="45365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Nie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108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125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86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74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51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45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64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111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74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933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4541"/>
                  </a:ext>
                </a:extLst>
              </a:tr>
              <a:tr h="453651"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52,68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57,6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36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60,99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54,81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94,94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34,93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31,69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43,24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73,51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45,68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53,93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162239"/>
                  </a:ext>
                </a:extLst>
              </a:tr>
              <a:tr h="45365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97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92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80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55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61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8</a:t>
                      </a:r>
                      <a:endParaRPr lang="pl-PL" sz="16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95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97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84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88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797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419502"/>
                  </a:ext>
                </a:extLst>
              </a:tr>
              <a:tr h="453651"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47,32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42,4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64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39,01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45,19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5,06</a:t>
                      </a:r>
                      <a:endParaRPr lang="pl-PL" sz="16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65,07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68,31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56,76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26,49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54,32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46,07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85326"/>
                  </a:ext>
                </a:extLst>
              </a:tr>
              <a:tr h="45365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Ogółem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205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217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125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141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135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158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146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142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148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151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162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1730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173515"/>
                  </a:ext>
                </a:extLst>
              </a:tr>
              <a:tr h="453651"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25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85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111229" y="124073"/>
            <a:ext cx="9144000" cy="494615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/>
              <a:t>Wyniki badań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471F3E70-41C9-410A-B261-D24E8EF45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476380"/>
              </p:ext>
            </p:extLst>
          </p:nvPr>
        </p:nvGraphicFramePr>
        <p:xfrm>
          <a:off x="838200" y="2815700"/>
          <a:ext cx="10343606" cy="2881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0289">
                  <a:extLst>
                    <a:ext uri="{9D8B030D-6E8A-4147-A177-3AD203B41FA5}">
                      <a16:colId xmlns:a16="http://schemas.microsoft.com/office/drawing/2014/main" val="3470540384"/>
                    </a:ext>
                  </a:extLst>
                </a:gridCol>
                <a:gridCol w="8143317">
                  <a:extLst>
                    <a:ext uri="{9D8B030D-6E8A-4147-A177-3AD203B41FA5}">
                      <a16:colId xmlns:a16="http://schemas.microsoft.com/office/drawing/2014/main" val="3056492025"/>
                    </a:ext>
                  </a:extLst>
                </a:gridCol>
              </a:tblGrid>
              <a:tr h="57794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effectLst/>
                          <a:latin typeface="Arial Narrow" panose="020B0606020202030204" pitchFamily="34" charset="0"/>
                        </a:rPr>
                        <a:t>Zmienne objaśniające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effectLst/>
                          <a:latin typeface="Arial Narrow" panose="020B0606020202030204" pitchFamily="34" charset="0"/>
                        </a:rPr>
                        <a:t>Opis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303633"/>
                  </a:ext>
                </a:extLst>
              </a:tr>
              <a:tr h="38398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Właściciel (0-1)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Czy respondent jest właścicielem mieszkania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874064"/>
                  </a:ext>
                </a:extLst>
              </a:tr>
              <a:tr h="38398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Inwestycja (0-1)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Czy deklarowanym celem zakupu mieszkania jest inwestycja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812986"/>
                  </a:ext>
                </a:extLst>
              </a:tr>
              <a:tr h="38398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Wiek (18-72)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Wiek głowy gospodarstwa domowego (w latach)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553318"/>
                  </a:ext>
                </a:extLst>
              </a:tr>
              <a:tr h="38398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Dochód (1-9)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Przeciętny miesięczny dochodu netto w gospodarstwie domowym (kategorie)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06210"/>
                  </a:ext>
                </a:extLst>
              </a:tr>
              <a:tr h="38398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Info (0-1)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Czy respondent poprawnie rozpoznał zmiany cen mieszkań w Krakowie w roku poprzedzającym badanie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341279"/>
                  </a:ext>
                </a:extLst>
              </a:tr>
              <a:tr h="38398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Rok</a:t>
                      </a:r>
                      <a:r>
                        <a:rPr lang="pl-P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(0-1)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Rok badania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316017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19297C45-B930-47F3-ADD0-DC21B5AB3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914617"/>
              </p:ext>
            </p:extLst>
          </p:nvPr>
        </p:nvGraphicFramePr>
        <p:xfrm>
          <a:off x="838200" y="1160465"/>
          <a:ext cx="10343606" cy="1312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0132">
                  <a:extLst>
                    <a:ext uri="{9D8B030D-6E8A-4147-A177-3AD203B41FA5}">
                      <a16:colId xmlns:a16="http://schemas.microsoft.com/office/drawing/2014/main" val="1815344689"/>
                    </a:ext>
                  </a:extLst>
                </a:gridCol>
                <a:gridCol w="8203474">
                  <a:extLst>
                    <a:ext uri="{9D8B030D-6E8A-4147-A177-3AD203B41FA5}">
                      <a16:colId xmlns:a16="http://schemas.microsoft.com/office/drawing/2014/main" val="1269344073"/>
                    </a:ext>
                  </a:extLst>
                </a:gridCol>
              </a:tblGrid>
              <a:tr h="656368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Zmienna objaśniana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510623"/>
                  </a:ext>
                </a:extLst>
              </a:tr>
              <a:tr h="656368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u="none" strike="noStrike" dirty="0">
                          <a:effectLst/>
                          <a:latin typeface="Arial Narrow" panose="020B0606020202030204" pitchFamily="34" charset="0"/>
                        </a:rPr>
                        <a:t>Poprawna </a:t>
                      </a:r>
                    </a:p>
                    <a:p>
                      <a:pPr algn="l" fontAlgn="b"/>
                      <a:r>
                        <a:rPr lang="pl-PL" sz="1600" b="0" u="none" strike="noStrike" dirty="0">
                          <a:effectLst/>
                          <a:latin typeface="Arial Narrow" panose="020B0606020202030204" pitchFamily="34" charset="0"/>
                        </a:rPr>
                        <a:t>predykcja (0-1)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l-PL" sz="1600" b="0" u="none" strike="noStrike" dirty="0">
                          <a:effectLst/>
                          <a:latin typeface="Arial Narrow" panose="020B0606020202030204" pitchFamily="34" charset="0"/>
                        </a:rPr>
                        <a:t>Czy przewidywanie respondenta co do dynamiki cen mieszkań okazało się trafne (ex post) w świetle rzeczywistych zmian cen na rynku pierwotnym (wg NBP)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316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228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111229" y="124073"/>
            <a:ext cx="9144000" cy="494615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/>
              <a:t>Wyniki badań – estymacja modelu </a:t>
            </a:r>
            <a:r>
              <a:rPr lang="pl-PL" sz="3600" b="1" dirty="0" err="1"/>
              <a:t>logitowego</a:t>
            </a:r>
            <a:endParaRPr lang="pl-PL" sz="3600" b="1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C75C283-2E0C-4EF3-80EE-77442A1F5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912575"/>
              </p:ext>
            </p:extLst>
          </p:nvPr>
        </p:nvGraphicFramePr>
        <p:xfrm>
          <a:off x="1351721" y="1377813"/>
          <a:ext cx="9649240" cy="4801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9848">
                  <a:extLst>
                    <a:ext uri="{9D8B030D-6E8A-4147-A177-3AD203B41FA5}">
                      <a16:colId xmlns:a16="http://schemas.microsoft.com/office/drawing/2014/main" val="2039501824"/>
                    </a:ext>
                  </a:extLst>
                </a:gridCol>
                <a:gridCol w="1929848">
                  <a:extLst>
                    <a:ext uri="{9D8B030D-6E8A-4147-A177-3AD203B41FA5}">
                      <a16:colId xmlns:a16="http://schemas.microsoft.com/office/drawing/2014/main" val="231735921"/>
                    </a:ext>
                  </a:extLst>
                </a:gridCol>
                <a:gridCol w="1929848">
                  <a:extLst>
                    <a:ext uri="{9D8B030D-6E8A-4147-A177-3AD203B41FA5}">
                      <a16:colId xmlns:a16="http://schemas.microsoft.com/office/drawing/2014/main" val="50241825"/>
                    </a:ext>
                  </a:extLst>
                </a:gridCol>
                <a:gridCol w="1929848">
                  <a:extLst>
                    <a:ext uri="{9D8B030D-6E8A-4147-A177-3AD203B41FA5}">
                      <a16:colId xmlns:a16="http://schemas.microsoft.com/office/drawing/2014/main" val="715693252"/>
                    </a:ext>
                  </a:extLst>
                </a:gridCol>
                <a:gridCol w="1929848">
                  <a:extLst>
                    <a:ext uri="{9D8B030D-6E8A-4147-A177-3AD203B41FA5}">
                      <a16:colId xmlns:a16="http://schemas.microsoft.com/office/drawing/2014/main" val="94633959"/>
                    </a:ext>
                  </a:extLst>
                </a:gridCol>
              </a:tblGrid>
              <a:tr h="656368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effectLst/>
                          <a:latin typeface="Arial Narrow" panose="020B0606020202030204" pitchFamily="34" charset="0"/>
                        </a:rPr>
                        <a:t>Poprawna predykcja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  <a:latin typeface="Arial Narrow" panose="020B0606020202030204" pitchFamily="34" charset="0"/>
                        </a:rPr>
                        <a:t>OR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>
                          <a:effectLst/>
                          <a:latin typeface="Arial Narrow" panose="020B0606020202030204" pitchFamily="34" charset="0"/>
                        </a:rPr>
                        <a:t>SE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>
                          <a:effectLst/>
                          <a:latin typeface="Arial Narrow" panose="020B0606020202030204" pitchFamily="34" charset="0"/>
                        </a:rPr>
                        <a:t>P&gt;z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Sig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561539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Właściciel (1)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.8027343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.1057625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0.095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*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494928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Inwestycja (1)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.6630582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.1211572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0.025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**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166108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Wiek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.9963219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.0066265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0.580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72484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Dochód (kat)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1.029692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.0272315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0.269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532062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Info (1)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1.458689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.1855035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0.003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***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88024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Rok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296455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.7262648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.1642294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0.157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89198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1.513603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.3894806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0.107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25221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.5845978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.1511374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0.038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**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908747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.927837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.2575602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0.787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262070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.0446478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.0200423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0.000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***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371303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2.029994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.5197198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0.006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***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765584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2.224196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.5659708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0.002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***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326291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1.428239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.3611059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0.159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270246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.3110866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.0779214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0.000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***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641774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   2019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1.045911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.2530244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0.853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014894"/>
                  </a:ext>
                </a:extLst>
              </a:tr>
              <a:tr h="20074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Stała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1.050487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>
                          <a:effectLst/>
                          <a:latin typeface="Arial Narrow" panose="020B0606020202030204" pitchFamily="34" charset="0"/>
                        </a:rPr>
                        <a:t>.3258885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  <a:latin typeface="Arial Narrow" panose="020B0606020202030204" pitchFamily="34" charset="0"/>
                        </a:rPr>
                        <a:t>0.874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673354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83D52BC3-4529-4942-A676-601F2D55A81E}"/>
              </a:ext>
            </a:extLst>
          </p:cNvPr>
          <p:cNvSpPr txBox="1"/>
          <p:nvPr/>
        </p:nvSpPr>
        <p:spPr>
          <a:xfrm>
            <a:off x="1200150" y="6179461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 </a:t>
            </a:r>
            <a:r>
              <a:rPr lang="pl-PL" dirty="0"/>
              <a:t>N=1436, </a:t>
            </a:r>
            <a:r>
              <a:rPr lang="en-GB" dirty="0"/>
              <a:t>Pseudo R2 = 0.1165</a:t>
            </a:r>
          </a:p>
        </p:txBody>
      </p:sp>
    </p:spTree>
    <p:extLst>
      <p:ext uri="{BB962C8B-B14F-4D97-AF65-F5344CB8AC3E}">
        <p14:creationId xmlns:p14="http://schemas.microsoft.com/office/powerpoint/2010/main" val="35704125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987</Words>
  <Application>Microsoft Office PowerPoint</Application>
  <PresentationFormat>Panoramiczny</PresentationFormat>
  <Paragraphs>250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Motyw pakietu Office</vt:lpstr>
      <vt:lpstr>Projekt niestandardowy</vt:lpstr>
      <vt:lpstr>Oczekiwania nabywców mieszkań: dynamika i uwarunkowania</vt:lpstr>
      <vt:lpstr>Wprowadzenie</vt:lpstr>
      <vt:lpstr>Dotychczasowe badania</vt:lpstr>
      <vt:lpstr>Dane</vt:lpstr>
      <vt:lpstr>Przekonania oraz oczekiwania respondentów względem zmian cen mieszkań w Krakowie i ocena ich trafności:  </vt:lpstr>
      <vt:lpstr>Wyniki badań – analiza oczekiwań cenowych</vt:lpstr>
      <vt:lpstr>Wyniki badań – trafność oczekiwania cenowe</vt:lpstr>
      <vt:lpstr>Wyniki badań</vt:lpstr>
      <vt:lpstr>Wyniki badań – estymacja modelu logitowego</vt:lpstr>
      <vt:lpstr>Dyskusja i podsumowanie</vt:lpstr>
      <vt:lpstr>Dziękuję za uwagę,  komentarze oraz pytania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Michał Gluszak</cp:lastModifiedBy>
  <cp:revision>23</cp:revision>
  <dcterms:created xsi:type="dcterms:W3CDTF">2021-09-09T08:32:53Z</dcterms:created>
  <dcterms:modified xsi:type="dcterms:W3CDTF">2021-09-20T12:59:43Z</dcterms:modified>
</cp:coreProperties>
</file>