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85" r:id="rId3"/>
    <p:sldId id="391" r:id="rId4"/>
    <p:sldId id="364" r:id="rId5"/>
    <p:sldId id="384" r:id="rId6"/>
    <p:sldId id="383" r:id="rId7"/>
    <p:sldId id="380" r:id="rId8"/>
    <p:sldId id="378" r:id="rId9"/>
    <p:sldId id="394" r:id="rId10"/>
    <p:sldId id="395" r:id="rId11"/>
    <p:sldId id="371" r:id="rId12"/>
    <p:sldId id="373" r:id="rId13"/>
    <p:sldId id="386" r:id="rId14"/>
    <p:sldId id="374" r:id="rId15"/>
    <p:sldId id="370" r:id="rId16"/>
    <p:sldId id="367" r:id="rId17"/>
    <p:sldId id="396" r:id="rId18"/>
    <p:sldId id="387" r:id="rId19"/>
    <p:sldId id="365" r:id="rId20"/>
    <p:sldId id="388" r:id="rId21"/>
    <p:sldId id="389" r:id="rId22"/>
    <p:sldId id="393" r:id="rId23"/>
    <p:sldId id="390" r:id="rId24"/>
    <p:sldId id="261" r:id="rId2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33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B0A21-7F8D-4354-9597-0A994B92C843}" type="datetimeFigureOut">
              <a:rPr lang="pl-PL" smtClean="0"/>
              <a:t>2021-09-20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A49A5-51F8-4BCD-9DD1-57D9779CAB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75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49A5-51F8-4BCD-9DD1-57D9779CAB3B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64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13834-F523-409E-B17F-8D014B7D144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619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2FB90-0526-4FD0-959A-589F3753583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271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072E0-586A-44C7-860D-53FD6AEE44B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5622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BB2190-BBA3-4639-9E8E-6948D09F628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205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2363A-2BCA-496A-BDD9-3E1EAF19890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386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18A34-E857-4397-98B8-3D884F5017F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5162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50074-2CCE-4098-B9F3-152579D2866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7405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D722C-4BF9-49EF-8657-BC07910E2B5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626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4CE9A-E864-4F9F-AD79-2001671354B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79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F3D68-68B2-4D38-A4CC-CBD4543C457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8743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1E661-488D-497A-BB52-00EBA6EB910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8010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75DC3-8B58-4B6C-811A-7EEC926B256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584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9967C4-50C4-4C7A-9A54-769E12C6575D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3789040"/>
            <a:ext cx="8134945" cy="2952750"/>
          </a:xfrm>
        </p:spPr>
        <p:txBody>
          <a:bodyPr/>
          <a:lstStyle/>
          <a:p>
            <a:pPr algn="l"/>
            <a:r>
              <a:rPr lang="pl-PL" sz="2400" b="1" dirty="0"/>
              <a:t>Dla kogo zyski z rewitalizacji?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/>
              <a:t>Krytyczna ocena następstw odnowy miasta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na </a:t>
            </a:r>
            <a:r>
              <a:rPr lang="pl-PL" sz="2400" b="1" dirty="0"/>
              <a:t>rynku mieszkaniowym</a:t>
            </a:r>
            <a:r>
              <a:rPr lang="pl-PL" sz="2400" i="1" dirty="0">
                <a:latin typeface="DejaVuSerifCondensed"/>
              </a:rPr>
              <a:t/>
            </a:r>
            <a:br>
              <a:rPr lang="pl-PL" sz="2400" i="1" dirty="0">
                <a:latin typeface="DejaVuSerifCondensed"/>
              </a:rPr>
            </a:br>
            <a:r>
              <a:rPr lang="pl-PL" altLang="pl-PL" sz="1800" dirty="0" smtClean="0">
                <a:latin typeface="Calibri" pitchFamily="34" charset="0"/>
              </a:rPr>
              <a:t/>
            </a:r>
            <a:br>
              <a:rPr lang="pl-PL" altLang="pl-PL" sz="1800" dirty="0" smtClean="0">
                <a:latin typeface="Calibri" pitchFamily="34" charset="0"/>
              </a:rPr>
            </a:br>
            <a:r>
              <a:rPr lang="pl-PL" altLang="pl-PL" sz="2000" b="1" dirty="0" smtClean="0">
                <a:latin typeface="Calibri" pitchFamily="34" charset="0"/>
              </a:rPr>
              <a:t>Sławomir Palicki</a:t>
            </a:r>
            <a:br>
              <a:rPr lang="pl-PL" altLang="pl-PL" sz="2000" b="1" dirty="0" smtClean="0">
                <a:latin typeface="Calibri" pitchFamily="34" charset="0"/>
              </a:rPr>
            </a:br>
            <a:r>
              <a:rPr lang="pl-PL" altLang="pl-PL" sz="1800" dirty="0" smtClean="0">
                <a:latin typeface="Calibri" pitchFamily="34" charset="0"/>
              </a:rPr>
              <a:t>Katedra Inwestycji i Nieruchomości</a:t>
            </a:r>
            <a:br>
              <a:rPr lang="pl-PL" altLang="pl-PL" sz="1800" dirty="0" smtClean="0">
                <a:latin typeface="Calibri" pitchFamily="34" charset="0"/>
              </a:rPr>
            </a:br>
            <a:r>
              <a:rPr lang="pl-PL" altLang="pl-PL" sz="1800" dirty="0" smtClean="0">
                <a:latin typeface="Calibri" pitchFamily="34" charset="0"/>
              </a:rPr>
              <a:t>Instytut Zarządzania</a:t>
            </a:r>
            <a:br>
              <a:rPr lang="pl-PL" altLang="pl-PL" sz="1800" dirty="0" smtClean="0">
                <a:latin typeface="Calibri" pitchFamily="34" charset="0"/>
              </a:rPr>
            </a:br>
            <a:r>
              <a:rPr lang="pl-PL" altLang="pl-PL" sz="1800" dirty="0" smtClean="0">
                <a:latin typeface="Calibri" pitchFamily="34" charset="0"/>
              </a:rPr>
              <a:t>Uniwersytet Ekonomiczny w Poznaniu</a:t>
            </a:r>
            <a:r>
              <a:rPr lang="pl-PL" altLang="pl-PL" sz="2000" dirty="0" smtClean="0">
                <a:latin typeface="Calibri" pitchFamily="34" charset="0"/>
              </a:rPr>
              <a:t/>
            </a:r>
            <a:br>
              <a:rPr lang="pl-PL" altLang="pl-PL" sz="2000" dirty="0" smtClean="0">
                <a:latin typeface="Calibri" pitchFamily="34" charset="0"/>
              </a:rPr>
            </a:br>
            <a:r>
              <a:rPr lang="pl-PL" altLang="pl-PL" sz="2000" dirty="0" smtClean="0">
                <a:latin typeface="Calibri" pitchFamily="34" charset="0"/>
              </a:rPr>
              <a:t/>
            </a:r>
            <a:br>
              <a:rPr lang="pl-PL" altLang="pl-PL" sz="2000" dirty="0" smtClean="0">
                <a:latin typeface="Calibri" pitchFamily="34" charset="0"/>
              </a:rPr>
            </a:br>
            <a:r>
              <a:rPr lang="pl-PL" altLang="pl-PL" sz="1800" i="1" dirty="0">
                <a:latin typeface="Calibri" pitchFamily="34" charset="0"/>
              </a:rPr>
              <a:t>Konferencja </a:t>
            </a:r>
            <a:r>
              <a:rPr lang="pl-PL" altLang="pl-PL" sz="1800" i="1" dirty="0" smtClean="0">
                <a:latin typeface="Calibri" pitchFamily="34" charset="0"/>
              </a:rPr>
              <a:t>Naukowo-Dydaktyczna  „Współczesne </a:t>
            </a:r>
            <a:r>
              <a:rPr lang="pl-PL" altLang="pl-PL" sz="1800" i="1" dirty="0">
                <a:latin typeface="Calibri" pitchFamily="34" charset="0"/>
              </a:rPr>
              <a:t>wyzwania </a:t>
            </a:r>
            <a:br>
              <a:rPr lang="pl-PL" altLang="pl-PL" sz="1800" i="1" dirty="0">
                <a:latin typeface="Calibri" pitchFamily="34" charset="0"/>
              </a:rPr>
            </a:br>
            <a:r>
              <a:rPr lang="pl-PL" altLang="pl-PL" sz="1800" i="1" dirty="0">
                <a:latin typeface="Calibri" pitchFamily="34" charset="0"/>
              </a:rPr>
              <a:t>gospodarowania </a:t>
            </a:r>
            <a:r>
              <a:rPr lang="pl-PL" altLang="pl-PL" sz="1800" i="1" dirty="0" smtClean="0">
                <a:latin typeface="Calibri" pitchFamily="34" charset="0"/>
              </a:rPr>
              <a:t>nieruchomościami”, UE w Krakowie, 19-21.09.2021</a:t>
            </a:r>
            <a:r>
              <a:rPr lang="pl-PL" altLang="pl-PL" sz="1600" i="1" dirty="0" smtClean="0">
                <a:latin typeface="Calibri" pitchFamily="34" charset="0"/>
              </a:rPr>
              <a:t/>
            </a:r>
            <a:br>
              <a:rPr lang="pl-PL" altLang="pl-PL" sz="1600" i="1" dirty="0" smtClean="0">
                <a:latin typeface="Calibri" pitchFamily="34" charset="0"/>
              </a:rPr>
            </a:br>
            <a:r>
              <a:rPr lang="pl-PL" altLang="pl-PL" sz="1600" i="1" dirty="0" smtClean="0">
                <a:latin typeface="Calibri" pitchFamily="34" charset="0"/>
              </a:rPr>
              <a:t/>
            </a:r>
            <a:br>
              <a:rPr lang="pl-PL" altLang="pl-PL" sz="1600" i="1" dirty="0" smtClean="0">
                <a:latin typeface="Calibri" pitchFamily="34" charset="0"/>
              </a:rPr>
            </a:br>
            <a:r>
              <a:rPr lang="pl-PL" altLang="pl-PL" sz="1600" i="1" dirty="0" smtClean="0">
                <a:latin typeface="Calibri" pitchFamily="34" charset="0"/>
              </a:rPr>
              <a:t/>
            </a:r>
            <a:br>
              <a:rPr lang="pl-PL" altLang="pl-PL" sz="1600" i="1" dirty="0" smtClean="0">
                <a:latin typeface="Calibri" pitchFamily="34" charset="0"/>
              </a:rPr>
            </a:br>
            <a:r>
              <a:rPr lang="pl-PL" altLang="pl-PL" sz="1800" dirty="0" smtClean="0">
                <a:latin typeface="Calibri" pitchFamily="34" charset="0"/>
              </a:rPr>
              <a:t> </a:t>
            </a:r>
            <a:endParaRPr lang="pl-PL" altLang="pl-PL" sz="1800" dirty="0">
              <a:solidFill>
                <a:srgbClr val="3333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32111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 smtClean="0"/>
              <a:t>RENTA REWITALIZACJI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400" dirty="0" smtClean="0"/>
              <a:t>Towarzyszy ona nieruchomościom </a:t>
            </a:r>
            <a:r>
              <a:rPr lang="pl-PL" sz="2400" dirty="0"/>
              <a:t>uzyskującym szczególne walory wynikające z podjęcia i realizacji procesów rewitalizacji terenów miejskich. </a:t>
            </a: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b="1" dirty="0" smtClean="0"/>
              <a:t>Renta </a:t>
            </a:r>
            <a:r>
              <a:rPr lang="pl-PL" sz="2400" b="1" dirty="0"/>
              <a:t>rewitalizacji </a:t>
            </a:r>
            <a:r>
              <a:rPr lang="pl-PL" sz="2400" i="1" dirty="0" smtClean="0"/>
              <a:t>ujawniana skokowo </a:t>
            </a:r>
            <a:r>
              <a:rPr lang="pl-PL" sz="2400" dirty="0" smtClean="0"/>
              <a:t>może </a:t>
            </a:r>
            <a:r>
              <a:rPr lang="pl-PL" sz="2400" dirty="0"/>
              <a:t>być potencjalnym </a:t>
            </a:r>
            <a:r>
              <a:rPr lang="pl-PL" sz="2400" u="sng" dirty="0">
                <a:solidFill>
                  <a:srgbClr val="FF0000"/>
                </a:solidFill>
              </a:rPr>
              <a:t>symptomem </a:t>
            </a:r>
            <a:r>
              <a:rPr lang="pl-PL" sz="2400" u="sng" dirty="0" smtClean="0">
                <a:solidFill>
                  <a:srgbClr val="FF0000"/>
                </a:solidFill>
              </a:rPr>
              <a:t>gentryfikacji</a:t>
            </a:r>
            <a:r>
              <a:rPr lang="pl-PL" sz="2400" dirty="0"/>
              <a:t>, lecz pozostaje </a:t>
            </a:r>
            <a:r>
              <a:rPr lang="pl-PL" sz="2400" u="sng" dirty="0">
                <a:solidFill>
                  <a:srgbClr val="00B050"/>
                </a:solidFill>
              </a:rPr>
              <a:t>skutkiem zaprojektowanych </a:t>
            </a:r>
            <a:r>
              <a:rPr lang="pl-PL" sz="2400" u="sng" dirty="0" smtClean="0">
                <a:solidFill>
                  <a:srgbClr val="00B050"/>
                </a:solidFill>
              </a:rPr>
              <a:t>i wdrożonych działań rewitalizacyjnych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2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32111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 smtClean="0"/>
              <a:t>REWITALIZACJA W POZNANIU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2800" dirty="0" smtClean="0"/>
              <a:t>I etap badań – analiza ilościowa </a:t>
            </a:r>
            <a:br>
              <a:rPr lang="pl-PL" sz="2800" dirty="0" smtClean="0"/>
            </a:br>
            <a:r>
              <a:rPr lang="pl-PL" sz="2800" dirty="0" smtClean="0"/>
              <a:t>(dane transakcyjne z rynku nieruchomości)</a:t>
            </a: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II etap badań – analiza jakościowa </a:t>
            </a:r>
            <a:br>
              <a:rPr lang="pl-PL" sz="2800" dirty="0" smtClean="0"/>
            </a:br>
            <a:r>
              <a:rPr lang="pl-PL" sz="2800" dirty="0" smtClean="0"/>
              <a:t>(badania sondażowe - wywiady bezpośrednie)</a:t>
            </a:r>
            <a:endParaRPr lang="pl-PL" sz="2800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4344" y="1124744"/>
            <a:ext cx="3456384" cy="5132111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 smtClean="0"/>
              <a:t>OBSZAR OBJĘTY BADANIAMI EMPIRYCZNYMI – wszystkie ceny transakcyjne z rynku wtórnego nieruchomości mieszkaniowych </a:t>
            </a:r>
            <a:br>
              <a:rPr lang="pl-PL" sz="2800" dirty="0" smtClean="0"/>
            </a:br>
            <a:r>
              <a:rPr lang="pl-PL" sz="2800" dirty="0" smtClean="0"/>
              <a:t>w Śródmieściu Poznania </a:t>
            </a:r>
            <a:br>
              <a:rPr lang="pl-PL" sz="2800" dirty="0" smtClean="0"/>
            </a:br>
            <a:r>
              <a:rPr lang="pl-PL" sz="2800" dirty="0" smtClean="0"/>
              <a:t>z lat 2006-2016</a:t>
            </a:r>
          </a:p>
          <a:p>
            <a:pPr marL="0" indent="0">
              <a:buNone/>
            </a:pPr>
            <a:r>
              <a:rPr lang="pl-PL" sz="2800" dirty="0" smtClean="0"/>
              <a:t> </a:t>
            </a:r>
            <a:endParaRPr lang="pl-PL" sz="2800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49244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11" y="6534944"/>
            <a:ext cx="5505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3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3211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7" y="1124744"/>
            <a:ext cx="920184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6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3211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7" y="1124744"/>
            <a:ext cx="920184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547664" y="3212976"/>
            <a:ext cx="7416824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547664" y="5517232"/>
            <a:ext cx="7416824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3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32111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 smtClean="0"/>
              <a:t>WNIOSKI Z PIERWSZEJ CZĘŚCI BADAŃ</a:t>
            </a:r>
          </a:p>
          <a:p>
            <a:pPr marL="0" indent="0" algn="ctr">
              <a:buNone/>
            </a:pPr>
            <a:endParaRPr lang="pl-PL" sz="2800" b="1" dirty="0" smtClean="0"/>
          </a:p>
          <a:p>
            <a:pPr>
              <a:buFontTx/>
              <a:buChar char="-"/>
            </a:pPr>
            <a:r>
              <a:rPr lang="pl-PL" sz="2200" b="1" dirty="0" smtClean="0"/>
              <a:t>Im atrakcyjność </a:t>
            </a:r>
            <a:r>
              <a:rPr lang="pl-PL" sz="2200" b="1" dirty="0"/>
              <a:t>mieszkań jest wyższa </a:t>
            </a:r>
            <a:r>
              <a:rPr lang="pl-PL" sz="2200" dirty="0"/>
              <a:t>(czego odzwierciedleniem są wyższe ceny </a:t>
            </a:r>
            <a:r>
              <a:rPr lang="pl-PL" sz="2200" dirty="0" smtClean="0"/>
              <a:t>jednostkowe</a:t>
            </a:r>
            <a:r>
              <a:rPr lang="pl-PL" sz="2200" dirty="0"/>
              <a:t>), </a:t>
            </a:r>
            <a:r>
              <a:rPr lang="pl-PL" sz="2200" b="1" dirty="0"/>
              <a:t>tym lepsza jest zdolność do absorpcji pozytywnych efektów </a:t>
            </a:r>
            <a:r>
              <a:rPr lang="pl-PL" sz="2200" b="1" dirty="0" smtClean="0"/>
              <a:t>rewitalizacji</a:t>
            </a:r>
            <a:r>
              <a:rPr lang="pl-PL" sz="2200" dirty="0" smtClean="0"/>
              <a:t>.</a:t>
            </a:r>
          </a:p>
          <a:p>
            <a:pPr>
              <a:buFontTx/>
              <a:buChar char="-"/>
            </a:pPr>
            <a:r>
              <a:rPr lang="pl-PL" sz="2200" dirty="0" smtClean="0"/>
              <a:t>Jednocześnie </a:t>
            </a:r>
            <a:r>
              <a:rPr lang="pl-PL" sz="2200" dirty="0"/>
              <a:t>procesy rewitalizacji Śródmieścia </a:t>
            </a:r>
            <a:br>
              <a:rPr lang="pl-PL" sz="2200" dirty="0"/>
            </a:br>
            <a:r>
              <a:rPr lang="pl-PL" sz="2200" dirty="0"/>
              <a:t>w Poznaniu obniżają wartość najbardziej zaniedbanych lokali o najgorszej pozycji rynkowej (zerowa renta rewitalizacji</a:t>
            </a:r>
            <a:r>
              <a:rPr lang="pl-PL" sz="2200" dirty="0" smtClean="0"/>
              <a:t>).</a:t>
            </a:r>
          </a:p>
          <a:p>
            <a:pPr>
              <a:buFontTx/>
              <a:buChar char="-"/>
            </a:pPr>
            <a:r>
              <a:rPr lang="pl-PL" sz="2200" dirty="0"/>
              <a:t>Mechanizm absorpcji wartości prywatnych nieruchomości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na </a:t>
            </a:r>
            <a:r>
              <a:rPr lang="pl-PL" sz="2200" dirty="0"/>
              <a:t>terenach rewitalizowanych działa </a:t>
            </a:r>
            <a:r>
              <a:rPr lang="pl-PL" sz="2200" b="1" dirty="0"/>
              <a:t>niesymetrycznie, nierównomiernie i selektywnie</a:t>
            </a:r>
            <a:r>
              <a:rPr lang="pl-PL" sz="2200" dirty="0"/>
              <a:t>.</a:t>
            </a:r>
          </a:p>
          <a:p>
            <a:pPr marL="0" indent="0">
              <a:buNone/>
            </a:pPr>
            <a:r>
              <a:rPr lang="pl-PL" sz="2200" dirty="0" smtClean="0"/>
              <a:t> </a:t>
            </a:r>
            <a:endParaRPr lang="pl-PL" sz="2200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32111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b="1" dirty="0" smtClean="0"/>
              <a:t>NOWE POMYSŁY, NOWE MOŻLIWOŚCI</a:t>
            </a: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200" dirty="0" smtClean="0"/>
          </a:p>
          <a:p>
            <a:pPr marL="0" indent="0" algn="just">
              <a:buNone/>
            </a:pPr>
            <a:r>
              <a:rPr lang="pl-PL" sz="2200" dirty="0" smtClean="0"/>
              <a:t>Można </a:t>
            </a:r>
            <a:r>
              <a:rPr lang="pl-PL" sz="2200" dirty="0" smtClean="0"/>
              <a:t>rozważać </a:t>
            </a:r>
            <a:r>
              <a:rPr lang="pl-PL" sz="2200" dirty="0"/>
              <a:t>narzucenie dodatkowych obowiązków </a:t>
            </a:r>
            <a:r>
              <a:rPr lang="pl-PL" sz="2200" dirty="0" smtClean="0"/>
              <a:t>fiskalnych </a:t>
            </a:r>
            <a:r>
              <a:rPr lang="pl-PL" sz="2200" dirty="0"/>
              <a:t>bądź wprowadzenie </a:t>
            </a:r>
            <a:r>
              <a:rPr lang="pl-PL" sz="2200" b="1" dirty="0"/>
              <a:t>opłaty rewitalizacyjnej</a:t>
            </a:r>
            <a:r>
              <a:rPr lang="pl-PL" sz="2200" dirty="0"/>
              <a:t> na podmioty przejmujące rentę rewitalizacji. Byłaby to forma internalizacji korzyści </a:t>
            </a:r>
            <a:r>
              <a:rPr lang="pl-PL" sz="2200" dirty="0" smtClean="0"/>
              <a:t>zewnętrznych (koncepcja </a:t>
            </a:r>
            <a:r>
              <a:rPr lang="pl-PL" sz="2200" i="1" dirty="0" smtClean="0"/>
              <a:t>Land </a:t>
            </a:r>
            <a:r>
              <a:rPr lang="pl-PL" sz="2200" i="1" dirty="0" smtClean="0"/>
              <a:t>Value </a:t>
            </a:r>
            <a:r>
              <a:rPr lang="pl-PL" sz="2200" i="1" dirty="0" err="1" smtClean="0"/>
              <a:t>Captur</a:t>
            </a:r>
            <a:r>
              <a:rPr lang="pl-PL" sz="2200" i="1" dirty="0" smtClean="0"/>
              <a:t>, Value </a:t>
            </a:r>
            <a:r>
              <a:rPr lang="pl-PL" sz="2200" i="1" dirty="0" err="1" smtClean="0"/>
              <a:t>Capturing</a:t>
            </a:r>
            <a:r>
              <a:rPr lang="pl-PL" sz="2200" i="1" dirty="0" smtClean="0"/>
              <a:t>).</a:t>
            </a:r>
            <a:endParaRPr lang="pl-PL" sz="2200" b="1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556279"/>
            <a:ext cx="3024336" cy="4364364"/>
          </a:xfrm>
        </p:spPr>
        <p:txBody>
          <a:bodyPr/>
          <a:lstStyle/>
          <a:p>
            <a:pPr marL="0" indent="0" algn="ctr">
              <a:buNone/>
            </a:pPr>
            <a:endParaRPr lang="pl-PL" sz="2400" b="1" u="sng" dirty="0" smtClean="0"/>
          </a:p>
          <a:p>
            <a:pPr marL="0" indent="0" algn="ctr">
              <a:buNone/>
            </a:pPr>
            <a:endParaRPr lang="pl-PL" sz="2400" b="1" u="sng" dirty="0"/>
          </a:p>
          <a:p>
            <a:pPr marL="0" indent="0" algn="ctr">
              <a:buNone/>
            </a:pPr>
            <a:endParaRPr lang="pl-PL" sz="2400" b="1" u="sng" dirty="0" smtClean="0"/>
          </a:p>
          <a:p>
            <a:pPr marL="0" indent="0" algn="ctr">
              <a:buNone/>
            </a:pPr>
            <a:r>
              <a:rPr lang="pl-PL" sz="2400" b="1" u="sng" dirty="0" smtClean="0"/>
              <a:t>Studium przypadku</a:t>
            </a:r>
            <a:r>
              <a:rPr lang="pl-PL" sz="2400" b="1" dirty="0" smtClean="0"/>
              <a:t> </a:t>
            </a:r>
          </a:p>
          <a:p>
            <a:pPr marL="0" indent="0" algn="ctr">
              <a:buNone/>
            </a:pPr>
            <a:r>
              <a:rPr lang="pl-PL" sz="2400" b="1" dirty="0" smtClean="0"/>
              <a:t>Projekt rewitalizacji </a:t>
            </a:r>
            <a:br>
              <a:rPr lang="pl-PL" sz="2400" b="1" dirty="0" smtClean="0"/>
            </a:br>
            <a:r>
              <a:rPr lang="pl-PL" sz="2400" b="1" dirty="0" smtClean="0"/>
              <a:t>ul</a:t>
            </a:r>
            <a:r>
              <a:rPr lang="pl-PL" sz="2400" b="1" dirty="0"/>
              <a:t>. gen. Taczaka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w </a:t>
            </a:r>
            <a:r>
              <a:rPr lang="pl-PL" sz="2400" b="1" dirty="0"/>
              <a:t>Poznaniu</a:t>
            </a:r>
            <a:endParaRPr lang="pl-PL" sz="2400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921" y="1700808"/>
            <a:ext cx="5843079" cy="436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300920" y="6201003"/>
            <a:ext cx="479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Zdjęcie ze zbiorów własnych autora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5050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9756" y="1556792"/>
            <a:ext cx="8697144" cy="5132111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 smtClean="0"/>
              <a:t>SPOŁECZNA PERCEPCJA WPŁYWU REWITALIZACJI NA ZMIANY CEN MIESZKAŃ </a:t>
            </a:r>
            <a:br>
              <a:rPr lang="pl-PL" sz="2800" b="1" dirty="0" smtClean="0"/>
            </a:br>
            <a:r>
              <a:rPr lang="pl-PL" sz="2800" b="1" dirty="0" smtClean="0"/>
              <a:t>W LATACH 2007-2016 </a:t>
            </a:r>
            <a:br>
              <a:rPr lang="pl-PL" sz="2800" b="1" dirty="0" smtClean="0"/>
            </a:br>
            <a:endParaRPr lang="pl-PL" sz="2800" b="1" dirty="0" smtClean="0"/>
          </a:p>
          <a:p>
            <a:pPr marL="0" indent="0" algn="ctr">
              <a:buNone/>
            </a:pPr>
            <a:r>
              <a:rPr lang="pl-PL" sz="2800" dirty="0" smtClean="0"/>
              <a:t>Na podstawie badań sondażowych (n=432)</a:t>
            </a:r>
            <a:endParaRPr lang="pl-PL" sz="2800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3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3211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2" y="1075781"/>
            <a:ext cx="8720416" cy="582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660232" y="1916832"/>
            <a:ext cx="1800200" cy="494116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53252" y="5589240"/>
            <a:ext cx="6362964" cy="126876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3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86" y="476672"/>
            <a:ext cx="4480529" cy="624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3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699" y="1124744"/>
            <a:ext cx="9135301" cy="5132111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/>
              <a:t>Porównanie dynamiki średnich jednostkowych cen transakcyjnych </a:t>
            </a:r>
            <a:r>
              <a:rPr lang="pl-PL" sz="2400" dirty="0" smtClean="0"/>
              <a:t>nie</a:t>
            </a:r>
            <a:r>
              <a:rPr lang="pl-PL" sz="2400" dirty="0"/>
              <a:t>r</a:t>
            </a:r>
            <a:r>
              <a:rPr lang="pl-PL" sz="2400" dirty="0" smtClean="0"/>
              <a:t>uchomości </a:t>
            </a:r>
            <a:r>
              <a:rPr lang="pl-PL" sz="2400" dirty="0"/>
              <a:t>w roku 2016 i 2007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(2007=100</a:t>
            </a:r>
            <a:r>
              <a:rPr lang="pl-PL" sz="2400" dirty="0"/>
              <a:t>%) na ul. gen. Taczaka, w Śródmieściu </a:t>
            </a:r>
            <a:r>
              <a:rPr lang="pl-PL" sz="2400" dirty="0" smtClean="0"/>
              <a:t>Poznania </a:t>
            </a:r>
            <a:br>
              <a:rPr lang="pl-PL" sz="2400" dirty="0" smtClean="0"/>
            </a:br>
            <a:r>
              <a:rPr lang="pl-PL" sz="2400" dirty="0" smtClean="0"/>
              <a:t>i w całym Poznaniu</a:t>
            </a:r>
            <a:endParaRPr lang="pl-PL" sz="2400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4"/>
            <a:ext cx="9135301" cy="329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588224" y="4797152"/>
            <a:ext cx="223224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3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994052"/>
            <a:ext cx="8784976" cy="5406819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 smtClean="0"/>
              <a:t>WNIOSKI</a:t>
            </a:r>
          </a:p>
          <a:p>
            <a:pPr marL="0" indent="0" algn="ctr">
              <a:buNone/>
            </a:pPr>
            <a:endParaRPr lang="pl-PL" sz="1200" b="1" dirty="0" smtClean="0"/>
          </a:p>
          <a:p>
            <a:pPr>
              <a:buFontTx/>
              <a:buChar char="-"/>
            </a:pPr>
            <a:r>
              <a:rPr lang="pl-PL" sz="2200" dirty="0" smtClean="0"/>
              <a:t>W przypadku każdej analizowanej grupy respondentów </a:t>
            </a:r>
            <a:r>
              <a:rPr lang="pl-PL" sz="2200" b="1" dirty="0" smtClean="0"/>
              <a:t>odnotowano niezgodne z rzeczywistością oceny </a:t>
            </a:r>
            <a:r>
              <a:rPr lang="pl-PL" sz="2200" dirty="0" smtClean="0"/>
              <a:t>relacji dynamiki cen nieruchomości na ul. gen. Taczaka w stosunku </a:t>
            </a:r>
            <a:br>
              <a:rPr lang="pl-PL" sz="2200" dirty="0" smtClean="0"/>
            </a:br>
            <a:r>
              <a:rPr lang="pl-PL" sz="2200" dirty="0" smtClean="0"/>
              <a:t>do dynamiki cen notowanych w całym Poznaniu.</a:t>
            </a:r>
          </a:p>
          <a:p>
            <a:pPr>
              <a:buFontTx/>
              <a:buChar char="-"/>
            </a:pPr>
            <a:r>
              <a:rPr lang="pl-PL" sz="2200" dirty="0" smtClean="0"/>
              <a:t>Prawidłowa </a:t>
            </a:r>
            <a:r>
              <a:rPr lang="pl-PL" sz="2200" dirty="0"/>
              <a:t>interpretacja analizowanego zjawiska pojawia się zapewne wyłącznie wśród tych podmiotów, które są żywotnie </a:t>
            </a:r>
            <a:r>
              <a:rPr lang="pl-PL" sz="2200" dirty="0" smtClean="0"/>
              <a:t>zaintere</a:t>
            </a:r>
            <a:r>
              <a:rPr lang="pl-PL" sz="2200" dirty="0"/>
              <a:t>s</a:t>
            </a:r>
            <a:r>
              <a:rPr lang="pl-PL" sz="2200" dirty="0" smtClean="0"/>
              <a:t>owane </a:t>
            </a:r>
            <a:r>
              <a:rPr lang="pl-PL" sz="2200" dirty="0"/>
              <a:t>inwestowaniem w </a:t>
            </a:r>
            <a:r>
              <a:rPr lang="pl-PL" sz="2200" dirty="0" smtClean="0"/>
              <a:t>nieruchomości („</a:t>
            </a:r>
            <a:r>
              <a:rPr lang="pl-PL" sz="2200" dirty="0" err="1" smtClean="0"/>
              <a:t>insiderzy</a:t>
            </a:r>
            <a:r>
              <a:rPr lang="pl-PL" sz="2200" dirty="0" smtClean="0"/>
              <a:t>” rynku lokalnego).</a:t>
            </a:r>
          </a:p>
          <a:p>
            <a:pPr>
              <a:buFontTx/>
              <a:buChar char="-"/>
            </a:pPr>
            <a:r>
              <a:rPr lang="pl-PL" sz="2200" dirty="0" smtClean="0"/>
              <a:t>Wokół </a:t>
            </a:r>
            <a:r>
              <a:rPr lang="pl-PL" sz="2200" dirty="0"/>
              <a:t>procesów rewitalizacji </a:t>
            </a:r>
            <a:r>
              <a:rPr lang="pl-PL" sz="2200" dirty="0" smtClean="0"/>
              <a:t>wytworzyła </a:t>
            </a:r>
            <a:r>
              <a:rPr lang="pl-PL" sz="2200" dirty="0"/>
              <a:t>się pewna </a:t>
            </a:r>
            <a:r>
              <a:rPr lang="pl-PL" sz="2200" b="1" dirty="0" smtClean="0"/>
              <a:t>asymetria </a:t>
            </a:r>
            <a:br>
              <a:rPr lang="pl-PL" sz="2200" b="1" dirty="0" smtClean="0"/>
            </a:br>
            <a:r>
              <a:rPr lang="pl-PL" sz="2200" b="1" dirty="0" smtClean="0"/>
              <a:t>w </a:t>
            </a:r>
            <a:r>
              <a:rPr lang="pl-PL" sz="2200" b="1" dirty="0"/>
              <a:t>odbiorze jej </a:t>
            </a:r>
            <a:r>
              <a:rPr lang="pl-PL" sz="2200" b="1" dirty="0" smtClean="0"/>
              <a:t>prawdziwych następstw na </a:t>
            </a:r>
            <a:r>
              <a:rPr lang="pl-PL" sz="2200" b="1" dirty="0"/>
              <a:t>rynku </a:t>
            </a:r>
            <a:r>
              <a:rPr lang="pl-PL" sz="2200" b="1" dirty="0" smtClean="0"/>
              <a:t>nieruchomości</a:t>
            </a:r>
            <a:r>
              <a:rPr lang="pl-PL" sz="2200" dirty="0" smtClean="0"/>
              <a:t>. Istnieje </a:t>
            </a:r>
            <a:r>
              <a:rPr lang="pl-PL" sz="2200" dirty="0"/>
              <a:t>trudna do pokonania </a:t>
            </a:r>
            <a:r>
              <a:rPr lang="pl-PL" sz="2200" b="1" dirty="0"/>
              <a:t>bariera ekskluzywności wiedzy </a:t>
            </a:r>
            <a:r>
              <a:rPr lang="pl-PL" sz="2200" dirty="0"/>
              <a:t>pozostającej niedostępną dla świadomości szerszych mas </a:t>
            </a:r>
            <a:r>
              <a:rPr lang="pl-PL" sz="2200" dirty="0" smtClean="0"/>
              <a:t>społecznych.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endParaRPr lang="pl-PL" sz="2400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3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32111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Zatem…</a:t>
            </a:r>
          </a:p>
          <a:p>
            <a:pPr marL="0" indent="0" algn="ctr">
              <a:buNone/>
            </a:pPr>
            <a:endParaRPr lang="pl-PL" b="1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1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32111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Zatem…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2800" dirty="0" smtClean="0"/>
              <a:t>… właściwie dla </a:t>
            </a:r>
            <a:r>
              <a:rPr lang="pl-PL" sz="2800" dirty="0"/>
              <a:t>kogo i jakie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są zyski </a:t>
            </a:r>
            <a:r>
              <a:rPr lang="pl-PL" sz="2800" dirty="0"/>
              <a:t>z </a:t>
            </a:r>
            <a:r>
              <a:rPr lang="pl-PL" sz="2800" dirty="0" smtClean="0"/>
              <a:t>rewitalizacji </a:t>
            </a:r>
            <a:r>
              <a:rPr lang="pl-PL" sz="2800" dirty="0"/>
              <a:t>miasta</a:t>
            </a:r>
            <a:r>
              <a:rPr lang="pl-PL" sz="2800" dirty="0" smtClean="0"/>
              <a:t>?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573016"/>
            <a:ext cx="35433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3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82" name="Picture 10" descr="power point tytulow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229600" cy="8774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ymbol zastępczy zawartości 2"/>
          <p:cNvSpPr txBox="1">
            <a:spLocks/>
          </p:cNvSpPr>
          <p:nvPr/>
        </p:nvSpPr>
        <p:spPr bwMode="auto">
          <a:xfrm>
            <a:off x="1115616" y="2564904"/>
            <a:ext cx="684076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 kern="0" dirty="0" smtClean="0"/>
              <a:t>Dziękuję za uwagę</a:t>
            </a:r>
          </a:p>
          <a:p>
            <a:pPr marL="0" indent="0" algn="ctr">
              <a:buNone/>
            </a:pPr>
            <a:endParaRPr lang="pl-PL" kern="0" dirty="0" smtClean="0"/>
          </a:p>
          <a:p>
            <a:pPr marL="0" indent="0" algn="ctr">
              <a:buNone/>
            </a:pPr>
            <a:r>
              <a:rPr lang="pl-PL" sz="2800" kern="0" dirty="0" smtClean="0"/>
              <a:t>Slawomir.Palicki@ue.poznan.pl</a:t>
            </a:r>
            <a:endParaRPr lang="pl-PL" sz="2800" kern="0" dirty="0"/>
          </a:p>
        </p:txBody>
      </p:sp>
    </p:spTree>
    <p:extLst>
      <p:ext uri="{BB962C8B-B14F-4D97-AF65-F5344CB8AC3E}">
        <p14:creationId xmlns:p14="http://schemas.microsoft.com/office/powerpoint/2010/main" val="35223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32111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 smtClean="0"/>
              <a:t>REWITALIZACJA MIASTA…</a:t>
            </a:r>
          </a:p>
          <a:p>
            <a:pPr marL="0" indent="0">
              <a:buNone/>
            </a:pPr>
            <a:endParaRPr lang="pl-PL" sz="3600" dirty="0" smtClean="0"/>
          </a:p>
          <a:p>
            <a:pPr>
              <a:buFontTx/>
              <a:buChar char="-"/>
            </a:pPr>
            <a:r>
              <a:rPr lang="pl-PL" sz="2400" dirty="0"/>
              <a:t>t</a:t>
            </a:r>
            <a:r>
              <a:rPr lang="pl-PL" sz="2400" dirty="0" smtClean="0"/>
              <a:t>o skomplikowane, wszechstronne, zintegrowane narzędzie, które kompleksowo wpływa na miasto,  </a:t>
            </a:r>
          </a:p>
          <a:p>
            <a:pPr>
              <a:buFontTx/>
              <a:buChar char="-"/>
            </a:pPr>
            <a:r>
              <a:rPr lang="pl-PL" sz="2400" dirty="0" smtClean="0"/>
              <a:t>jest procesem postulującym zrównoważony rozwój lokalny,</a:t>
            </a:r>
          </a:p>
          <a:p>
            <a:pPr>
              <a:buFontTx/>
              <a:buChar char="-"/>
            </a:pPr>
            <a:r>
              <a:rPr lang="pl-PL" sz="2400" dirty="0"/>
              <a:t>m</a:t>
            </a:r>
            <a:r>
              <a:rPr lang="pl-PL" sz="2400" dirty="0" smtClean="0"/>
              <a:t>a walor interwencyjnego działania publicznego,</a:t>
            </a:r>
          </a:p>
          <a:p>
            <a:pPr>
              <a:buFontTx/>
              <a:buChar char="-"/>
            </a:pPr>
            <a:r>
              <a:rPr lang="pl-PL" sz="2400" dirty="0" smtClean="0"/>
              <a:t>stawia sobie za cel m.in. poprawę jakości życia lokalnych społeczności,</a:t>
            </a:r>
          </a:p>
          <a:p>
            <a:pPr>
              <a:buFontTx/>
              <a:buChar char="-"/>
            </a:pPr>
            <a:r>
              <a:rPr lang="pl-PL" sz="2400" dirty="0"/>
              <a:t>z</a:t>
            </a:r>
            <a:r>
              <a:rPr lang="pl-PL" sz="2400" dirty="0" smtClean="0"/>
              <a:t> natury </a:t>
            </a:r>
            <a:r>
              <a:rPr lang="pl-PL" sz="2400" b="1" dirty="0" smtClean="0"/>
              <a:t>ma ją cechować egalitaryzm</a:t>
            </a:r>
            <a:r>
              <a:rPr lang="pl-PL" sz="2400" dirty="0"/>
              <a:t>, a nie </a:t>
            </a:r>
            <a:r>
              <a:rPr lang="pl-PL" sz="2400" dirty="0" smtClean="0"/>
              <a:t>ekskluzywność.</a:t>
            </a:r>
            <a:endParaRPr lang="pl-PL" sz="2400" dirty="0" smtClean="0"/>
          </a:p>
          <a:p>
            <a:pPr>
              <a:buFontTx/>
              <a:buChar char="-"/>
            </a:pP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  </a:t>
            </a:r>
            <a:endParaRPr lang="pl-PL" sz="2400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8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32111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 smtClean="0"/>
              <a:t>UZASADNIENIE PROBLEMATYKI BADAWCZEJ</a:t>
            </a: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pl-PL" sz="2400" dirty="0"/>
              <a:t>W dyskursie naukowym </a:t>
            </a:r>
            <a:r>
              <a:rPr lang="pl-PL" sz="2400" dirty="0" smtClean="0"/>
              <a:t>w </a:t>
            </a:r>
            <a:r>
              <a:rPr lang="pl-PL" sz="2400" dirty="0"/>
              <a:t>Polsce zwykle przyjmuje się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i="1" dirty="0" smtClean="0"/>
              <a:t>a </a:t>
            </a:r>
            <a:r>
              <a:rPr lang="pl-PL" sz="2400" i="1" dirty="0"/>
              <a:t>priori</a:t>
            </a:r>
            <a:r>
              <a:rPr lang="pl-PL" sz="2400" dirty="0"/>
              <a:t>, że rewitalizacja skutkuje zwyżką cen na lokalnym rynku nieruchomości mieszkaniowych. </a:t>
            </a:r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Natomiast </a:t>
            </a:r>
            <a:r>
              <a:rPr lang="pl-PL" sz="2400" dirty="0"/>
              <a:t>badania ilościowe są w tym obszarze podejmowane rzadko, a przy tym wąsko i fragmentarycznie ujmują </a:t>
            </a:r>
            <a:r>
              <a:rPr lang="pl-PL" sz="2400" dirty="0" smtClean="0"/>
              <a:t>problematykę. </a:t>
            </a:r>
            <a:endParaRPr lang="pl-PL" sz="2400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1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32111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 smtClean="0"/>
              <a:t>TEZA</a:t>
            </a:r>
          </a:p>
          <a:p>
            <a:pPr marL="0" indent="0" algn="ctr">
              <a:buNone/>
            </a:pPr>
            <a:endParaRPr lang="pl-PL" sz="2000" b="1" i="1" dirty="0" smtClean="0"/>
          </a:p>
          <a:p>
            <a:pPr marL="0" indent="0" algn="ctr">
              <a:buNone/>
            </a:pPr>
            <a:endParaRPr lang="pl-PL" sz="1400" b="1" i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dirty="0" smtClean="0"/>
              <a:t>Rewitalizacja </a:t>
            </a:r>
            <a:r>
              <a:rPr lang="pl-PL" sz="2400" dirty="0"/>
              <a:t>terenów miejskich wpływa na funkcjonowanie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lokalnego </a:t>
            </a:r>
            <a:r>
              <a:rPr lang="pl-PL" sz="2400" dirty="0"/>
              <a:t>rynku nieruchomości </a:t>
            </a:r>
            <a:r>
              <a:rPr lang="pl-PL" sz="2400" dirty="0" smtClean="0"/>
              <a:t>mieszkaniowych</a:t>
            </a:r>
            <a:endParaRPr lang="pl-PL" sz="2400" dirty="0"/>
          </a:p>
          <a:p>
            <a:endParaRPr lang="pl-PL" sz="2000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994052"/>
            <a:ext cx="8229600" cy="5132111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b="1" dirty="0" smtClean="0"/>
              <a:t>HIPOTEZY BADAWCZE</a:t>
            </a:r>
          </a:p>
          <a:p>
            <a:r>
              <a:rPr lang="pl-PL" sz="1600" dirty="0" smtClean="0"/>
              <a:t>H1</a:t>
            </a:r>
            <a:r>
              <a:rPr lang="pl-PL" sz="1600" dirty="0"/>
              <a:t>:	</a:t>
            </a:r>
            <a:r>
              <a:rPr lang="pl-PL" sz="1600" dirty="0" smtClean="0"/>
              <a:t>...</a:t>
            </a:r>
            <a:endParaRPr lang="pl-PL" sz="1600" dirty="0"/>
          </a:p>
          <a:p>
            <a:r>
              <a:rPr lang="pl-PL" sz="1600" dirty="0"/>
              <a:t>H2:	</a:t>
            </a:r>
            <a:r>
              <a:rPr lang="pl-PL" sz="1600" dirty="0" smtClean="0"/>
              <a:t>...  </a:t>
            </a:r>
            <a:endParaRPr lang="pl-PL" sz="1600" dirty="0"/>
          </a:p>
          <a:p>
            <a:r>
              <a:rPr lang="pl-PL" sz="1600" dirty="0"/>
              <a:t>H3:	</a:t>
            </a:r>
            <a:r>
              <a:rPr lang="pl-PL" sz="1600" dirty="0" smtClean="0"/>
              <a:t>...</a:t>
            </a:r>
            <a:endParaRPr lang="pl-PL" sz="1600" dirty="0"/>
          </a:p>
          <a:p>
            <a:r>
              <a:rPr lang="pl-PL" sz="1600" dirty="0" smtClean="0"/>
              <a:t>H4:</a:t>
            </a:r>
            <a:r>
              <a:rPr lang="pl-PL" sz="1600" dirty="0"/>
              <a:t>	...</a:t>
            </a:r>
          </a:p>
          <a:p>
            <a:r>
              <a:rPr lang="pl-PL" sz="1600" dirty="0" smtClean="0"/>
              <a:t>H5:</a:t>
            </a:r>
            <a:r>
              <a:rPr lang="pl-PL" sz="1600" dirty="0"/>
              <a:t>	...  </a:t>
            </a:r>
          </a:p>
          <a:p>
            <a:r>
              <a:rPr lang="pl-PL" sz="1600" dirty="0" smtClean="0"/>
              <a:t>H6:</a:t>
            </a:r>
            <a:r>
              <a:rPr lang="pl-PL" sz="1600" dirty="0"/>
              <a:t>	</a:t>
            </a:r>
            <a:r>
              <a:rPr lang="pl-PL" sz="1600" dirty="0" smtClean="0"/>
              <a:t>...</a:t>
            </a:r>
          </a:p>
          <a:p>
            <a:r>
              <a:rPr lang="pl-PL" sz="2400" dirty="0"/>
              <a:t>H7:	</a:t>
            </a:r>
            <a:r>
              <a:rPr lang="pl-PL" sz="2400" u="sng" dirty="0"/>
              <a:t>Społeczna percepcja wpływu rewitalizacji na ceny mieszkań jest odmienna od faktycznego przebiegu zmian cen transakcyjnych notowanych na lokalnym rynku nieruchomości</a:t>
            </a:r>
            <a:r>
              <a:rPr lang="pl-PL" sz="2400" dirty="0"/>
              <a:t>.</a:t>
            </a:r>
          </a:p>
          <a:p>
            <a:r>
              <a:rPr lang="pl-PL" sz="2000" dirty="0">
                <a:solidFill>
                  <a:srgbClr val="FF0000"/>
                </a:solidFill>
              </a:rPr>
              <a:t>H8:	Specjaliści z zakresu obsługi rynku nieruchomości postrzegają następstwa rewitalizacji na rynku mieszkaniowym w inny sposób niż osoby niezwiązane </a:t>
            </a:r>
            <a:r>
              <a:rPr lang="pl-PL" sz="2000" dirty="0" smtClean="0">
                <a:solidFill>
                  <a:srgbClr val="FF0000"/>
                </a:solidFill>
              </a:rPr>
              <a:t>z </a:t>
            </a:r>
            <a:r>
              <a:rPr lang="pl-PL" sz="2000" dirty="0">
                <a:solidFill>
                  <a:srgbClr val="FF0000"/>
                </a:solidFill>
              </a:rPr>
              <a:t>nim </a:t>
            </a:r>
            <a:r>
              <a:rPr lang="pl-PL" sz="2000" dirty="0" smtClean="0">
                <a:solidFill>
                  <a:srgbClr val="FF0000"/>
                </a:solidFill>
              </a:rPr>
              <a:t>profesjonalnie.</a:t>
            </a:r>
            <a:endParaRPr lang="pl-PL" sz="2000" dirty="0" smtClean="0"/>
          </a:p>
          <a:p>
            <a:endParaRPr lang="pl-PL" sz="2400" dirty="0"/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32111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 smtClean="0"/>
              <a:t>Modele rewitalizacji uwzględniające obecność rynku nieruchomości</a:t>
            </a:r>
          </a:p>
          <a:p>
            <a:pPr marL="0" indent="0" algn="ctr">
              <a:buNone/>
            </a:pPr>
            <a:endParaRPr lang="pl-PL" sz="2800" b="1" dirty="0" smtClean="0"/>
          </a:p>
          <a:p>
            <a:pPr>
              <a:buFontTx/>
              <a:buChar char="-"/>
            </a:pPr>
            <a:r>
              <a:rPr lang="pl-PL" sz="2800" dirty="0" smtClean="0">
                <a:solidFill>
                  <a:srgbClr val="FF0000"/>
                </a:solidFill>
              </a:rPr>
              <a:t>model „od rewitalizacji do gentryfikacji” </a:t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>(krótko: rewitalizacji-gentryfikacji)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800" dirty="0">
                <a:solidFill>
                  <a:srgbClr val="FF0000"/>
                </a:solidFill>
              </a:rPr>
              <a:t>m</a:t>
            </a:r>
            <a:r>
              <a:rPr lang="pl-PL" sz="2800" dirty="0" smtClean="0">
                <a:solidFill>
                  <a:srgbClr val="FF0000"/>
                </a:solidFill>
              </a:rPr>
              <a:t>odel dewitalizacji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800" dirty="0"/>
              <a:t>m</a:t>
            </a:r>
            <a:r>
              <a:rPr lang="pl-PL" sz="2800" dirty="0" smtClean="0"/>
              <a:t>odel rewitalizacji ciągłej</a:t>
            </a:r>
            <a:endParaRPr lang="pl-PL" sz="2800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32111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Co „psuje” rewitalizację?</a:t>
            </a:r>
            <a:br>
              <a:rPr lang="pl-PL" b="1" dirty="0" smtClean="0"/>
            </a:br>
            <a:endParaRPr lang="pl-PL" b="1" dirty="0" smtClean="0"/>
          </a:p>
          <a:p>
            <a:pPr marL="0" indent="0">
              <a:buNone/>
            </a:pPr>
            <a:r>
              <a:rPr lang="pl-PL" sz="2800" u="sng" dirty="0" smtClean="0"/>
              <a:t>Chciwość</a:t>
            </a:r>
            <a:r>
              <a:rPr lang="pl-PL" sz="2800" dirty="0" smtClean="0"/>
              <a:t> – spekulacja na rynku nieruchomości.</a:t>
            </a:r>
          </a:p>
          <a:p>
            <a:pPr marL="0" indent="0">
              <a:buNone/>
            </a:pPr>
            <a:r>
              <a:rPr lang="pl-PL" sz="2800" u="sng" dirty="0" smtClean="0"/>
              <a:t>Krótkowzroczność</a:t>
            </a:r>
            <a:r>
              <a:rPr lang="pl-PL" sz="2800" dirty="0" smtClean="0"/>
              <a:t> – brak szerszej perspektywy, zrozumienia procesów.</a:t>
            </a:r>
          </a:p>
          <a:p>
            <a:pPr marL="0" indent="0">
              <a:buNone/>
            </a:pPr>
            <a:r>
              <a:rPr lang="pl-PL" sz="2800" u="sng" dirty="0" smtClean="0"/>
              <a:t>Niecierpliwość</a:t>
            </a:r>
            <a:r>
              <a:rPr lang="pl-PL" sz="2800" dirty="0" smtClean="0"/>
              <a:t> – oczekiwanie „natychmiastowości” w realizacji zysków. </a:t>
            </a:r>
          </a:p>
          <a:p>
            <a:pPr marL="0" indent="0">
              <a:buNone/>
            </a:pPr>
            <a:r>
              <a:rPr lang="pl-PL" sz="2800" u="sng" dirty="0" smtClean="0"/>
              <a:t>Partykularyzm</a:t>
            </a:r>
            <a:r>
              <a:rPr lang="pl-PL" sz="2800" dirty="0" smtClean="0"/>
              <a:t> – „moje” ważniejsze od „nasze”.</a:t>
            </a:r>
          </a:p>
          <a:p>
            <a:pPr marL="0" indent="0">
              <a:buNone/>
            </a:pPr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32111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b="1" dirty="0" smtClean="0"/>
              <a:t>EFEKTY (KORZYŚCI) ZEWNĘTRZNE  </a:t>
            </a: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pl-PL" sz="2400" dirty="0" smtClean="0"/>
              <a:t>Rewitalizacji towarzyszy </a:t>
            </a:r>
            <a:r>
              <a:rPr lang="pl-PL" sz="2400" u="sng" dirty="0" smtClean="0"/>
              <a:t>mechanizm </a:t>
            </a:r>
            <a:r>
              <a:rPr lang="pl-PL" sz="2400" u="sng" dirty="0"/>
              <a:t>transmisji korzyści publicznych z </a:t>
            </a:r>
            <a:r>
              <a:rPr lang="pl-PL" sz="2400" u="sng" dirty="0" smtClean="0"/>
              <a:t>pozytywnie </a:t>
            </a:r>
            <a:r>
              <a:rPr lang="pl-PL" sz="2400" u="sng" dirty="0"/>
              <a:t>zmieniającego się otoczenia na wartość rynkową nieruchomości</a:t>
            </a:r>
            <a:r>
              <a:rPr lang="pl-PL" sz="2400" dirty="0"/>
              <a:t> (</a:t>
            </a:r>
            <a:r>
              <a:rPr lang="pl-PL" sz="2400" dirty="0" smtClean="0"/>
              <a:t>będących </a:t>
            </a:r>
            <a:r>
              <a:rPr lang="pl-PL" sz="2400" dirty="0"/>
              <a:t>we władaniu prywatnym).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Jeżeli </a:t>
            </a:r>
            <a:r>
              <a:rPr lang="pl-PL" sz="2400" dirty="0"/>
              <a:t>te zmiany realizuje się w długiej perspektywie,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są </a:t>
            </a:r>
            <a:r>
              <a:rPr lang="pl-PL" sz="2400" dirty="0"/>
              <a:t>to skutki pozytywnej dyfuzji efektów zewnętrznych rewitalizacji (</a:t>
            </a:r>
            <a:r>
              <a:rPr lang="pl-PL" sz="2400" i="1" dirty="0" err="1"/>
              <a:t>spatial</a:t>
            </a:r>
            <a:r>
              <a:rPr lang="pl-PL" sz="2400" i="1" dirty="0"/>
              <a:t> </a:t>
            </a:r>
            <a:r>
              <a:rPr lang="pl-PL" sz="2400" i="1" dirty="0" err="1" smtClean="0"/>
              <a:t>spillover</a:t>
            </a:r>
            <a:r>
              <a:rPr lang="pl-PL" sz="2400" dirty="0"/>
              <a:t>), a jeśli notuje się ich gwałtowność – prawdopodobnie świadczą o </a:t>
            </a:r>
            <a:r>
              <a:rPr lang="pl-PL" sz="2400" dirty="0" smtClean="0"/>
              <a:t>przeobrażaniu </a:t>
            </a:r>
            <a:r>
              <a:rPr lang="pl-PL" sz="2400" dirty="0"/>
              <a:t>się rewitalizacji w </a:t>
            </a:r>
            <a:r>
              <a:rPr lang="pl-PL" sz="2400" dirty="0" smtClean="0"/>
              <a:t>gentryfikację.</a:t>
            </a:r>
            <a:endParaRPr lang="pl-PL" sz="2400" dirty="0"/>
          </a:p>
        </p:txBody>
      </p:sp>
      <p:pic>
        <p:nvPicPr>
          <p:cNvPr id="4" name="Picture 10" descr="power point tytulo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6632"/>
            <a:ext cx="8229600" cy="87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2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ntacja-pl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yw pakiet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prezntacja-pl</Template>
  <TotalTime>3919</TotalTime>
  <Words>331</Words>
  <Application>Microsoft Office PowerPoint</Application>
  <PresentationFormat>Pokaz na ekranie (4:3)</PresentationFormat>
  <Paragraphs>88</Paragraphs>
  <Slides>24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prezntacja-pl</vt:lpstr>
      <vt:lpstr>Dla kogo zyski z rewitalizacji?  Krytyczna ocena następstw odnowy miasta  na rynku mieszkaniowym  Sławomir Palicki Katedra Inwestycji i Nieruchomości Instytut Zarządzania Uniwersytet Ekonomiczny w Poznaniu  Konferencja Naukowo-Dydaktyczna  „Współczesne wyzwania  gospodarowania nieruchomościami”, UE w Krakowie, 19-21.09.2021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 elit. Sed commodo maximus lobortis. Ut laoreet lectus quis dolor pretium, eu sodales urna tincidunt.</dc:title>
  <dc:creator>Sławek</dc:creator>
  <cp:lastModifiedBy>Sławek</cp:lastModifiedBy>
  <cp:revision>172</cp:revision>
  <dcterms:created xsi:type="dcterms:W3CDTF">2021-02-28T20:34:02Z</dcterms:created>
  <dcterms:modified xsi:type="dcterms:W3CDTF">2021-09-20T06:12:58Z</dcterms:modified>
</cp:coreProperties>
</file>