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handoutMasterIdLst>
    <p:handoutMasterId r:id="rId13"/>
  </p:handoutMasterIdLst>
  <p:sldIdLst>
    <p:sldId id="261" r:id="rId3"/>
    <p:sldId id="263" r:id="rId4"/>
    <p:sldId id="266" r:id="rId5"/>
    <p:sldId id="265" r:id="rId6"/>
    <p:sldId id="267" r:id="rId7"/>
    <p:sldId id="268" r:id="rId8"/>
    <p:sldId id="269" r:id="rId9"/>
    <p:sldId id="270" r:id="rId10"/>
    <p:sldId id="271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 autoAdjust="0"/>
  </p:normalViewPr>
  <p:slideViewPr>
    <p:cSldViewPr snapToGrid="0">
      <p:cViewPr varScale="1">
        <p:scale>
          <a:sx n="72" d="100"/>
          <a:sy n="72" d="100"/>
        </p:scale>
        <p:origin x="576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cuments\Privat\UEK\Artyku&#322;y\Potencjalne\QE_real%20estate\Dane\PL_QE_database4_cleaned_201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cuments\Privat\UEK\Artyku&#322;y\Potencjalne\QE_real%20estate\Dane\PL_QE_database4_cleaned_201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cuments\Privat\UEK\Artyku&#322;y\Potencjalne\QE_real%20estate\Dane\PL_QE_database4_cleaned_2010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cuments\Privat\UEK\Artyku&#322;y\Potencjalne\QE_real%20estate\Dane\PL_QE_database4_cleaned_2010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cuments\Privat\UEK\Artyku&#322;y\Potencjalne\QE_real%20estate\Dane\PL_QE_database4_cleaned_2010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cuments\Privat\UEK\Artyku&#322;y\Potencjalne\QE_real%20estate\Dane\PL_QE_database4_cleaned_2010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cuments\Privat\UEK\Artyku&#322;y\Potencjalne\QE_real%20estate\Dane\PL_QE_database4_cleaned_2010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Nieruchomości_7M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VAR_3_2!$S$3</c:f>
              <c:strCache>
                <c:ptCount val="1"/>
                <c:pt idx="0">
                  <c:v>IRF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VAR_3_2!$R$4:$R$13</c:f>
              <c:numCache>
                <c:formatCode>0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VAR_3_2!$S$4:$S$13</c:f>
              <c:numCache>
                <c:formatCode>0.000</c:formatCode>
                <c:ptCount val="10"/>
                <c:pt idx="0">
                  <c:v>1.9490000000000001</c:v>
                </c:pt>
                <c:pt idx="1">
                  <c:v>1.1160000000000001</c:v>
                </c:pt>
                <c:pt idx="2">
                  <c:v>1.583</c:v>
                </c:pt>
                <c:pt idx="3">
                  <c:v>1.6910000000000001</c:v>
                </c:pt>
                <c:pt idx="4">
                  <c:v>1.0109999999999999</c:v>
                </c:pt>
                <c:pt idx="5">
                  <c:v>1.0900000000000001</c:v>
                </c:pt>
                <c:pt idx="6">
                  <c:v>0.78800000000000003</c:v>
                </c:pt>
                <c:pt idx="7">
                  <c:v>0.51600000000000001</c:v>
                </c:pt>
                <c:pt idx="8">
                  <c:v>0.51400000000000001</c:v>
                </c:pt>
                <c:pt idx="9">
                  <c:v>0.33200000000000002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7D9-B646-9FA4-77D777C2B9E3}"/>
            </c:ext>
          </c:extLst>
        </c:ser>
        <c:ser>
          <c:idx val="1"/>
          <c:order val="1"/>
          <c:tx>
            <c:strRef>
              <c:f>VAR_3_2!$T$3</c:f>
              <c:strCache>
                <c:ptCount val="1"/>
                <c:pt idx="0">
                  <c:v>Down</c:v>
                </c:pt>
              </c:strCache>
            </c:strRef>
          </c:tx>
          <c:spPr>
            <a:ln w="19050" cap="rnd">
              <a:solidFill>
                <a:srgbClr val="FF0000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VAR_3_2!$R$4:$R$13</c:f>
              <c:numCache>
                <c:formatCode>0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VAR_3_2!$T$4:$T$13</c:f>
              <c:numCache>
                <c:formatCode>0.000</c:formatCode>
                <c:ptCount val="10"/>
                <c:pt idx="0">
                  <c:v>2.355</c:v>
                </c:pt>
                <c:pt idx="1">
                  <c:v>1.9780000000000002</c:v>
                </c:pt>
                <c:pt idx="2">
                  <c:v>2.6669999999999998</c:v>
                </c:pt>
                <c:pt idx="3">
                  <c:v>2.9870000000000001</c:v>
                </c:pt>
                <c:pt idx="4">
                  <c:v>2.5409999999999999</c:v>
                </c:pt>
                <c:pt idx="5">
                  <c:v>2.726</c:v>
                </c:pt>
                <c:pt idx="6">
                  <c:v>2.4660000000000002</c:v>
                </c:pt>
                <c:pt idx="7">
                  <c:v>2.2279999999999998</c:v>
                </c:pt>
                <c:pt idx="8">
                  <c:v>2.2320000000000002</c:v>
                </c:pt>
                <c:pt idx="9">
                  <c:v>2.032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7D9-B646-9FA4-77D777C2B9E3}"/>
            </c:ext>
          </c:extLst>
        </c:ser>
        <c:ser>
          <c:idx val="2"/>
          <c:order val="2"/>
          <c:tx>
            <c:strRef>
              <c:f>VAR_3_2!$U$3</c:f>
              <c:strCache>
                <c:ptCount val="1"/>
                <c:pt idx="0">
                  <c:v>Up</c:v>
                </c:pt>
              </c:strCache>
            </c:strRef>
          </c:tx>
          <c:spPr>
            <a:ln w="19050" cap="rnd">
              <a:solidFill>
                <a:srgbClr val="FF0000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VAR_3_2!$R$4:$R$13</c:f>
              <c:numCache>
                <c:formatCode>0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VAR_3_2!$U$4:$U$13</c:f>
              <c:numCache>
                <c:formatCode>0.000</c:formatCode>
                <c:ptCount val="10"/>
                <c:pt idx="0">
                  <c:v>1.5430000000000001</c:v>
                </c:pt>
                <c:pt idx="1">
                  <c:v>0.25400000000000011</c:v>
                </c:pt>
                <c:pt idx="2">
                  <c:v>0.49899999999999989</c:v>
                </c:pt>
                <c:pt idx="3">
                  <c:v>0.39500000000000002</c:v>
                </c:pt>
                <c:pt idx="4">
                  <c:v>-0.51900000000000013</c:v>
                </c:pt>
                <c:pt idx="5">
                  <c:v>-0.54599999999999982</c:v>
                </c:pt>
                <c:pt idx="6">
                  <c:v>-0.8899999999999999</c:v>
                </c:pt>
                <c:pt idx="7">
                  <c:v>-1.196</c:v>
                </c:pt>
                <c:pt idx="8">
                  <c:v>-1.204</c:v>
                </c:pt>
                <c:pt idx="9">
                  <c:v>-1.3679999999999999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47D9-B646-9FA4-77D777C2B9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14156368"/>
        <c:axId val="-114151472"/>
      </c:lineChart>
      <c:catAx>
        <c:axId val="-114156368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low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114151472"/>
        <c:crosses val="autoZero"/>
        <c:auto val="1"/>
        <c:lblAlgn val="ctr"/>
        <c:lblOffset val="100"/>
        <c:noMultiLvlLbl val="0"/>
      </c:catAx>
      <c:valAx>
        <c:axId val="-114151472"/>
        <c:scaling>
          <c:orientation val="minMax"/>
          <c:max val="4"/>
          <c:min val="-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11415636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l-PL" dirty="0" smtClean="0"/>
              <a:t>WIBOR3M</a:t>
            </a:r>
            <a:endParaRPr lang="pl-PL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VAR_3_2!$X$3</c:f>
              <c:strCache>
                <c:ptCount val="1"/>
                <c:pt idx="0">
                  <c:v>IRF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VAR_3_2!$R$4:$R$13</c:f>
              <c:numCache>
                <c:formatCode>0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VAR_3_2!$X$4:$X$13</c:f>
              <c:numCache>
                <c:formatCode>0.000</c:formatCode>
                <c:ptCount val="10"/>
                <c:pt idx="0">
                  <c:v>0</c:v>
                </c:pt>
                <c:pt idx="1">
                  <c:v>-0.874</c:v>
                </c:pt>
                <c:pt idx="2">
                  <c:v>-0.69199999999999995</c:v>
                </c:pt>
                <c:pt idx="3">
                  <c:v>-1.3819999999999999</c:v>
                </c:pt>
                <c:pt idx="4">
                  <c:v>-1.5389999999999999</c:v>
                </c:pt>
                <c:pt idx="5">
                  <c:v>-0.96899999999999997</c:v>
                </c:pt>
                <c:pt idx="6">
                  <c:v>-0.749</c:v>
                </c:pt>
                <c:pt idx="7">
                  <c:v>-0.189</c:v>
                </c:pt>
                <c:pt idx="8">
                  <c:v>0.224</c:v>
                </c:pt>
                <c:pt idx="9">
                  <c:v>0.255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C79-094A-9F8F-BF45034F6E91}"/>
            </c:ext>
          </c:extLst>
        </c:ser>
        <c:ser>
          <c:idx val="1"/>
          <c:order val="1"/>
          <c:tx>
            <c:strRef>
              <c:f>VAR_3_2!$Y$3</c:f>
              <c:strCache>
                <c:ptCount val="1"/>
                <c:pt idx="0">
                  <c:v>Down</c:v>
                </c:pt>
              </c:strCache>
            </c:strRef>
          </c:tx>
          <c:spPr>
            <a:ln w="19050" cap="rnd">
              <a:solidFill>
                <a:srgbClr val="FF0000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VAR_3_2!$R$4:$R$13</c:f>
              <c:numCache>
                <c:formatCode>0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VAR_3_2!$Y$4:$Y$13</c:f>
              <c:numCache>
                <c:formatCode>0.000</c:formatCode>
                <c:ptCount val="10"/>
                <c:pt idx="0">
                  <c:v>0</c:v>
                </c:pt>
                <c:pt idx="1">
                  <c:v>-6.0000000000000053E-2</c:v>
                </c:pt>
                <c:pt idx="2">
                  <c:v>0.32600000000000007</c:v>
                </c:pt>
                <c:pt idx="3">
                  <c:v>-0.21999999999999997</c:v>
                </c:pt>
                <c:pt idx="4">
                  <c:v>-0.13500000000000001</c:v>
                </c:pt>
                <c:pt idx="5">
                  <c:v>0.59300000000000008</c:v>
                </c:pt>
                <c:pt idx="6">
                  <c:v>0.94899999999999995</c:v>
                </c:pt>
                <c:pt idx="7">
                  <c:v>1.635</c:v>
                </c:pt>
                <c:pt idx="8">
                  <c:v>2.1419999999999999</c:v>
                </c:pt>
                <c:pt idx="9">
                  <c:v>2.1970000000000001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C79-094A-9F8F-BF45034F6E91}"/>
            </c:ext>
          </c:extLst>
        </c:ser>
        <c:ser>
          <c:idx val="2"/>
          <c:order val="2"/>
          <c:tx>
            <c:strRef>
              <c:f>VAR_3_2!$Z$3</c:f>
              <c:strCache>
                <c:ptCount val="1"/>
                <c:pt idx="0">
                  <c:v>Up</c:v>
                </c:pt>
              </c:strCache>
            </c:strRef>
          </c:tx>
          <c:spPr>
            <a:ln w="19050" cap="rnd">
              <a:solidFill>
                <a:srgbClr val="FF0000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VAR_3_2!$R$4:$R$13</c:f>
              <c:numCache>
                <c:formatCode>0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VAR_3_2!$Z$4:$Z$13</c:f>
              <c:numCache>
                <c:formatCode>0.000</c:formatCode>
                <c:ptCount val="10"/>
                <c:pt idx="0">
                  <c:v>0</c:v>
                </c:pt>
                <c:pt idx="1">
                  <c:v>-1.6879999999999999</c:v>
                </c:pt>
                <c:pt idx="2">
                  <c:v>-1.71</c:v>
                </c:pt>
                <c:pt idx="3">
                  <c:v>-2.5439999999999996</c:v>
                </c:pt>
                <c:pt idx="4">
                  <c:v>-2.9429999999999996</c:v>
                </c:pt>
                <c:pt idx="5">
                  <c:v>-2.5310000000000001</c:v>
                </c:pt>
                <c:pt idx="6">
                  <c:v>-2.4470000000000001</c:v>
                </c:pt>
                <c:pt idx="7">
                  <c:v>-2.0129999999999999</c:v>
                </c:pt>
                <c:pt idx="8">
                  <c:v>-1.694</c:v>
                </c:pt>
                <c:pt idx="9">
                  <c:v>-1.6869999999999998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1C79-094A-9F8F-BF45034F6E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14128624"/>
        <c:axId val="-114145488"/>
      </c:lineChart>
      <c:catAx>
        <c:axId val="-114128624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low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114145488"/>
        <c:crosses val="autoZero"/>
        <c:auto val="1"/>
        <c:lblAlgn val="ctr"/>
        <c:lblOffset val="100"/>
        <c:noMultiLvlLbl val="0"/>
      </c:catAx>
      <c:valAx>
        <c:axId val="-114145488"/>
        <c:scaling>
          <c:orientation val="minMax"/>
          <c:max val="4"/>
          <c:min val="-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114128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Nowe budowy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VAR_3_2!$AC$3</c:f>
              <c:strCache>
                <c:ptCount val="1"/>
                <c:pt idx="0">
                  <c:v>IRF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VAR_3_2!$R$4:$R$13</c:f>
              <c:numCache>
                <c:formatCode>0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VAR_3_2!$AC$4:$AC$13</c:f>
              <c:numCache>
                <c:formatCode>0.000</c:formatCode>
                <c:ptCount val="10"/>
                <c:pt idx="0">
                  <c:v>0</c:v>
                </c:pt>
                <c:pt idx="1">
                  <c:v>-2.5000000000000001E-2</c:v>
                </c:pt>
                <c:pt idx="2">
                  <c:v>-0.41199999999999998</c:v>
                </c:pt>
                <c:pt idx="3">
                  <c:v>6.7000000000000004E-2</c:v>
                </c:pt>
                <c:pt idx="4">
                  <c:v>0.21099999999999999</c:v>
                </c:pt>
                <c:pt idx="5">
                  <c:v>0.53100000000000003</c:v>
                </c:pt>
                <c:pt idx="6">
                  <c:v>0.82199999999999995</c:v>
                </c:pt>
                <c:pt idx="7">
                  <c:v>0.84799999999999998</c:v>
                </c:pt>
                <c:pt idx="8">
                  <c:v>0.873</c:v>
                </c:pt>
                <c:pt idx="9">
                  <c:v>0.60099999999999998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B3D-7E4C-ABDE-263286D547A3}"/>
            </c:ext>
          </c:extLst>
        </c:ser>
        <c:ser>
          <c:idx val="1"/>
          <c:order val="1"/>
          <c:tx>
            <c:strRef>
              <c:f>VAR_3_2!$AD$3</c:f>
              <c:strCache>
                <c:ptCount val="1"/>
                <c:pt idx="0">
                  <c:v>Down</c:v>
                </c:pt>
              </c:strCache>
            </c:strRef>
          </c:tx>
          <c:spPr>
            <a:ln w="19050" cap="rnd">
              <a:solidFill>
                <a:srgbClr val="FF0000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VAR_3_2!$R$4:$R$13</c:f>
              <c:numCache>
                <c:formatCode>0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VAR_3_2!$AD$4:$AD$13</c:f>
              <c:numCache>
                <c:formatCode>0.000</c:formatCode>
                <c:ptCount val="10"/>
                <c:pt idx="0">
                  <c:v>0</c:v>
                </c:pt>
                <c:pt idx="1">
                  <c:v>0.81099999999999994</c:v>
                </c:pt>
                <c:pt idx="2">
                  <c:v>0.68800000000000017</c:v>
                </c:pt>
                <c:pt idx="3">
                  <c:v>1.367</c:v>
                </c:pt>
                <c:pt idx="4">
                  <c:v>1.647</c:v>
                </c:pt>
                <c:pt idx="5">
                  <c:v>2.0070000000000001</c:v>
                </c:pt>
                <c:pt idx="6">
                  <c:v>2.2519999999999998</c:v>
                </c:pt>
                <c:pt idx="7">
                  <c:v>2.1859999999999999</c:v>
                </c:pt>
                <c:pt idx="8">
                  <c:v>2.093</c:v>
                </c:pt>
                <c:pt idx="9">
                  <c:v>1.7749999999999999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B3D-7E4C-ABDE-263286D547A3}"/>
            </c:ext>
          </c:extLst>
        </c:ser>
        <c:ser>
          <c:idx val="2"/>
          <c:order val="2"/>
          <c:tx>
            <c:strRef>
              <c:f>VAR_3_2!$AE$3</c:f>
              <c:strCache>
                <c:ptCount val="1"/>
                <c:pt idx="0">
                  <c:v>Up</c:v>
                </c:pt>
              </c:strCache>
            </c:strRef>
          </c:tx>
          <c:spPr>
            <a:ln w="19050" cap="rnd">
              <a:solidFill>
                <a:srgbClr val="FF0000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VAR_3_2!$R$4:$R$13</c:f>
              <c:numCache>
                <c:formatCode>0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VAR_3_2!$AE$4:$AE$13</c:f>
              <c:numCache>
                <c:formatCode>0.000</c:formatCode>
                <c:ptCount val="10"/>
                <c:pt idx="0">
                  <c:v>0</c:v>
                </c:pt>
                <c:pt idx="1">
                  <c:v>-0.86099999999999999</c:v>
                </c:pt>
                <c:pt idx="2">
                  <c:v>-1.512</c:v>
                </c:pt>
                <c:pt idx="3">
                  <c:v>-1.2330000000000001</c:v>
                </c:pt>
                <c:pt idx="4">
                  <c:v>-1.2249999999999999</c:v>
                </c:pt>
                <c:pt idx="5">
                  <c:v>-0.94499999999999995</c:v>
                </c:pt>
                <c:pt idx="6">
                  <c:v>-0.60799999999999998</c:v>
                </c:pt>
                <c:pt idx="7">
                  <c:v>-0.4900000000000001</c:v>
                </c:pt>
                <c:pt idx="8">
                  <c:v>-0.34699999999999998</c:v>
                </c:pt>
                <c:pt idx="9">
                  <c:v>-0.57299999999999995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5B3D-7E4C-ABDE-263286D547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14158544"/>
        <c:axId val="-114156912"/>
      </c:lineChart>
      <c:catAx>
        <c:axId val="-114158544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low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114156912"/>
        <c:crosses val="autoZero"/>
        <c:auto val="1"/>
        <c:lblAlgn val="ctr"/>
        <c:lblOffset val="100"/>
        <c:noMultiLvlLbl val="0"/>
      </c:catAx>
      <c:valAx>
        <c:axId val="-114156912"/>
        <c:scaling>
          <c:orientation val="minMax"/>
          <c:max val="4"/>
          <c:min val="-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114158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Aktywa NBP jako % PKB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VAR_3_2!$AH$3</c:f>
              <c:strCache>
                <c:ptCount val="1"/>
                <c:pt idx="0">
                  <c:v>IRF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VAR_3_2!$R$4:$R$13</c:f>
              <c:numCache>
                <c:formatCode>0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VAR_3_2!$AH$4:$AH$13</c:f>
              <c:numCache>
                <c:formatCode>0.000</c:formatCode>
                <c:ptCount val="10"/>
                <c:pt idx="0">
                  <c:v>0</c:v>
                </c:pt>
                <c:pt idx="1">
                  <c:v>-0.97899999999999998</c:v>
                </c:pt>
                <c:pt idx="2">
                  <c:v>-0.626</c:v>
                </c:pt>
                <c:pt idx="3">
                  <c:v>-0.79900000000000004</c:v>
                </c:pt>
                <c:pt idx="4">
                  <c:v>-0.91300000000000003</c:v>
                </c:pt>
                <c:pt idx="5">
                  <c:v>-0.66500000000000004</c:v>
                </c:pt>
                <c:pt idx="6">
                  <c:v>-0.71699999999999997</c:v>
                </c:pt>
                <c:pt idx="7">
                  <c:v>-0.64200000000000002</c:v>
                </c:pt>
                <c:pt idx="8">
                  <c:v>-0.498</c:v>
                </c:pt>
                <c:pt idx="9">
                  <c:v>-0.36499999999999999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001-CA42-B0B5-54B348D6EEF6}"/>
            </c:ext>
          </c:extLst>
        </c:ser>
        <c:ser>
          <c:idx val="1"/>
          <c:order val="1"/>
          <c:tx>
            <c:strRef>
              <c:f>VAR_3_2!$AI$3</c:f>
              <c:strCache>
                <c:ptCount val="1"/>
                <c:pt idx="0">
                  <c:v>Down</c:v>
                </c:pt>
              </c:strCache>
            </c:strRef>
          </c:tx>
          <c:spPr>
            <a:ln w="19050" cap="rnd">
              <a:solidFill>
                <a:srgbClr val="FF0000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VAR_3_2!$R$4:$R$13</c:f>
              <c:numCache>
                <c:formatCode>0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VAR_3_2!$AI$4:$AI$13</c:f>
              <c:numCache>
                <c:formatCode>0.000</c:formatCode>
                <c:ptCount val="10"/>
                <c:pt idx="0">
                  <c:v>0</c:v>
                </c:pt>
                <c:pt idx="1">
                  <c:v>-0.25900000000000001</c:v>
                </c:pt>
                <c:pt idx="2">
                  <c:v>0.21399999999999997</c:v>
                </c:pt>
                <c:pt idx="3">
                  <c:v>0.17299999999999993</c:v>
                </c:pt>
                <c:pt idx="4">
                  <c:v>0.29699999999999993</c:v>
                </c:pt>
                <c:pt idx="5">
                  <c:v>0.67500000000000004</c:v>
                </c:pt>
                <c:pt idx="6">
                  <c:v>0.72299999999999998</c:v>
                </c:pt>
                <c:pt idx="7">
                  <c:v>0.82799999999999996</c:v>
                </c:pt>
                <c:pt idx="8">
                  <c:v>0.90599999999999992</c:v>
                </c:pt>
                <c:pt idx="9">
                  <c:v>0.93300000000000005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001-CA42-B0B5-54B348D6EEF6}"/>
            </c:ext>
          </c:extLst>
        </c:ser>
        <c:ser>
          <c:idx val="2"/>
          <c:order val="2"/>
          <c:tx>
            <c:strRef>
              <c:f>VAR_3_2!$AJ$3</c:f>
              <c:strCache>
                <c:ptCount val="1"/>
                <c:pt idx="0">
                  <c:v>Up</c:v>
                </c:pt>
              </c:strCache>
            </c:strRef>
          </c:tx>
          <c:spPr>
            <a:ln w="19050" cap="rnd">
              <a:solidFill>
                <a:srgbClr val="FF0000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VAR_3_2!$R$4:$R$13</c:f>
              <c:numCache>
                <c:formatCode>0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VAR_3_2!$AJ$4:$AJ$13</c:f>
              <c:numCache>
                <c:formatCode>0.000</c:formatCode>
                <c:ptCount val="10"/>
                <c:pt idx="0">
                  <c:v>0</c:v>
                </c:pt>
                <c:pt idx="1">
                  <c:v>-1.6989999999999998</c:v>
                </c:pt>
                <c:pt idx="2">
                  <c:v>-1.466</c:v>
                </c:pt>
                <c:pt idx="3">
                  <c:v>-1.7709999999999999</c:v>
                </c:pt>
                <c:pt idx="4">
                  <c:v>-2.1230000000000002</c:v>
                </c:pt>
                <c:pt idx="5">
                  <c:v>-2.0049999999999999</c:v>
                </c:pt>
                <c:pt idx="6">
                  <c:v>-2.157</c:v>
                </c:pt>
                <c:pt idx="7">
                  <c:v>-2.1120000000000001</c:v>
                </c:pt>
                <c:pt idx="8">
                  <c:v>-1.9019999999999999</c:v>
                </c:pt>
                <c:pt idx="9">
                  <c:v>-1.663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B001-CA42-B0B5-54B348D6EE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14144400"/>
        <c:axId val="-114146032"/>
      </c:lineChart>
      <c:catAx>
        <c:axId val="-114144400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low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114146032"/>
        <c:crosses val="autoZero"/>
        <c:auto val="1"/>
        <c:lblAlgn val="ctr"/>
        <c:lblOffset val="100"/>
        <c:noMultiLvlLbl val="0"/>
      </c:catAx>
      <c:valAx>
        <c:axId val="-114146032"/>
        <c:scaling>
          <c:orientation val="minMax"/>
          <c:max val="4"/>
          <c:min val="-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114144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Realne</a:t>
            </a:r>
            <a:r>
              <a:rPr lang="pl-PL" baseline="0"/>
              <a:t> PKB</a:t>
            </a:r>
            <a:endParaRPr lang="pl-PL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VAR_3_2!$AM$3</c:f>
              <c:strCache>
                <c:ptCount val="1"/>
                <c:pt idx="0">
                  <c:v>IRF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VAR_3_2!$R$4:$R$13</c:f>
              <c:numCache>
                <c:formatCode>0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VAR_3_2!$AM$4:$AM$13</c:f>
              <c:numCache>
                <c:formatCode>0.000</c:formatCode>
                <c:ptCount val="10"/>
                <c:pt idx="0">
                  <c:v>0</c:v>
                </c:pt>
                <c:pt idx="1">
                  <c:v>-0.22800000000000001</c:v>
                </c:pt>
                <c:pt idx="2">
                  <c:v>0.30199999999999999</c:v>
                </c:pt>
                <c:pt idx="3">
                  <c:v>-0.16900000000000001</c:v>
                </c:pt>
                <c:pt idx="4">
                  <c:v>-0.38700000000000001</c:v>
                </c:pt>
                <c:pt idx="5">
                  <c:v>-0.35799999999999998</c:v>
                </c:pt>
                <c:pt idx="6">
                  <c:v>-0.61399999999999999</c:v>
                </c:pt>
                <c:pt idx="7">
                  <c:v>-0.39400000000000002</c:v>
                </c:pt>
                <c:pt idx="8">
                  <c:v>-0.217</c:v>
                </c:pt>
                <c:pt idx="9">
                  <c:v>-8.3000000000000004E-2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461-1C42-B492-D40CCF5AE010}"/>
            </c:ext>
          </c:extLst>
        </c:ser>
        <c:ser>
          <c:idx val="1"/>
          <c:order val="1"/>
          <c:tx>
            <c:strRef>
              <c:f>VAR_3_2!$AN$3</c:f>
              <c:strCache>
                <c:ptCount val="1"/>
                <c:pt idx="0">
                  <c:v>Down</c:v>
                </c:pt>
              </c:strCache>
            </c:strRef>
          </c:tx>
          <c:spPr>
            <a:ln w="19050" cap="rnd">
              <a:solidFill>
                <a:srgbClr val="FF0000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VAR_3_2!$R$4:$R$13</c:f>
              <c:numCache>
                <c:formatCode>0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VAR_3_2!$AN$4:$AN$13</c:f>
              <c:numCache>
                <c:formatCode>0.000</c:formatCode>
                <c:ptCount val="10"/>
                <c:pt idx="0">
                  <c:v>0</c:v>
                </c:pt>
                <c:pt idx="1">
                  <c:v>0.32800000000000007</c:v>
                </c:pt>
                <c:pt idx="2">
                  <c:v>0.96</c:v>
                </c:pt>
                <c:pt idx="3">
                  <c:v>0.59299999999999997</c:v>
                </c:pt>
                <c:pt idx="4">
                  <c:v>0.51900000000000002</c:v>
                </c:pt>
                <c:pt idx="5">
                  <c:v>0.63</c:v>
                </c:pt>
                <c:pt idx="6">
                  <c:v>0.38400000000000001</c:v>
                </c:pt>
                <c:pt idx="7">
                  <c:v>0.57799999999999996</c:v>
                </c:pt>
                <c:pt idx="8">
                  <c:v>0.72299999999999998</c:v>
                </c:pt>
                <c:pt idx="9">
                  <c:v>0.82700000000000007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461-1C42-B492-D40CCF5AE010}"/>
            </c:ext>
          </c:extLst>
        </c:ser>
        <c:ser>
          <c:idx val="2"/>
          <c:order val="2"/>
          <c:tx>
            <c:strRef>
              <c:f>VAR_3_2!$AO$3</c:f>
              <c:strCache>
                <c:ptCount val="1"/>
                <c:pt idx="0">
                  <c:v>Up</c:v>
                </c:pt>
              </c:strCache>
            </c:strRef>
          </c:tx>
          <c:spPr>
            <a:ln w="19050" cap="rnd">
              <a:solidFill>
                <a:srgbClr val="FF0000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VAR_3_2!$R$4:$R$13</c:f>
              <c:numCache>
                <c:formatCode>0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VAR_3_2!$AO$4:$AO$13</c:f>
              <c:numCache>
                <c:formatCode>0.000</c:formatCode>
                <c:ptCount val="10"/>
                <c:pt idx="0">
                  <c:v>0</c:v>
                </c:pt>
                <c:pt idx="1">
                  <c:v>-0.78400000000000003</c:v>
                </c:pt>
                <c:pt idx="2">
                  <c:v>-0.35600000000000004</c:v>
                </c:pt>
                <c:pt idx="3">
                  <c:v>-0.93100000000000005</c:v>
                </c:pt>
                <c:pt idx="4">
                  <c:v>-1.2930000000000001</c:v>
                </c:pt>
                <c:pt idx="5">
                  <c:v>-1.3460000000000001</c:v>
                </c:pt>
                <c:pt idx="6">
                  <c:v>-1.6120000000000001</c:v>
                </c:pt>
                <c:pt idx="7">
                  <c:v>-1.3660000000000001</c:v>
                </c:pt>
                <c:pt idx="8">
                  <c:v>-1.157</c:v>
                </c:pt>
                <c:pt idx="9">
                  <c:v>-0.99299999999999999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D461-1C42-B492-D40CCF5AE0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14152560"/>
        <c:axId val="-114152016"/>
      </c:lineChart>
      <c:catAx>
        <c:axId val="-114152560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low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114152016"/>
        <c:crosses val="autoZero"/>
        <c:auto val="1"/>
        <c:lblAlgn val="ctr"/>
        <c:lblOffset val="100"/>
        <c:noMultiLvlLbl val="0"/>
      </c:catAx>
      <c:valAx>
        <c:axId val="-114152016"/>
        <c:scaling>
          <c:orientation val="minMax"/>
          <c:max val="4"/>
          <c:min val="-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114152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pl-P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Stopa bezrobocia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VAR_3_2!$AR$3</c:f>
              <c:strCache>
                <c:ptCount val="1"/>
                <c:pt idx="0">
                  <c:v>IRF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VAR_3_2!$R$4:$R$13</c:f>
              <c:numCache>
                <c:formatCode>0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VAR_3_2!$AR$4:$AR$13</c:f>
              <c:numCache>
                <c:formatCode>0.000</c:formatCode>
                <c:ptCount val="10"/>
                <c:pt idx="0">
                  <c:v>0</c:v>
                </c:pt>
                <c:pt idx="1">
                  <c:v>-0.249</c:v>
                </c:pt>
                <c:pt idx="2">
                  <c:v>0.12</c:v>
                </c:pt>
                <c:pt idx="3">
                  <c:v>-0.183</c:v>
                </c:pt>
                <c:pt idx="4">
                  <c:v>-0.35099999999999998</c:v>
                </c:pt>
                <c:pt idx="5">
                  <c:v>-0.108</c:v>
                </c:pt>
                <c:pt idx="6">
                  <c:v>-9.7000000000000003E-2</c:v>
                </c:pt>
                <c:pt idx="7">
                  <c:v>-6.8000000000000005E-2</c:v>
                </c:pt>
                <c:pt idx="8">
                  <c:v>-6.4000000000000001E-2</c:v>
                </c:pt>
                <c:pt idx="9">
                  <c:v>-0.189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F10-774C-A6BA-17D2CAC52EF5}"/>
            </c:ext>
          </c:extLst>
        </c:ser>
        <c:ser>
          <c:idx val="1"/>
          <c:order val="1"/>
          <c:tx>
            <c:strRef>
              <c:f>VAR_3_2!$AS$3</c:f>
              <c:strCache>
                <c:ptCount val="1"/>
                <c:pt idx="0">
                  <c:v>Down</c:v>
                </c:pt>
              </c:strCache>
            </c:strRef>
          </c:tx>
          <c:spPr>
            <a:ln w="19050" cap="rnd">
              <a:solidFill>
                <a:srgbClr val="FF0000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VAR_3_2!$R$4:$R$13</c:f>
              <c:numCache>
                <c:formatCode>0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VAR_3_2!$AS$4:$AS$13</c:f>
              <c:numCache>
                <c:formatCode>0.000</c:formatCode>
                <c:ptCount val="10"/>
                <c:pt idx="0">
                  <c:v>0</c:v>
                </c:pt>
                <c:pt idx="1">
                  <c:v>0.17899999999999999</c:v>
                </c:pt>
                <c:pt idx="2">
                  <c:v>0.6</c:v>
                </c:pt>
                <c:pt idx="3">
                  <c:v>0.34500000000000003</c:v>
                </c:pt>
                <c:pt idx="4">
                  <c:v>0.30700000000000005</c:v>
                </c:pt>
                <c:pt idx="5">
                  <c:v>0.57800000000000007</c:v>
                </c:pt>
                <c:pt idx="6">
                  <c:v>0.55700000000000005</c:v>
                </c:pt>
                <c:pt idx="7">
                  <c:v>0.6140000000000001</c:v>
                </c:pt>
                <c:pt idx="8">
                  <c:v>0.6100000000000001</c:v>
                </c:pt>
                <c:pt idx="9">
                  <c:v>0.48900000000000005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F10-774C-A6BA-17D2CAC52EF5}"/>
            </c:ext>
          </c:extLst>
        </c:ser>
        <c:ser>
          <c:idx val="2"/>
          <c:order val="2"/>
          <c:tx>
            <c:strRef>
              <c:f>VAR_3_2!$AT$3</c:f>
              <c:strCache>
                <c:ptCount val="1"/>
                <c:pt idx="0">
                  <c:v>Up</c:v>
                </c:pt>
              </c:strCache>
            </c:strRef>
          </c:tx>
          <c:spPr>
            <a:ln w="19050" cap="rnd">
              <a:solidFill>
                <a:srgbClr val="FF0000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VAR_3_2!$R$4:$R$13</c:f>
              <c:numCache>
                <c:formatCode>0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VAR_3_2!$AT$4:$AT$13</c:f>
              <c:numCache>
                <c:formatCode>0.000</c:formatCode>
                <c:ptCount val="10"/>
                <c:pt idx="0">
                  <c:v>0</c:v>
                </c:pt>
                <c:pt idx="1">
                  <c:v>-0.67700000000000005</c:v>
                </c:pt>
                <c:pt idx="2">
                  <c:v>-0.36</c:v>
                </c:pt>
                <c:pt idx="3">
                  <c:v>-0.71100000000000008</c:v>
                </c:pt>
                <c:pt idx="4">
                  <c:v>-1.0089999999999999</c:v>
                </c:pt>
                <c:pt idx="5">
                  <c:v>-0.79400000000000004</c:v>
                </c:pt>
                <c:pt idx="6">
                  <c:v>-0.751</c:v>
                </c:pt>
                <c:pt idx="7">
                  <c:v>-0.75</c:v>
                </c:pt>
                <c:pt idx="8">
                  <c:v>-0.73799999999999999</c:v>
                </c:pt>
                <c:pt idx="9">
                  <c:v>-0.86699999999999999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9F10-774C-A6BA-17D2CAC52E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14150384"/>
        <c:axId val="-114100336"/>
      </c:lineChart>
      <c:catAx>
        <c:axId val="-114150384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low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114100336"/>
        <c:crosses val="autoZero"/>
        <c:auto val="1"/>
        <c:lblAlgn val="ctr"/>
        <c:lblOffset val="100"/>
        <c:noMultiLvlLbl val="0"/>
      </c:catAx>
      <c:valAx>
        <c:axId val="-114100336"/>
        <c:scaling>
          <c:orientation val="minMax"/>
          <c:max val="4"/>
          <c:min val="-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114150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pl-P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l-PL" sz="1800" dirty="0"/>
              <a:t>Dekompozycja wariancji</a:t>
            </a:r>
            <a:br>
              <a:rPr lang="pl-PL" sz="1800" dirty="0"/>
            </a:br>
            <a:r>
              <a:rPr lang="pl-PL" sz="1800" dirty="0" smtClean="0"/>
              <a:t>Nieruchomości_7M</a:t>
            </a:r>
            <a:endParaRPr lang="pl-PL" sz="1800" dirty="0"/>
          </a:p>
        </c:rich>
      </c:tx>
      <c:layout>
        <c:manualLayout>
          <c:xMode val="edge"/>
          <c:yMode val="edge"/>
          <c:x val="0.2882707786526684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7.9247594050743664E-2"/>
          <c:y val="0.1700925925925926"/>
          <c:w val="0.89019685039370078"/>
          <c:h val="0.59345654709827933"/>
        </c:manualLayout>
      </c:layout>
      <c:lineChart>
        <c:grouping val="standard"/>
        <c:varyColors val="0"/>
        <c:ser>
          <c:idx val="0"/>
          <c:order val="0"/>
          <c:tx>
            <c:strRef>
              <c:f>VAR_3_2!$AX$3</c:f>
              <c:strCache>
                <c:ptCount val="1"/>
                <c:pt idx="0">
                  <c:v>Nieruchomości_7M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VAR_3_2!$AV$4:$AV$13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VAR_3_2!$AX$4:$AX$13</c:f>
              <c:numCache>
                <c:formatCode>0.00</c:formatCode>
                <c:ptCount val="10"/>
                <c:pt idx="0">
                  <c:v>100</c:v>
                </c:pt>
                <c:pt idx="1">
                  <c:v>73.3</c:v>
                </c:pt>
                <c:pt idx="2">
                  <c:v>71.69</c:v>
                </c:pt>
                <c:pt idx="3">
                  <c:v>65.040000000000006</c:v>
                </c:pt>
                <c:pt idx="4">
                  <c:v>55.63</c:v>
                </c:pt>
                <c:pt idx="5">
                  <c:v>53.62</c:v>
                </c:pt>
                <c:pt idx="6">
                  <c:v>50.35</c:v>
                </c:pt>
                <c:pt idx="7">
                  <c:v>48.43</c:v>
                </c:pt>
                <c:pt idx="8">
                  <c:v>47.06</c:v>
                </c:pt>
                <c:pt idx="9">
                  <c:v>46.31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04F-2740-86F1-453AA18B1765}"/>
            </c:ext>
          </c:extLst>
        </c:ser>
        <c:ser>
          <c:idx val="1"/>
          <c:order val="1"/>
          <c:tx>
            <c:strRef>
              <c:f>VAR_3_2!$AY$3</c:f>
              <c:strCache>
                <c:ptCount val="1"/>
                <c:pt idx="0">
                  <c:v>WIBOR3M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VAR_3_2!$AV$4:$AV$13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VAR_3_2!$AY$4:$AY$13</c:f>
              <c:numCache>
                <c:formatCode>0.00</c:formatCode>
                <c:ptCount val="10"/>
                <c:pt idx="0">
                  <c:v>0</c:v>
                </c:pt>
                <c:pt idx="1">
                  <c:v>11.11</c:v>
                </c:pt>
                <c:pt idx="2">
                  <c:v>11.8</c:v>
                </c:pt>
                <c:pt idx="3">
                  <c:v>19.690000000000001</c:v>
                </c:pt>
                <c:pt idx="4">
                  <c:v>26.87</c:v>
                </c:pt>
                <c:pt idx="5">
                  <c:v>27.44</c:v>
                </c:pt>
                <c:pt idx="6">
                  <c:v>26.7</c:v>
                </c:pt>
                <c:pt idx="7">
                  <c:v>25.3</c:v>
                </c:pt>
                <c:pt idx="8">
                  <c:v>24.28</c:v>
                </c:pt>
                <c:pt idx="9">
                  <c:v>23.92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04F-2740-86F1-453AA18B1765}"/>
            </c:ext>
          </c:extLst>
        </c:ser>
        <c:ser>
          <c:idx val="2"/>
          <c:order val="2"/>
          <c:tx>
            <c:strRef>
              <c:f>VAR_3_2!$AZ$3</c:f>
              <c:strCache>
                <c:ptCount val="1"/>
                <c:pt idx="0">
                  <c:v>Nowe budowy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VAR_3_2!$AV$4:$AV$13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VAR_3_2!$AZ$4:$AZ$13</c:f>
              <c:numCache>
                <c:formatCode>0.00</c:formatCode>
                <c:ptCount val="10"/>
                <c:pt idx="0">
                  <c:v>0</c:v>
                </c:pt>
                <c:pt idx="1">
                  <c:v>0.01</c:v>
                </c:pt>
                <c:pt idx="2">
                  <c:v>1.62</c:v>
                </c:pt>
                <c:pt idx="3">
                  <c:v>1.0900000000000001</c:v>
                </c:pt>
                <c:pt idx="4">
                  <c:v>1.07</c:v>
                </c:pt>
                <c:pt idx="5">
                  <c:v>2.13</c:v>
                </c:pt>
                <c:pt idx="6">
                  <c:v>4.47</c:v>
                </c:pt>
                <c:pt idx="7">
                  <c:v>6.8</c:v>
                </c:pt>
                <c:pt idx="8">
                  <c:v>9.08</c:v>
                </c:pt>
                <c:pt idx="9">
                  <c:v>10.07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E04F-2740-86F1-453AA18B1765}"/>
            </c:ext>
          </c:extLst>
        </c:ser>
        <c:ser>
          <c:idx val="3"/>
          <c:order val="3"/>
          <c:tx>
            <c:strRef>
              <c:f>VAR_3_2!$BA$3</c:f>
              <c:strCache>
                <c:ptCount val="1"/>
                <c:pt idx="0">
                  <c:v>Aktywa NBP jako % PKB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VAR_3_2!$AV$4:$AV$13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VAR_3_2!$BA$4:$BA$13</c:f>
              <c:numCache>
                <c:formatCode>0.00</c:formatCode>
                <c:ptCount val="10"/>
                <c:pt idx="0">
                  <c:v>0</c:v>
                </c:pt>
                <c:pt idx="1">
                  <c:v>13.92</c:v>
                </c:pt>
                <c:pt idx="2">
                  <c:v>12.81</c:v>
                </c:pt>
                <c:pt idx="3">
                  <c:v>12.42</c:v>
                </c:pt>
                <c:pt idx="4">
                  <c:v>13.73</c:v>
                </c:pt>
                <c:pt idx="5">
                  <c:v>13.86</c:v>
                </c:pt>
                <c:pt idx="6">
                  <c:v>14.37</c:v>
                </c:pt>
                <c:pt idx="7">
                  <c:v>15.03</c:v>
                </c:pt>
                <c:pt idx="8">
                  <c:v>15.17</c:v>
                </c:pt>
                <c:pt idx="9">
                  <c:v>15.25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E04F-2740-86F1-453AA18B1765}"/>
            </c:ext>
          </c:extLst>
        </c:ser>
        <c:ser>
          <c:idx val="4"/>
          <c:order val="4"/>
          <c:tx>
            <c:strRef>
              <c:f>VAR_3_2!$BB$3</c:f>
              <c:strCache>
                <c:ptCount val="1"/>
                <c:pt idx="0">
                  <c:v>Realne PKB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VAR_3_2!$AV$4:$AV$13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VAR_3_2!$BB$4:$BB$13</c:f>
              <c:numCache>
                <c:formatCode>0.00</c:formatCode>
                <c:ptCount val="10"/>
                <c:pt idx="0">
                  <c:v>0</c:v>
                </c:pt>
                <c:pt idx="1">
                  <c:v>0.75</c:v>
                </c:pt>
                <c:pt idx="2">
                  <c:v>1.36</c:v>
                </c:pt>
                <c:pt idx="3">
                  <c:v>1.07</c:v>
                </c:pt>
                <c:pt idx="4">
                  <c:v>1.57</c:v>
                </c:pt>
                <c:pt idx="5">
                  <c:v>1.91</c:v>
                </c:pt>
                <c:pt idx="6">
                  <c:v>3.14</c:v>
                </c:pt>
                <c:pt idx="7">
                  <c:v>3.52</c:v>
                </c:pt>
                <c:pt idx="8">
                  <c:v>3.51</c:v>
                </c:pt>
                <c:pt idx="9">
                  <c:v>3.45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E04F-2740-86F1-453AA18B1765}"/>
            </c:ext>
          </c:extLst>
        </c:ser>
        <c:ser>
          <c:idx val="5"/>
          <c:order val="5"/>
          <c:tx>
            <c:strRef>
              <c:f>VAR_3_2!$BC$3</c:f>
              <c:strCache>
                <c:ptCount val="1"/>
                <c:pt idx="0">
                  <c:v>Stopa bezrobocia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VAR_3_2!$AV$4:$AV$13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VAR_3_2!$BC$4:$BC$13</c:f>
              <c:numCache>
                <c:formatCode>0.00</c:formatCode>
                <c:ptCount val="10"/>
                <c:pt idx="0">
                  <c:v>0</c:v>
                </c:pt>
                <c:pt idx="1">
                  <c:v>0.9</c:v>
                </c:pt>
                <c:pt idx="2">
                  <c:v>0.73</c:v>
                </c:pt>
                <c:pt idx="3">
                  <c:v>0.69</c:v>
                </c:pt>
                <c:pt idx="4">
                  <c:v>1.1399999999999999</c:v>
                </c:pt>
                <c:pt idx="5">
                  <c:v>1.04</c:v>
                </c:pt>
                <c:pt idx="6">
                  <c:v>0.97</c:v>
                </c:pt>
                <c:pt idx="7">
                  <c:v>0.93</c:v>
                </c:pt>
                <c:pt idx="8">
                  <c:v>0.9</c:v>
                </c:pt>
                <c:pt idx="9">
                  <c:v>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E04F-2740-86F1-453AA18B17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14780368"/>
        <c:axId val="-114770576"/>
      </c:lineChart>
      <c:catAx>
        <c:axId val="-114780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114770576"/>
        <c:crosses val="autoZero"/>
        <c:auto val="1"/>
        <c:lblAlgn val="ctr"/>
        <c:lblOffset val="100"/>
        <c:noMultiLvlLbl val="0"/>
      </c:catAx>
      <c:valAx>
        <c:axId val="-11477057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114780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635258092738411"/>
          <c:y val="0.85069335083114606"/>
          <c:w val="0.72729461942257223"/>
          <c:h val="0.149306649168853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DA7CC-AF18-4C32-BB44-3E2D61F18F5B}" type="datetimeFigureOut">
              <a:rPr lang="pl-PL" smtClean="0"/>
              <a:pPr/>
              <a:t>2021-09-18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l-PL" smtClean="0"/>
              <a:t>Konferencja WWGN 2021, 19-21 września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1BC2C-9C8A-484C-8F6C-8FE78228227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315090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52A8E4-5D32-498A-9D05-1919E70D6A81}" type="datetimeFigureOut">
              <a:rPr lang="pl-PL" smtClean="0"/>
              <a:pPr/>
              <a:t>2021-09-18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l-PL" smtClean="0"/>
              <a:t>Konferencja WWGN 2021, 19-21 września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B7C4D5-2FD5-45BC-B23C-84FFA9DBF80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317261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Konferencja WWGN, Kraków, 19-21.09.2021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32BB-66FC-4D2A-9639-A1E7B3C77F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351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Konferencja WWGN, Kraków, 19-21.09.2021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32BB-66FC-4D2A-9639-A1E7B3C77F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1795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Konferencja WWGN, Kraków, 19-21.09.2021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32BB-66FC-4D2A-9639-A1E7B3C77F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1466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Konferencja WWGN, Kraków, 19-21.09.2021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51FC-4E75-4098-867F-CBDD559CBE8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8108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Konferencja WWGN, Kraków, 19-21.09.2021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51FC-4E75-4098-867F-CBDD559CBE8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7223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Konferencja WWGN, Kraków, 19-21.09.2021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51FC-4E75-4098-867F-CBDD559CBE8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0654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Konferencja WWGN, Kraków, 19-21.09.2021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51FC-4E75-4098-867F-CBDD559CBE8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5876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Konferencja WWGN, Kraków, 19-21.09.2021</a:t>
            </a: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51FC-4E75-4098-867F-CBDD559CBE8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18241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Konferencja WWGN, Kraków, 19-21.09.2021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51FC-4E75-4098-867F-CBDD559CBE8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56182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Konferencja WWGN, Kraków, 19-21.09.2021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51FC-4E75-4098-867F-CBDD559CBE8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4138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Konferencja WWGN, Kraków, 19-21.09.2021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51FC-4E75-4098-867F-CBDD559CBE8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1147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 smtClean="0"/>
              <a:t>Edytuj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6168438" y="6396853"/>
            <a:ext cx="5233853" cy="365125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Konferencja WWGN, Kraków, 19-21.09.2021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38200" y="6396853"/>
            <a:ext cx="2743200" cy="365125"/>
          </a:xfrm>
        </p:spPr>
        <p:txBody>
          <a:bodyPr/>
          <a:lstStyle/>
          <a:p>
            <a:r>
              <a:rPr lang="pl-PL" dirty="0" smtClean="0"/>
              <a:t>Imię nazwisko prelegenta/ki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025890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Konferencja WWGN, Kraków, 19-21.09.2021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51FC-4E75-4098-867F-CBDD559CBE8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76426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Konferencja WWGN, Kraków, 19-21.09.2021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51FC-4E75-4098-867F-CBDD559CBE8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38905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Konferencja WWGN, Kraków, 19-21.09.2021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51FC-4E75-4098-867F-CBDD559CBE8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4442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Konferencja WWGN, Kraków, 19-21.09.2021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32BB-66FC-4D2A-9639-A1E7B3C77F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1161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Konferencja WWGN, Kraków, 19-21.09.2021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32BB-66FC-4D2A-9639-A1E7B3C77F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2365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Konferencja WWGN, Kraków, 19-21.09.2021</a:t>
            </a: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32BB-66FC-4D2A-9639-A1E7B3C77F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7073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Konferencja WWGN, Kraków, 19-21.09.2021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32BB-66FC-4D2A-9639-A1E7B3C77F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8663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Konferencja WWGN, Kraków, 19-21.09.2021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32BB-66FC-4D2A-9639-A1E7B3C77F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6335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Konferencja WWGN, Kraków, 19-21.09.2021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32BB-66FC-4D2A-9639-A1E7B3C77F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976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Konferencja WWGN, Kraków, 19-21.09.2021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32BB-66FC-4D2A-9639-A1E7B3C77F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1206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smtClean="0"/>
              <a:t>Konferencja WWGN, Kraków, 19-21.09.2021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132BB-66FC-4D2A-9639-A1E7B3C77F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1737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1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smtClean="0"/>
              <a:t>Konferencja WWGN, Kraków, 19-21.09.2021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751FC-4E75-4098-867F-CBDD559CBE8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7118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tmp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3600" b="1" dirty="0"/>
              <a:t>Ceny nieruchomości mieszkaniowych w Polsce </a:t>
            </a:r>
            <a:r>
              <a:rPr lang="pl-PL" sz="3600" b="1" dirty="0" smtClean="0"/>
              <a:t/>
            </a:r>
            <a:br>
              <a:rPr lang="pl-PL" sz="3600" b="1" dirty="0" smtClean="0"/>
            </a:br>
            <a:r>
              <a:rPr lang="pl-PL" sz="3600" b="1" dirty="0" smtClean="0"/>
              <a:t>a </a:t>
            </a:r>
            <a:r>
              <a:rPr lang="pl-PL" sz="3600" b="1" dirty="0"/>
              <a:t>polityka pieniężna NBP</a:t>
            </a:r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1524000" y="4200939"/>
            <a:ext cx="9144000" cy="1577009"/>
          </a:xfrm>
        </p:spPr>
        <p:txBody>
          <a:bodyPr>
            <a:normAutofit/>
          </a:bodyPr>
          <a:lstStyle/>
          <a:p>
            <a:r>
              <a:rPr lang="pl-PL" dirty="0" smtClean="0"/>
              <a:t>Jan Czekaj 		Paweł Oleksy 		Maciej Bolisęga</a:t>
            </a:r>
          </a:p>
          <a:p>
            <a:endParaRPr lang="pl-PL" dirty="0" smtClean="0"/>
          </a:p>
          <a:p>
            <a:r>
              <a:rPr lang="pl-PL" sz="1600" dirty="0" smtClean="0"/>
              <a:t>Katedra Rynków Finansowych</a:t>
            </a:r>
          </a:p>
          <a:p>
            <a:r>
              <a:rPr lang="pl-PL" sz="1600" dirty="0" smtClean="0"/>
              <a:t>Uniwersytet Ekonomiczny w Krakowie</a:t>
            </a:r>
            <a:endParaRPr lang="pl-PL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170432"/>
            <a:ext cx="10515600" cy="764096"/>
          </a:xfrm>
        </p:spPr>
        <p:txBody>
          <a:bodyPr/>
          <a:lstStyle/>
          <a:p>
            <a:r>
              <a:rPr lang="pl-PL" dirty="0" smtClean="0"/>
              <a:t>Motywacje</a:t>
            </a:r>
            <a:endParaRPr lang="pl-PL" dirty="0"/>
          </a:p>
        </p:txBody>
      </p:sp>
      <p:pic>
        <p:nvPicPr>
          <p:cNvPr id="5" name="Obraz 4" descr="Wycinek ekranu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226" y="3952238"/>
            <a:ext cx="4299870" cy="2619788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307" y="2222884"/>
            <a:ext cx="5997694" cy="3714089"/>
          </a:xfrm>
          <a:prstGeom prst="rect">
            <a:avLst/>
          </a:prstGeom>
        </p:spPr>
      </p:pic>
      <p:pic>
        <p:nvPicPr>
          <p:cNvPr id="12" name="Obraz 11" descr="Wycinek ekranu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99" y="1934528"/>
            <a:ext cx="4327734" cy="2431774"/>
          </a:xfrm>
          <a:prstGeom prst="rect">
            <a:avLst/>
          </a:prstGeom>
        </p:spPr>
      </p:pic>
      <p:grpSp>
        <p:nvGrpSpPr>
          <p:cNvPr id="15" name="Grupa 14"/>
          <p:cNvGrpSpPr/>
          <p:nvPr/>
        </p:nvGrpSpPr>
        <p:grpSpPr>
          <a:xfrm>
            <a:off x="11184835" y="2559983"/>
            <a:ext cx="871331" cy="3039890"/>
            <a:chOff x="11211339" y="2632040"/>
            <a:chExt cx="871331" cy="3039890"/>
          </a:xfrm>
        </p:grpSpPr>
        <p:cxnSp>
          <p:nvCxnSpPr>
            <p:cNvPr id="10" name="Łącznik prosty 9"/>
            <p:cNvCxnSpPr/>
            <p:nvPr/>
          </p:nvCxnSpPr>
          <p:spPr>
            <a:xfrm flipH="1">
              <a:off x="11211339" y="2816706"/>
              <a:ext cx="33131" cy="285522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pole tekstowe 13"/>
            <p:cNvSpPr txBox="1"/>
            <p:nvPr/>
          </p:nvSpPr>
          <p:spPr>
            <a:xfrm>
              <a:off x="11244470" y="2632040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 smtClean="0">
                  <a:solidFill>
                    <a:schemeClr val="accent1">
                      <a:lumMod val="75000"/>
                    </a:schemeClr>
                  </a:solidFill>
                </a:rPr>
                <a:t>QE</a:t>
              </a:r>
              <a:endParaRPr lang="pl-PL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316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170432"/>
            <a:ext cx="10515600" cy="764096"/>
          </a:xfrm>
        </p:spPr>
        <p:txBody>
          <a:bodyPr/>
          <a:lstStyle/>
          <a:p>
            <a:r>
              <a:rPr lang="pl-PL" dirty="0" smtClean="0"/>
              <a:t>Przegląd badań &amp; hipoteza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121407"/>
            <a:ext cx="10515600" cy="4055555"/>
          </a:xfrm>
        </p:spPr>
        <p:txBody>
          <a:bodyPr>
            <a:normAutofit fontScale="92500" lnSpcReduction="20000"/>
          </a:bodyPr>
          <a:lstStyle/>
          <a:p>
            <a:pPr lvl="0" algn="just"/>
            <a:r>
              <a:rPr lang="pl-PL" sz="1900" dirty="0">
                <a:solidFill>
                  <a:prstClr val="black"/>
                </a:solidFill>
              </a:rPr>
              <a:t>istotna rola rynku nieruchomości, zwłaszcza mieszkaniowych, w mechanizmie transmisji monetarnej (</a:t>
            </a:r>
            <a:r>
              <a:rPr lang="pl-PL" sz="1900" dirty="0" err="1">
                <a:solidFill>
                  <a:prstClr val="black"/>
                </a:solidFill>
              </a:rPr>
              <a:t>Mishkin</a:t>
            </a:r>
            <a:r>
              <a:rPr lang="pl-PL" sz="1900" dirty="0">
                <a:solidFill>
                  <a:prstClr val="black"/>
                </a:solidFill>
              </a:rPr>
              <a:t> 2007, </a:t>
            </a:r>
            <a:r>
              <a:rPr lang="en-US" sz="1900" dirty="0">
                <a:solidFill>
                  <a:prstClr val="black"/>
                </a:solidFill>
              </a:rPr>
              <a:t>Joyce et al., 2012, </a:t>
            </a:r>
            <a:r>
              <a:rPr lang="en-US" sz="1900" dirty="0" err="1">
                <a:solidFill>
                  <a:prstClr val="black"/>
                </a:solidFill>
              </a:rPr>
              <a:t>Feroli</a:t>
            </a:r>
            <a:r>
              <a:rPr lang="en-US" sz="1900" dirty="0">
                <a:solidFill>
                  <a:prstClr val="black"/>
                </a:solidFill>
              </a:rPr>
              <a:t> et al., 2012, Gabriel and Lutz, 2014, Chiang et al., 2015</a:t>
            </a:r>
            <a:r>
              <a:rPr lang="pl-PL" sz="1900" dirty="0">
                <a:solidFill>
                  <a:prstClr val="black"/>
                </a:solidFill>
              </a:rPr>
              <a:t>)</a:t>
            </a:r>
          </a:p>
          <a:p>
            <a:pPr lvl="0" algn="just"/>
            <a:r>
              <a:rPr lang="pl-PL" sz="1900" dirty="0">
                <a:solidFill>
                  <a:prstClr val="black"/>
                </a:solidFill>
              </a:rPr>
              <a:t>ceny mieszkań i inwestycje mieszkaniowe są procykliczne i wrażliwe na szoki monetarne (</a:t>
            </a:r>
            <a:r>
              <a:rPr lang="pl-PL" sz="1900" dirty="0" err="1">
                <a:solidFill>
                  <a:prstClr val="black"/>
                </a:solidFill>
              </a:rPr>
              <a:t>Iacoviello</a:t>
            </a:r>
            <a:r>
              <a:rPr lang="pl-PL" sz="1900" dirty="0">
                <a:solidFill>
                  <a:prstClr val="black"/>
                </a:solidFill>
              </a:rPr>
              <a:t> and </a:t>
            </a:r>
            <a:r>
              <a:rPr lang="pl-PL" sz="1900" dirty="0" err="1">
                <a:solidFill>
                  <a:prstClr val="black"/>
                </a:solidFill>
              </a:rPr>
              <a:t>Neri</a:t>
            </a:r>
            <a:r>
              <a:rPr lang="pl-PL" sz="1900" dirty="0">
                <a:solidFill>
                  <a:prstClr val="black"/>
                </a:solidFill>
              </a:rPr>
              <a:t> 2009, </a:t>
            </a:r>
            <a:r>
              <a:rPr lang="pl-PL" sz="1900" dirty="0" err="1">
                <a:solidFill>
                  <a:prstClr val="black"/>
                </a:solidFill>
              </a:rPr>
              <a:t>Musso</a:t>
            </a:r>
            <a:r>
              <a:rPr lang="pl-PL" sz="1900" dirty="0">
                <a:solidFill>
                  <a:prstClr val="black"/>
                </a:solidFill>
              </a:rPr>
              <a:t> et al. 2011, </a:t>
            </a:r>
            <a:r>
              <a:rPr lang="pl-PL" sz="1900" dirty="0" err="1">
                <a:solidFill>
                  <a:prstClr val="black"/>
                </a:solidFill>
              </a:rPr>
              <a:t>Givens</a:t>
            </a:r>
            <a:r>
              <a:rPr lang="pl-PL" sz="1900" dirty="0">
                <a:solidFill>
                  <a:prstClr val="black"/>
                </a:solidFill>
              </a:rPr>
              <a:t> and Reed 2015)</a:t>
            </a:r>
          </a:p>
          <a:p>
            <a:pPr lvl="0" algn="just"/>
            <a:r>
              <a:rPr lang="pl-PL" sz="1900" dirty="0">
                <a:solidFill>
                  <a:prstClr val="black"/>
                </a:solidFill>
              </a:rPr>
              <a:t>istnieje związek między przyjęciem przez FED polityki akomodacyjnej (2002-2004) a bańką cenową na rynku mieszkaniowym w USA (Taylor 2007)</a:t>
            </a:r>
          </a:p>
          <a:p>
            <a:pPr lvl="0" algn="just"/>
            <a:r>
              <a:rPr lang="pl-PL" sz="1900" dirty="0">
                <a:solidFill>
                  <a:prstClr val="black"/>
                </a:solidFill>
              </a:rPr>
              <a:t>nieefektywna polityka pieniężna może powodować bańki na rynku nieruchomości (Huang, </a:t>
            </a:r>
            <a:r>
              <a:rPr lang="pl-PL" sz="1900" dirty="0" err="1">
                <a:solidFill>
                  <a:prstClr val="black"/>
                </a:solidFill>
              </a:rPr>
              <a:t>MeiChi</a:t>
            </a:r>
            <a:r>
              <a:rPr lang="pl-PL" sz="1900" dirty="0">
                <a:solidFill>
                  <a:prstClr val="black"/>
                </a:solidFill>
              </a:rPr>
              <a:t> 2020)</a:t>
            </a:r>
          </a:p>
          <a:p>
            <a:pPr lvl="0" algn="just"/>
            <a:r>
              <a:rPr lang="pl-PL" sz="1900" dirty="0">
                <a:solidFill>
                  <a:prstClr val="black"/>
                </a:solidFill>
              </a:rPr>
              <a:t>przedłużające się utrzymywanie łagodnej polityki pieniężnej wydłuża czas trwania baniek cenowych na rynku mieszkaniowym (</a:t>
            </a:r>
            <a:r>
              <a:rPr lang="pl-PL" sz="1900" dirty="0" err="1">
                <a:solidFill>
                  <a:prstClr val="black"/>
                </a:solidFill>
              </a:rPr>
              <a:t>Amador-Torres</a:t>
            </a:r>
            <a:r>
              <a:rPr lang="pl-PL" sz="1900" dirty="0">
                <a:solidFill>
                  <a:prstClr val="black"/>
                </a:solidFill>
              </a:rPr>
              <a:t> et a. 2018)</a:t>
            </a:r>
          </a:p>
          <a:p>
            <a:pPr lvl="0" algn="just"/>
            <a:endParaRPr lang="pl-PL" sz="1900" dirty="0">
              <a:solidFill>
                <a:prstClr val="black"/>
              </a:solidFill>
            </a:endParaRPr>
          </a:p>
          <a:p>
            <a:pPr marL="0" lvl="0" indent="0" algn="just">
              <a:buNone/>
            </a:pPr>
            <a:r>
              <a:rPr lang="pl-PL" sz="1900" dirty="0" smtClean="0">
                <a:solidFill>
                  <a:prstClr val="black"/>
                </a:solidFill>
              </a:rPr>
              <a:t>H1: </a:t>
            </a:r>
            <a:r>
              <a:rPr lang="pl-PL" sz="1900" dirty="0">
                <a:solidFill>
                  <a:prstClr val="black"/>
                </a:solidFill>
              </a:rPr>
              <a:t>	</a:t>
            </a:r>
            <a:r>
              <a:rPr lang="pl-PL" sz="1900" b="1" dirty="0" smtClean="0">
                <a:solidFill>
                  <a:prstClr val="black"/>
                </a:solidFill>
              </a:rPr>
              <a:t>Polityka </a:t>
            </a:r>
            <a:r>
              <a:rPr lang="pl-PL" sz="1900" b="1" dirty="0">
                <a:solidFill>
                  <a:prstClr val="black"/>
                </a:solidFill>
              </a:rPr>
              <a:t>pieniężna </a:t>
            </a:r>
            <a:r>
              <a:rPr lang="pl-PL" sz="1900" b="1" dirty="0" smtClean="0">
                <a:solidFill>
                  <a:prstClr val="black"/>
                </a:solidFill>
              </a:rPr>
              <a:t>NBP wpływa na ceny nieruchomości mieszkaniowych w Polsce przede wszystkim 	kanałem stóp procentowych</a:t>
            </a:r>
          </a:p>
          <a:p>
            <a:pPr marL="0" indent="0" algn="just">
              <a:buNone/>
            </a:pPr>
            <a:r>
              <a:rPr lang="pl-PL" sz="1900" dirty="0" smtClean="0">
                <a:solidFill>
                  <a:prstClr val="black"/>
                </a:solidFill>
              </a:rPr>
              <a:t>H2: </a:t>
            </a:r>
            <a:r>
              <a:rPr lang="pl-PL" sz="1900" dirty="0">
                <a:solidFill>
                  <a:prstClr val="black"/>
                </a:solidFill>
              </a:rPr>
              <a:t>	</a:t>
            </a:r>
            <a:r>
              <a:rPr lang="pl-PL" sz="1900" b="1" dirty="0">
                <a:solidFill>
                  <a:prstClr val="black"/>
                </a:solidFill>
              </a:rPr>
              <a:t>Niekonwencjonalna polityka pieniężna NBP (w szczególności niskie stopy procentowe) przyczynia 	się do wzrostu cen nieruchomości mieszkaniowych w Polsce oraz zwiększa ryzyko powstania bańki </a:t>
            </a:r>
            <a:br>
              <a:rPr lang="pl-PL" sz="1900" b="1" dirty="0">
                <a:solidFill>
                  <a:prstClr val="black"/>
                </a:solidFill>
              </a:rPr>
            </a:br>
            <a:r>
              <a:rPr lang="pl-PL" sz="1900" b="1" dirty="0">
                <a:solidFill>
                  <a:prstClr val="black"/>
                </a:solidFill>
              </a:rPr>
              <a:t>	spekulacyjnej na tym rynku</a:t>
            </a:r>
          </a:p>
          <a:p>
            <a:pPr marL="0" lvl="0" indent="0" algn="just">
              <a:buNone/>
            </a:pPr>
            <a:endParaRPr lang="pl-PL" sz="1900" b="1" dirty="0" smtClean="0">
              <a:solidFill>
                <a:prstClr val="black"/>
              </a:solidFill>
            </a:endParaRPr>
          </a:p>
          <a:p>
            <a:pPr algn="just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221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170432"/>
            <a:ext cx="10515600" cy="764096"/>
          </a:xfrm>
        </p:spPr>
        <p:txBody>
          <a:bodyPr>
            <a:normAutofit fontScale="90000"/>
          </a:bodyPr>
          <a:lstStyle/>
          <a:p>
            <a:r>
              <a:rPr lang="pl-PL" dirty="0"/>
              <a:t>Inflacja cen aktywów – pomijany aspekt polityki </a:t>
            </a:r>
            <a:r>
              <a:rPr lang="pl-PL" dirty="0" smtClean="0"/>
              <a:t>pieniężnej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121407"/>
            <a:ext cx="10515600" cy="4055555"/>
          </a:xfrm>
        </p:spPr>
        <p:txBody>
          <a:bodyPr>
            <a:normAutofit lnSpcReduction="10000"/>
          </a:bodyPr>
          <a:lstStyle/>
          <a:p>
            <a:endParaRPr lang="pl-PL" dirty="0" smtClean="0"/>
          </a:p>
          <a:p>
            <a:r>
              <a:rPr lang="pl-PL" dirty="0" smtClean="0"/>
              <a:t>Przyczyny (doktrynalne, praktyczne)</a:t>
            </a:r>
          </a:p>
          <a:p>
            <a:r>
              <a:rPr lang="pl-PL" dirty="0">
                <a:solidFill>
                  <a:prstClr val="black"/>
                </a:solidFill>
              </a:rPr>
              <a:t>Działania: </a:t>
            </a:r>
          </a:p>
          <a:p>
            <a:pPr lvl="1"/>
            <a:r>
              <a:rPr lang="pl-PL" dirty="0">
                <a:solidFill>
                  <a:prstClr val="black"/>
                </a:solidFill>
              </a:rPr>
              <a:t>Obniżki stóp procentowych,</a:t>
            </a:r>
          </a:p>
          <a:p>
            <a:pPr lvl="1"/>
            <a:r>
              <a:rPr lang="pl-PL" dirty="0">
                <a:solidFill>
                  <a:prstClr val="black"/>
                </a:solidFill>
              </a:rPr>
              <a:t>Niska inflacja mimo niskich stóp procentowych. Przyczyny niskiej inflacji w latach 90. i na początku wieku XXI. </a:t>
            </a:r>
          </a:p>
          <a:p>
            <a:pPr lvl="1"/>
            <a:r>
              <a:rPr lang="pl-PL" dirty="0">
                <a:solidFill>
                  <a:prstClr val="black"/>
                </a:solidFill>
              </a:rPr>
              <a:t>Kryzys finansowy: wzmocnienie polityki stóp procentowych poprzez zastosowanie QE. </a:t>
            </a:r>
          </a:p>
          <a:p>
            <a:pPr lvl="1"/>
            <a:r>
              <a:rPr lang="pl-PL" dirty="0">
                <a:solidFill>
                  <a:prstClr val="black"/>
                </a:solidFill>
              </a:rPr>
              <a:t>Cel QE – obok klasycznych (przeciwdziałanie załamaniu rynku międzybankowego, wspieranie działalności kredytowej) wspomaganie finansów publicznych. </a:t>
            </a:r>
          </a:p>
          <a:p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2981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170432"/>
            <a:ext cx="10515600" cy="764096"/>
          </a:xfrm>
        </p:spPr>
        <p:txBody>
          <a:bodyPr>
            <a:normAutofit/>
          </a:bodyPr>
          <a:lstStyle/>
          <a:p>
            <a:r>
              <a:rPr lang="pl-PL" dirty="0" smtClean="0"/>
              <a:t>Metodyka &amp; dane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121407"/>
            <a:ext cx="10515600" cy="4055555"/>
          </a:xfrm>
        </p:spPr>
        <p:txBody>
          <a:bodyPr/>
          <a:lstStyle/>
          <a:p>
            <a:r>
              <a:rPr lang="pl-PL" dirty="0" smtClean="0">
                <a:solidFill>
                  <a:prstClr val="black"/>
                </a:solidFill>
              </a:rPr>
              <a:t>Dane</a:t>
            </a:r>
            <a:r>
              <a:rPr lang="pl-PL" dirty="0">
                <a:solidFill>
                  <a:prstClr val="black"/>
                </a:solidFill>
              </a:rPr>
              <a:t>: </a:t>
            </a:r>
            <a:r>
              <a:rPr lang="pl-PL" dirty="0" smtClean="0">
                <a:solidFill>
                  <a:prstClr val="black"/>
                </a:solidFill>
              </a:rPr>
              <a:t>		kwartalne </a:t>
            </a:r>
            <a:r>
              <a:rPr lang="pl-PL" dirty="0">
                <a:solidFill>
                  <a:prstClr val="black"/>
                </a:solidFill>
              </a:rPr>
              <a:t>wskaźniki cen </a:t>
            </a:r>
            <a:r>
              <a:rPr lang="pl-PL" dirty="0" smtClean="0">
                <a:solidFill>
                  <a:prstClr val="black"/>
                </a:solidFill>
              </a:rPr>
              <a:t>transakcyjnych mieszkań </a:t>
            </a:r>
            <a:r>
              <a:rPr lang="pl-PL" dirty="0">
                <a:solidFill>
                  <a:prstClr val="black"/>
                </a:solidFill>
              </a:rPr>
              <a:t>w </a:t>
            </a:r>
            <a:r>
              <a:rPr lang="pl-PL" dirty="0" smtClean="0">
                <a:solidFill>
                  <a:prstClr val="black"/>
                </a:solidFill>
              </a:rPr>
              <a:t>			wybranych miastach </a:t>
            </a:r>
            <a:r>
              <a:rPr lang="pl-PL" dirty="0" smtClean="0">
                <a:solidFill>
                  <a:prstClr val="black"/>
                </a:solidFill>
              </a:rPr>
              <a:t>w </a:t>
            </a:r>
            <a:r>
              <a:rPr lang="pl-PL" dirty="0">
                <a:solidFill>
                  <a:prstClr val="black"/>
                </a:solidFill>
              </a:rPr>
              <a:t>Polsce (NBP), </a:t>
            </a:r>
            <a:r>
              <a:rPr lang="pl-PL" dirty="0" smtClean="0">
                <a:solidFill>
                  <a:prstClr val="black"/>
                </a:solidFill>
              </a:rPr>
              <a:t>dane makro </a:t>
            </a:r>
            <a:r>
              <a:rPr lang="pl-PL" dirty="0" smtClean="0">
                <a:solidFill>
                  <a:prstClr val="black"/>
                </a:solidFill>
              </a:rPr>
              <a:t>				(</a:t>
            </a:r>
            <a:r>
              <a:rPr lang="pl-PL" dirty="0" smtClean="0">
                <a:solidFill>
                  <a:prstClr val="black"/>
                </a:solidFill>
              </a:rPr>
              <a:t>GUS, NBP</a:t>
            </a:r>
            <a:r>
              <a:rPr lang="pl-PL" dirty="0" smtClean="0">
                <a:solidFill>
                  <a:prstClr val="black"/>
                </a:solidFill>
              </a:rPr>
              <a:t>)</a:t>
            </a:r>
          </a:p>
          <a:p>
            <a:r>
              <a:rPr lang="pl-PL" dirty="0" smtClean="0">
                <a:solidFill>
                  <a:prstClr val="black"/>
                </a:solidFill>
              </a:rPr>
              <a:t>Okres:		1q2010-3q2021</a:t>
            </a:r>
            <a:endParaRPr lang="pl-PL" dirty="0" smtClean="0">
              <a:solidFill>
                <a:prstClr val="black"/>
              </a:solidFill>
            </a:endParaRPr>
          </a:p>
          <a:p>
            <a:r>
              <a:rPr lang="pl-PL" dirty="0" smtClean="0">
                <a:solidFill>
                  <a:prstClr val="black"/>
                </a:solidFill>
              </a:rPr>
              <a:t>Metodyka</a:t>
            </a:r>
            <a:r>
              <a:rPr lang="pl-PL" dirty="0">
                <a:solidFill>
                  <a:prstClr val="black"/>
                </a:solidFill>
              </a:rPr>
              <a:t>: </a:t>
            </a:r>
            <a:r>
              <a:rPr lang="pl-PL" dirty="0" smtClean="0">
                <a:solidFill>
                  <a:prstClr val="black"/>
                </a:solidFill>
              </a:rPr>
              <a:t>	model </a:t>
            </a:r>
            <a:r>
              <a:rPr lang="pl-PL" dirty="0" smtClean="0">
                <a:solidFill>
                  <a:prstClr val="black"/>
                </a:solidFill>
              </a:rPr>
              <a:t>VAR</a:t>
            </a:r>
            <a:endParaRPr lang="pl-PL" dirty="0">
              <a:solidFill>
                <a:prstClr val="black"/>
              </a:solidFill>
            </a:endParaRPr>
          </a:p>
          <a:p>
            <a:pPr marL="457200" lvl="1" indent="0">
              <a:buNone/>
            </a:pPr>
            <a:endParaRPr lang="pl-PL" sz="2000" dirty="0" smtClean="0"/>
          </a:p>
          <a:p>
            <a:pPr marL="457200" lvl="1" indent="0">
              <a:buNone/>
            </a:pPr>
            <a:r>
              <a:rPr lang="pl-PL" dirty="0" err="1" smtClean="0"/>
              <a:t>Y</a:t>
            </a:r>
            <a:r>
              <a:rPr lang="pl-PL" baseline="-25000" dirty="0" err="1" smtClean="0"/>
              <a:t>t</a:t>
            </a:r>
            <a:r>
              <a:rPr lang="pl-PL" dirty="0" smtClean="0"/>
              <a:t> </a:t>
            </a:r>
            <a:r>
              <a:rPr lang="pl-PL" dirty="0"/>
              <a:t>= </a:t>
            </a:r>
            <a:r>
              <a:rPr lang="pl-PL" dirty="0" smtClean="0"/>
              <a:t>[Nieruchomości_7M, WIBOR3M, Aktywa NBP jako % PKB,  Bezrobocie,  </a:t>
            </a:r>
            <a:br>
              <a:rPr lang="pl-PL" dirty="0" smtClean="0"/>
            </a:br>
            <a:r>
              <a:rPr lang="pl-PL" dirty="0" smtClean="0"/>
              <a:t>         Nowe budowy, Realne PKB]’</a:t>
            </a:r>
            <a:endParaRPr lang="pl-PL" dirty="0"/>
          </a:p>
          <a:p>
            <a:pPr lvl="1"/>
            <a:endParaRPr lang="pl-PL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4508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170432"/>
            <a:ext cx="10515600" cy="764096"/>
          </a:xfrm>
        </p:spPr>
        <p:txBody>
          <a:bodyPr>
            <a:normAutofit/>
          </a:bodyPr>
          <a:lstStyle/>
          <a:p>
            <a:r>
              <a:rPr lang="pl-PL" dirty="0" smtClean="0"/>
              <a:t>Wstępne wyniki – Funkcja reakcji (IRF)</a:t>
            </a:r>
            <a:endParaRPr lang="pl-PL" dirty="0"/>
          </a:p>
        </p:txBody>
      </p:sp>
      <p:graphicFrame>
        <p:nvGraphicFramePr>
          <p:cNvPr id="12" name="Wykres 11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71C9F8BE-760F-EB43-8FA2-351DA4D35E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801029"/>
              </p:ext>
            </p:extLst>
          </p:nvPr>
        </p:nvGraphicFramePr>
        <p:xfrm>
          <a:off x="207271" y="2044568"/>
          <a:ext cx="3717511" cy="2083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Wykres 12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AD0DB888-7E50-0F4F-A2B3-2037FE68B9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6972983"/>
              </p:ext>
            </p:extLst>
          </p:nvPr>
        </p:nvGraphicFramePr>
        <p:xfrm>
          <a:off x="4132053" y="2040616"/>
          <a:ext cx="3717511" cy="2083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Wykres 13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2913634C-C75A-A144-91BC-216CD6A8B5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2904504"/>
              </p:ext>
            </p:extLst>
          </p:nvPr>
        </p:nvGraphicFramePr>
        <p:xfrm>
          <a:off x="4079044" y="4089424"/>
          <a:ext cx="3717511" cy="2083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Wykres 14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4A410C8-0E8C-6640-9E93-1AD15C87B5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5396830"/>
              </p:ext>
            </p:extLst>
          </p:nvPr>
        </p:nvGraphicFramePr>
        <p:xfrm>
          <a:off x="7902573" y="2040616"/>
          <a:ext cx="3717511" cy="2083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6" name="Wykres 15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1288E299-8861-024D-8C68-51FB77D359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5134772"/>
              </p:ext>
            </p:extLst>
          </p:nvPr>
        </p:nvGraphicFramePr>
        <p:xfrm>
          <a:off x="202506" y="4089423"/>
          <a:ext cx="3717511" cy="2083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7" name="Wykres 16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779D1E98-76CB-A846-89D3-92270CA97B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3720381"/>
              </p:ext>
            </p:extLst>
          </p:nvPr>
        </p:nvGraphicFramePr>
        <p:xfrm>
          <a:off x="7955582" y="4089425"/>
          <a:ext cx="3717511" cy="2083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52301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170432"/>
            <a:ext cx="10515600" cy="764096"/>
          </a:xfrm>
        </p:spPr>
        <p:txBody>
          <a:bodyPr>
            <a:normAutofit/>
          </a:bodyPr>
          <a:lstStyle/>
          <a:p>
            <a:r>
              <a:rPr lang="pl-PL" dirty="0" smtClean="0"/>
              <a:t>Wstępne wyniki – Dekompozycja wariancji</a:t>
            </a:r>
            <a:endParaRPr lang="pl-PL" dirty="0"/>
          </a:p>
        </p:txBody>
      </p:sp>
      <p:graphicFrame>
        <p:nvGraphicFramePr>
          <p:cNvPr id="12" name="Wykres 11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C55E4A5E-5603-D343-986D-9CAC0F90DA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578248"/>
              </p:ext>
            </p:extLst>
          </p:nvPr>
        </p:nvGraphicFramePr>
        <p:xfrm>
          <a:off x="1285461" y="2078037"/>
          <a:ext cx="8958469" cy="4256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6848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170432"/>
            <a:ext cx="10515600" cy="764096"/>
          </a:xfrm>
        </p:spPr>
        <p:txBody>
          <a:bodyPr>
            <a:normAutofit/>
          </a:bodyPr>
          <a:lstStyle/>
          <a:p>
            <a:r>
              <a:rPr lang="pl-PL" dirty="0" smtClean="0"/>
              <a:t>Wnioski &amp; dalsze badania</a:t>
            </a:r>
            <a:endParaRPr lang="pl-PL" dirty="0"/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147911"/>
            <a:ext cx="10515600" cy="405555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l-PL" dirty="0" smtClean="0">
                <a:solidFill>
                  <a:prstClr val="black"/>
                </a:solidFill>
              </a:rPr>
              <a:t>Polityka </a:t>
            </a:r>
            <a:r>
              <a:rPr lang="pl-PL" dirty="0">
                <a:solidFill>
                  <a:prstClr val="black"/>
                </a:solidFill>
              </a:rPr>
              <a:t>pieniężna NBP wpływa na ceny nieruchomości </a:t>
            </a:r>
            <a:r>
              <a:rPr lang="pl-PL" dirty="0" smtClean="0">
                <a:solidFill>
                  <a:prstClr val="black"/>
                </a:solidFill>
              </a:rPr>
              <a:t>mieszkaniowe </a:t>
            </a:r>
            <a:r>
              <a:rPr lang="pl-PL" dirty="0" smtClean="0">
                <a:solidFill>
                  <a:prstClr val="black"/>
                </a:solidFill>
              </a:rPr>
              <a:t>w </a:t>
            </a:r>
            <a:r>
              <a:rPr lang="pl-PL" dirty="0" smtClean="0">
                <a:solidFill>
                  <a:prstClr val="black"/>
                </a:solidFill>
              </a:rPr>
              <a:t>Polsce:</a:t>
            </a:r>
            <a:endParaRPr lang="pl-PL" dirty="0">
              <a:solidFill>
                <a:prstClr val="black"/>
              </a:solidFill>
            </a:endParaRPr>
          </a:p>
          <a:p>
            <a:pPr lvl="1"/>
            <a:r>
              <a:rPr lang="pl-PL" dirty="0" smtClean="0">
                <a:solidFill>
                  <a:prstClr val="black"/>
                </a:solidFill>
              </a:rPr>
              <a:t>Silny </a:t>
            </a:r>
            <a:r>
              <a:rPr lang="pl-PL" dirty="0">
                <a:solidFill>
                  <a:prstClr val="black"/>
                </a:solidFill>
              </a:rPr>
              <a:t>wpływ kanałem </a:t>
            </a:r>
            <a:r>
              <a:rPr lang="pl-PL" dirty="0" smtClean="0">
                <a:solidFill>
                  <a:prstClr val="black"/>
                </a:solidFill>
              </a:rPr>
              <a:t>stóp </a:t>
            </a:r>
            <a:r>
              <a:rPr lang="pl-PL" dirty="0" smtClean="0">
                <a:solidFill>
                  <a:prstClr val="black"/>
                </a:solidFill>
              </a:rPr>
              <a:t>procentowych</a:t>
            </a:r>
            <a:endParaRPr lang="pl-PL" dirty="0" smtClean="0">
              <a:solidFill>
                <a:prstClr val="black"/>
              </a:solidFill>
            </a:endParaRPr>
          </a:p>
          <a:p>
            <a:pPr lvl="1"/>
            <a:r>
              <a:rPr lang="pl-PL" dirty="0" smtClean="0">
                <a:solidFill>
                  <a:prstClr val="black"/>
                </a:solidFill>
              </a:rPr>
              <a:t>Niejednoznaczny wpływ komponentu QE (aktywa/PKB)</a:t>
            </a:r>
          </a:p>
          <a:p>
            <a:pPr algn="just"/>
            <a:r>
              <a:rPr lang="pl-PL" dirty="0" smtClean="0">
                <a:solidFill>
                  <a:prstClr val="black"/>
                </a:solidFill>
              </a:rPr>
              <a:t>Inflacja cen aktywów</a:t>
            </a:r>
            <a:r>
              <a:rPr lang="pl-PL" dirty="0">
                <a:solidFill>
                  <a:prstClr val="black"/>
                </a:solidFill>
              </a:rPr>
              <a:t> </a:t>
            </a:r>
            <a:r>
              <a:rPr lang="pl-PL" dirty="0" smtClean="0">
                <a:solidFill>
                  <a:prstClr val="black"/>
                </a:solidFill>
              </a:rPr>
              <a:t>(w tym nieruchomości) powinna być ważnym czynnikiem uwzględnianym w polityce pieniężnej NBP </a:t>
            </a:r>
            <a:endParaRPr lang="pl-PL" dirty="0" smtClean="0">
              <a:solidFill>
                <a:prstClr val="black"/>
              </a:solidFill>
            </a:endParaRPr>
          </a:p>
          <a:p>
            <a:r>
              <a:rPr lang="pl-PL" dirty="0" smtClean="0">
                <a:solidFill>
                  <a:prstClr val="black"/>
                </a:solidFill>
              </a:rPr>
              <a:t>Dalsze </a:t>
            </a:r>
            <a:r>
              <a:rPr lang="pl-PL" dirty="0" smtClean="0">
                <a:solidFill>
                  <a:prstClr val="black"/>
                </a:solidFill>
              </a:rPr>
              <a:t>badania:</a:t>
            </a:r>
          </a:p>
          <a:p>
            <a:pPr lvl="1"/>
            <a:r>
              <a:rPr lang="pl-PL" dirty="0" smtClean="0">
                <a:solidFill>
                  <a:prstClr val="black"/>
                </a:solidFill>
              </a:rPr>
              <a:t>Weryfikacja </a:t>
            </a:r>
            <a:r>
              <a:rPr lang="pl-PL" dirty="0" smtClean="0">
                <a:solidFill>
                  <a:prstClr val="black"/>
                </a:solidFill>
              </a:rPr>
              <a:t>formowania </a:t>
            </a:r>
            <a:r>
              <a:rPr lang="pl-PL" dirty="0" smtClean="0">
                <a:solidFill>
                  <a:prstClr val="black"/>
                </a:solidFill>
              </a:rPr>
              <a:t>się bańki </a:t>
            </a:r>
            <a:r>
              <a:rPr lang="pl-PL" dirty="0" smtClean="0">
                <a:solidFill>
                  <a:prstClr val="black"/>
                </a:solidFill>
              </a:rPr>
              <a:t>spekulacyjnej na rynku nieruchomości</a:t>
            </a:r>
          </a:p>
          <a:p>
            <a:pPr lvl="1"/>
            <a:r>
              <a:rPr lang="pl-PL" dirty="0" smtClean="0">
                <a:solidFill>
                  <a:prstClr val="black"/>
                </a:solidFill>
              </a:rPr>
              <a:t>Weryfikacja celu i strategii polityki pieniężnej pod kątem optymalnego oddziaływania na sytuację na rynku nieruchomości mieszkaniowych</a:t>
            </a:r>
            <a:endParaRPr lang="pl-PL" dirty="0" smtClean="0">
              <a:solidFill>
                <a:prstClr val="black"/>
              </a:solidFill>
            </a:endParaRPr>
          </a:p>
          <a:p>
            <a:pPr lvl="1"/>
            <a:r>
              <a:rPr lang="pl-PL" dirty="0" smtClean="0">
                <a:solidFill>
                  <a:prstClr val="black"/>
                </a:solidFill>
              </a:rPr>
              <a:t>Do uwzględnienia: różne indeksy nieruchomości, rozszerzone dane makro, zaawansowane modele</a:t>
            </a:r>
          </a:p>
          <a:p>
            <a:pPr lvl="1"/>
            <a:endParaRPr lang="pl-PL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4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3600" b="1" dirty="0" smtClean="0"/>
              <a:t>Dziękujemy za uwagę.</a:t>
            </a:r>
            <a:endParaRPr lang="pl-PL" sz="3600" b="1" dirty="0"/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1524000" y="4200939"/>
            <a:ext cx="9144000" cy="1577009"/>
          </a:xfrm>
        </p:spPr>
        <p:txBody>
          <a:bodyPr>
            <a:normAutofit/>
          </a:bodyPr>
          <a:lstStyle/>
          <a:p>
            <a:r>
              <a:rPr lang="pl-PL" dirty="0" smtClean="0"/>
              <a:t>Jan Czekaj 		Paweł Oleksy 		Maciej Bolisęga</a:t>
            </a:r>
          </a:p>
          <a:p>
            <a:endParaRPr lang="pl-PL" dirty="0" smtClean="0"/>
          </a:p>
          <a:p>
            <a:r>
              <a:rPr lang="pl-PL" sz="1600" dirty="0" smtClean="0"/>
              <a:t>Katedra Rynków Finansowych</a:t>
            </a:r>
          </a:p>
          <a:p>
            <a:r>
              <a:rPr lang="pl-PL" sz="1600" dirty="0" smtClean="0"/>
              <a:t>Uniwersytet Ekonomiczny w Krakowie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8885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3044</TotalTime>
  <Words>336</Words>
  <Application>Microsoft Office PowerPoint</Application>
  <PresentationFormat>Panoramiczny</PresentationFormat>
  <Paragraphs>53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Motyw pakietu Office</vt:lpstr>
      <vt:lpstr>Projekt niestandardowy</vt:lpstr>
      <vt:lpstr>Ceny nieruchomości mieszkaniowych w Polsce  a polityka pieniężna NBP</vt:lpstr>
      <vt:lpstr>Motywacje</vt:lpstr>
      <vt:lpstr>Przegląd badań &amp; hipoteza</vt:lpstr>
      <vt:lpstr>Inflacja cen aktywów – pomijany aspekt polityki pieniężnej </vt:lpstr>
      <vt:lpstr>Metodyka &amp; dane</vt:lpstr>
      <vt:lpstr>Wstępne wyniki – Funkcja reakcji (IRF)</vt:lpstr>
      <vt:lpstr>Wstępne wyniki – Dekompozycja wariancji</vt:lpstr>
      <vt:lpstr>Wnioski &amp; dalsze badania</vt:lpstr>
      <vt:lpstr>Dziękujemy za uwagę.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user</dc:creator>
  <cp:lastModifiedBy>Paweł Oleksy</cp:lastModifiedBy>
  <cp:revision>36</cp:revision>
  <dcterms:created xsi:type="dcterms:W3CDTF">2021-09-09T08:32:53Z</dcterms:created>
  <dcterms:modified xsi:type="dcterms:W3CDTF">2021-09-20T13:13:10Z</dcterms:modified>
</cp:coreProperties>
</file>