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74" r:id="rId5"/>
    <p:sldId id="275" r:id="rId6"/>
    <p:sldId id="289" r:id="rId7"/>
    <p:sldId id="277" r:id="rId8"/>
    <p:sldId id="290" r:id="rId9"/>
    <p:sldId id="291" r:id="rId10"/>
    <p:sldId id="292" r:id="rId11"/>
    <p:sldId id="278" r:id="rId12"/>
    <p:sldId id="279" r:id="rId13"/>
    <p:sldId id="280" r:id="rId14"/>
    <p:sldId id="281" r:id="rId15"/>
    <p:sldId id="293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3" r:id="rId24"/>
    <p:sldId id="294" r:id="rId25"/>
  </p:sldIdLst>
  <p:sldSz cx="24382413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D0"/>
    <a:srgbClr val="141414"/>
    <a:srgbClr val="182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/>
    <p:restoredTop sz="81407" autoAdjust="0"/>
  </p:normalViewPr>
  <p:slideViewPr>
    <p:cSldViewPr snapToGrid="0" snapToObjects="1" showGuides="1">
      <p:cViewPr varScale="1">
        <p:scale>
          <a:sx n="37" d="100"/>
          <a:sy n="37" d="100"/>
        </p:scale>
        <p:origin x="658" y="67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A1AD1-7C00-45BF-B89B-76E0BF7631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6C6CB7-EE50-47E0-9B98-835CFB1F0ECE}">
      <dgm:prSet phldrT="[Tekst]" custT="1"/>
      <dgm:spPr/>
      <dgm:t>
        <a:bodyPr/>
        <a:lstStyle/>
        <a:p>
          <a:r>
            <a:rPr lang="pl-PL" sz="4000" dirty="0"/>
            <a:t>Inwestycje bezpośrednie</a:t>
          </a:r>
        </a:p>
      </dgm:t>
    </dgm:pt>
    <dgm:pt modelId="{708DEF5C-82B3-4A5D-87FF-3A49F30D608A}" type="parTrans" cxnId="{59962C61-9136-4E57-B19E-CA90DE0B1A93}">
      <dgm:prSet/>
      <dgm:spPr/>
      <dgm:t>
        <a:bodyPr/>
        <a:lstStyle/>
        <a:p>
          <a:endParaRPr lang="pl-PL" sz="1100"/>
        </a:p>
      </dgm:t>
    </dgm:pt>
    <dgm:pt modelId="{98132797-B61C-4DF2-8D87-9B02D9171824}" type="sibTrans" cxnId="{59962C61-9136-4E57-B19E-CA90DE0B1A93}">
      <dgm:prSet/>
      <dgm:spPr/>
      <dgm:t>
        <a:bodyPr/>
        <a:lstStyle/>
        <a:p>
          <a:endParaRPr lang="pl-PL" sz="1100"/>
        </a:p>
      </dgm:t>
    </dgm:pt>
    <dgm:pt modelId="{693548D1-CA21-4D9D-9DC0-88CDEC5BF10A}">
      <dgm:prSet phldrT="[Tekst]" custT="1"/>
      <dgm:spPr/>
      <dgm:t>
        <a:bodyPr anchor="ctr" anchorCtr="0"/>
        <a:lstStyle/>
        <a:p>
          <a:pPr algn="ctr">
            <a:buNone/>
          </a:pPr>
          <a:r>
            <a:rPr lang="pl-PL" sz="3200" dirty="0"/>
            <a:t>nieruchomości</a:t>
          </a:r>
        </a:p>
      </dgm:t>
    </dgm:pt>
    <dgm:pt modelId="{BD085A89-4519-4361-9F69-1C229E4BBED7}" type="parTrans" cxnId="{1EE47BD1-7AA6-4B3E-BA96-F423F9DD8665}">
      <dgm:prSet/>
      <dgm:spPr/>
      <dgm:t>
        <a:bodyPr/>
        <a:lstStyle/>
        <a:p>
          <a:endParaRPr lang="pl-PL" sz="1100"/>
        </a:p>
      </dgm:t>
    </dgm:pt>
    <dgm:pt modelId="{735A2FE5-F3B7-440C-9E4C-EC1786F87231}" type="sibTrans" cxnId="{1EE47BD1-7AA6-4B3E-BA96-F423F9DD8665}">
      <dgm:prSet/>
      <dgm:spPr/>
      <dgm:t>
        <a:bodyPr/>
        <a:lstStyle/>
        <a:p>
          <a:endParaRPr lang="pl-PL" sz="1100"/>
        </a:p>
      </dgm:t>
    </dgm:pt>
    <dgm:pt modelId="{C05A0466-97AC-4AE1-BE43-ADC972C0EEC5}">
      <dgm:prSet phldrT="[Tekst]" custT="1"/>
      <dgm:spPr/>
      <dgm:t>
        <a:bodyPr/>
        <a:lstStyle/>
        <a:p>
          <a:r>
            <a:rPr lang="pl-PL" sz="4000" dirty="0"/>
            <a:t>Inwestycje    pośrednie </a:t>
          </a:r>
        </a:p>
      </dgm:t>
    </dgm:pt>
    <dgm:pt modelId="{103C083C-C01C-432C-84EE-D18D95C120E7}" type="parTrans" cxnId="{D57F0B0D-8F72-48E5-AAB0-AA1E2D3190E1}">
      <dgm:prSet/>
      <dgm:spPr/>
      <dgm:t>
        <a:bodyPr/>
        <a:lstStyle/>
        <a:p>
          <a:endParaRPr lang="pl-PL" sz="1100"/>
        </a:p>
      </dgm:t>
    </dgm:pt>
    <dgm:pt modelId="{BDAE97F2-FEE2-4CFB-AF2D-FBF962C60AE6}" type="sibTrans" cxnId="{D57F0B0D-8F72-48E5-AAB0-AA1E2D3190E1}">
      <dgm:prSet/>
      <dgm:spPr/>
      <dgm:t>
        <a:bodyPr/>
        <a:lstStyle/>
        <a:p>
          <a:endParaRPr lang="pl-PL" sz="1100"/>
        </a:p>
      </dgm:t>
    </dgm:pt>
    <dgm:pt modelId="{C52AD0EF-62E7-4ABE-B621-263FABC23EED}">
      <dgm:prSet phldrT="[Tekst]" custT="1"/>
      <dgm:spPr>
        <a:solidFill>
          <a:srgbClr val="0041D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41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70688" tIns="170688" rIns="227584" bIns="256032" numCol="1" spcCol="1270" anchor="ctr" anchorCtr="0"/>
        <a:lstStyle/>
        <a:p>
          <a:pPr algn="ctr">
            <a:buNone/>
          </a:pPr>
          <a:r>
            <a:rPr lang="pl-PL" sz="3200" dirty="0"/>
            <a:t>instrumenty finansowe</a:t>
          </a:r>
        </a:p>
      </dgm:t>
    </dgm:pt>
    <dgm:pt modelId="{4382BBA6-DA89-436B-AB1E-7655D50BD4BD}" type="parTrans" cxnId="{16A1ECD3-2796-4CFD-BD9A-2B6F8BAE5DC4}">
      <dgm:prSet/>
      <dgm:spPr/>
      <dgm:t>
        <a:bodyPr/>
        <a:lstStyle/>
        <a:p>
          <a:endParaRPr lang="pl-PL" sz="1100"/>
        </a:p>
      </dgm:t>
    </dgm:pt>
    <dgm:pt modelId="{21CE52E0-CBB3-41BC-9CB5-219B549B9547}" type="sibTrans" cxnId="{16A1ECD3-2796-4CFD-BD9A-2B6F8BAE5DC4}">
      <dgm:prSet/>
      <dgm:spPr/>
      <dgm:t>
        <a:bodyPr/>
        <a:lstStyle/>
        <a:p>
          <a:endParaRPr lang="pl-PL" sz="1100"/>
        </a:p>
      </dgm:t>
    </dgm:pt>
    <dgm:pt modelId="{47823B35-02A2-4F41-AA94-1FD6E1F91179}" type="pres">
      <dgm:prSet presAssocID="{91EA1AD1-7C00-45BF-B89B-76E0BF763100}" presName="Name0" presStyleCnt="0">
        <dgm:presLayoutVars>
          <dgm:dir/>
          <dgm:animLvl val="lvl"/>
          <dgm:resizeHandles val="exact"/>
        </dgm:presLayoutVars>
      </dgm:prSet>
      <dgm:spPr/>
    </dgm:pt>
    <dgm:pt modelId="{755D126A-53CC-49E5-9368-71C59B0E50FB}" type="pres">
      <dgm:prSet presAssocID="{7B6C6CB7-EE50-47E0-9B98-835CFB1F0ECE}" presName="composite" presStyleCnt="0"/>
      <dgm:spPr/>
    </dgm:pt>
    <dgm:pt modelId="{13AF1D05-7F4B-413A-B1A6-75AFD79C1F92}" type="pres">
      <dgm:prSet presAssocID="{7B6C6CB7-EE50-47E0-9B98-835CFB1F0E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5AEAF86-F051-45FD-ADE7-1FCC3F66AA3F}" type="pres">
      <dgm:prSet presAssocID="{7B6C6CB7-EE50-47E0-9B98-835CFB1F0ECE}" presName="desTx" presStyleLbl="alignAccFollowNode1" presStyleIdx="0" presStyleCnt="2">
        <dgm:presLayoutVars>
          <dgm:bulletEnabled val="1"/>
        </dgm:presLayoutVars>
      </dgm:prSet>
      <dgm:spPr/>
    </dgm:pt>
    <dgm:pt modelId="{F80D2595-D820-4AC3-9529-998B64B44967}" type="pres">
      <dgm:prSet presAssocID="{98132797-B61C-4DF2-8D87-9B02D9171824}" presName="space" presStyleCnt="0"/>
      <dgm:spPr/>
    </dgm:pt>
    <dgm:pt modelId="{C1348D77-FDBF-4197-8773-562948709D1A}" type="pres">
      <dgm:prSet presAssocID="{C05A0466-97AC-4AE1-BE43-ADC972C0EEC5}" presName="composite" presStyleCnt="0"/>
      <dgm:spPr/>
    </dgm:pt>
    <dgm:pt modelId="{F644122D-7A4C-4417-9E4E-120FE42BE3C9}" type="pres">
      <dgm:prSet presAssocID="{C05A0466-97AC-4AE1-BE43-ADC972C0EEC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0F9E6D-89B7-463E-942D-DA118098CA8C}" type="pres">
      <dgm:prSet presAssocID="{C05A0466-97AC-4AE1-BE43-ADC972C0EEC5}" presName="desTx" presStyleLbl="alignAccFollowNode1" presStyleIdx="1" presStyleCnt="2">
        <dgm:presLayoutVars>
          <dgm:bulletEnabled val="1"/>
        </dgm:presLayoutVars>
      </dgm:prSet>
      <dgm:spPr>
        <a:xfrm>
          <a:off x="6532150" y="3061424"/>
          <a:ext cx="5729904" cy="2854800"/>
        </a:xfrm>
        <a:prstGeom prst="rect">
          <a:avLst/>
        </a:prstGeom>
      </dgm:spPr>
    </dgm:pt>
  </dgm:ptLst>
  <dgm:cxnLst>
    <dgm:cxn modelId="{D57F0B0D-8F72-48E5-AAB0-AA1E2D3190E1}" srcId="{91EA1AD1-7C00-45BF-B89B-76E0BF763100}" destId="{C05A0466-97AC-4AE1-BE43-ADC972C0EEC5}" srcOrd="1" destOrd="0" parTransId="{103C083C-C01C-432C-84EE-D18D95C120E7}" sibTransId="{BDAE97F2-FEE2-4CFB-AF2D-FBF962C60AE6}"/>
    <dgm:cxn modelId="{59962C61-9136-4E57-B19E-CA90DE0B1A93}" srcId="{91EA1AD1-7C00-45BF-B89B-76E0BF763100}" destId="{7B6C6CB7-EE50-47E0-9B98-835CFB1F0ECE}" srcOrd="0" destOrd="0" parTransId="{708DEF5C-82B3-4A5D-87FF-3A49F30D608A}" sibTransId="{98132797-B61C-4DF2-8D87-9B02D9171824}"/>
    <dgm:cxn modelId="{0A5F2342-218B-48A7-9AA6-0C8C95D230FA}" type="presOf" srcId="{7B6C6CB7-EE50-47E0-9B98-835CFB1F0ECE}" destId="{13AF1D05-7F4B-413A-B1A6-75AFD79C1F92}" srcOrd="0" destOrd="0" presId="urn:microsoft.com/office/officeart/2005/8/layout/hList1"/>
    <dgm:cxn modelId="{F274864A-35F2-458B-BFB4-B51F97B98D2D}" type="presOf" srcId="{C52AD0EF-62E7-4ABE-B621-263FABC23EED}" destId="{DD0F9E6D-89B7-463E-942D-DA118098CA8C}" srcOrd="0" destOrd="0" presId="urn:microsoft.com/office/officeart/2005/8/layout/hList1"/>
    <dgm:cxn modelId="{66D0BE6C-8F88-4D16-904C-380045D10F82}" type="presOf" srcId="{C05A0466-97AC-4AE1-BE43-ADC972C0EEC5}" destId="{F644122D-7A4C-4417-9E4E-120FE42BE3C9}" srcOrd="0" destOrd="0" presId="urn:microsoft.com/office/officeart/2005/8/layout/hList1"/>
    <dgm:cxn modelId="{1EE47BD1-7AA6-4B3E-BA96-F423F9DD8665}" srcId="{7B6C6CB7-EE50-47E0-9B98-835CFB1F0ECE}" destId="{693548D1-CA21-4D9D-9DC0-88CDEC5BF10A}" srcOrd="0" destOrd="0" parTransId="{BD085A89-4519-4361-9F69-1C229E4BBED7}" sibTransId="{735A2FE5-F3B7-440C-9E4C-EC1786F87231}"/>
    <dgm:cxn modelId="{16A1ECD3-2796-4CFD-BD9A-2B6F8BAE5DC4}" srcId="{C05A0466-97AC-4AE1-BE43-ADC972C0EEC5}" destId="{C52AD0EF-62E7-4ABE-B621-263FABC23EED}" srcOrd="0" destOrd="0" parTransId="{4382BBA6-DA89-436B-AB1E-7655D50BD4BD}" sibTransId="{21CE52E0-CBB3-41BC-9CB5-219B549B9547}"/>
    <dgm:cxn modelId="{AA8007F3-E1BD-48A8-AC98-3251C88477B1}" type="presOf" srcId="{693548D1-CA21-4D9D-9DC0-88CDEC5BF10A}" destId="{15AEAF86-F051-45FD-ADE7-1FCC3F66AA3F}" srcOrd="0" destOrd="0" presId="urn:microsoft.com/office/officeart/2005/8/layout/hList1"/>
    <dgm:cxn modelId="{9A478CF6-096D-4592-B1B6-C2A4FBBCB514}" type="presOf" srcId="{91EA1AD1-7C00-45BF-B89B-76E0BF763100}" destId="{47823B35-02A2-4F41-AA94-1FD6E1F91179}" srcOrd="0" destOrd="0" presId="urn:microsoft.com/office/officeart/2005/8/layout/hList1"/>
    <dgm:cxn modelId="{D6D24DA5-7964-4E70-A20E-A307A9005643}" type="presParOf" srcId="{47823B35-02A2-4F41-AA94-1FD6E1F91179}" destId="{755D126A-53CC-49E5-9368-71C59B0E50FB}" srcOrd="0" destOrd="0" presId="urn:microsoft.com/office/officeart/2005/8/layout/hList1"/>
    <dgm:cxn modelId="{21AD7B94-0F5F-405A-A5E1-42B18333FB16}" type="presParOf" srcId="{755D126A-53CC-49E5-9368-71C59B0E50FB}" destId="{13AF1D05-7F4B-413A-B1A6-75AFD79C1F92}" srcOrd="0" destOrd="0" presId="urn:microsoft.com/office/officeart/2005/8/layout/hList1"/>
    <dgm:cxn modelId="{A0F31156-EC7D-42CC-A1C1-E19322758E0E}" type="presParOf" srcId="{755D126A-53CC-49E5-9368-71C59B0E50FB}" destId="{15AEAF86-F051-45FD-ADE7-1FCC3F66AA3F}" srcOrd="1" destOrd="0" presId="urn:microsoft.com/office/officeart/2005/8/layout/hList1"/>
    <dgm:cxn modelId="{FA4293C9-A525-4E82-9476-E024C7DCD2DC}" type="presParOf" srcId="{47823B35-02A2-4F41-AA94-1FD6E1F91179}" destId="{F80D2595-D820-4AC3-9529-998B64B44967}" srcOrd="1" destOrd="0" presId="urn:microsoft.com/office/officeart/2005/8/layout/hList1"/>
    <dgm:cxn modelId="{FF43F849-6FF5-4AFD-B6BF-AE7EEDDA2DE5}" type="presParOf" srcId="{47823B35-02A2-4F41-AA94-1FD6E1F91179}" destId="{C1348D77-FDBF-4197-8773-562948709D1A}" srcOrd="2" destOrd="0" presId="urn:microsoft.com/office/officeart/2005/8/layout/hList1"/>
    <dgm:cxn modelId="{A1EC77DE-A5BE-42B5-8629-1E94444F4CDD}" type="presParOf" srcId="{C1348D77-FDBF-4197-8773-562948709D1A}" destId="{F644122D-7A4C-4417-9E4E-120FE42BE3C9}" srcOrd="0" destOrd="0" presId="urn:microsoft.com/office/officeart/2005/8/layout/hList1"/>
    <dgm:cxn modelId="{731BF222-37BE-4862-921B-9749FB685DA6}" type="presParOf" srcId="{C1348D77-FDBF-4197-8773-562948709D1A}" destId="{DD0F9E6D-89B7-463E-942D-DA118098CA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1D05-7F4B-413A-B1A6-75AFD79C1F92}">
      <dsp:nvSpPr>
        <dsp:cNvPr id="0" name=""/>
        <dsp:cNvSpPr/>
      </dsp:nvSpPr>
      <dsp:spPr>
        <a:xfrm>
          <a:off x="59" y="1189424"/>
          <a:ext cx="572990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Inwestycje bezpośrednie</a:t>
          </a:r>
        </a:p>
      </dsp:txBody>
      <dsp:txXfrm>
        <a:off x="59" y="1189424"/>
        <a:ext cx="5729904" cy="1872000"/>
      </dsp:txXfrm>
    </dsp:sp>
    <dsp:sp modelId="{15AEAF86-F051-45FD-ADE7-1FCC3F66AA3F}">
      <dsp:nvSpPr>
        <dsp:cNvPr id="0" name=""/>
        <dsp:cNvSpPr/>
      </dsp:nvSpPr>
      <dsp:spPr>
        <a:xfrm>
          <a:off x="59" y="3061424"/>
          <a:ext cx="5729904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3200" kern="1200" dirty="0"/>
            <a:t>nieruchomości</a:t>
          </a:r>
        </a:p>
      </dsp:txBody>
      <dsp:txXfrm>
        <a:off x="59" y="3061424"/>
        <a:ext cx="5729904" cy="2854800"/>
      </dsp:txXfrm>
    </dsp:sp>
    <dsp:sp modelId="{F644122D-7A4C-4417-9E4E-120FE42BE3C9}">
      <dsp:nvSpPr>
        <dsp:cNvPr id="0" name=""/>
        <dsp:cNvSpPr/>
      </dsp:nvSpPr>
      <dsp:spPr>
        <a:xfrm>
          <a:off x="6532150" y="1189424"/>
          <a:ext cx="572990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/>
            <a:t>Inwestycje    pośrednie </a:t>
          </a:r>
        </a:p>
      </dsp:txBody>
      <dsp:txXfrm>
        <a:off x="6532150" y="1189424"/>
        <a:ext cx="5729904" cy="1872000"/>
      </dsp:txXfrm>
    </dsp:sp>
    <dsp:sp modelId="{DD0F9E6D-89B7-463E-942D-DA118098CA8C}">
      <dsp:nvSpPr>
        <dsp:cNvPr id="0" name=""/>
        <dsp:cNvSpPr/>
      </dsp:nvSpPr>
      <dsp:spPr>
        <a:xfrm>
          <a:off x="6532150" y="3061424"/>
          <a:ext cx="5729904" cy="2854800"/>
        </a:xfrm>
        <a:prstGeom prst="rect">
          <a:avLst/>
        </a:prstGeom>
        <a:solidFill>
          <a:srgbClr val="0041D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41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3200" kern="1200" dirty="0"/>
            <a:t>instrumenty finansowe</a:t>
          </a:r>
        </a:p>
      </dsp:txBody>
      <dsp:txXfrm>
        <a:off x="6532150" y="3061424"/>
        <a:ext cx="5729904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AE377DD-1E83-084C-802D-5B1CC6A6C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E862B4-C456-B549-B10A-99628B612B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28BED6-0653-FE4F-950D-A71DA31908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795B1-98E2-F645-A68F-239B4C8DE2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99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E8C7-B178-B64C-AFE5-5E7EE2C46EFA}" type="datetimeFigureOut">
              <a:rPr lang="pl-PL" smtClean="0"/>
              <a:t>20.09.2021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4160-DAF8-224C-9008-C202FD085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 kern="0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70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365760" algn="just" defTabSz="18287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52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9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74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02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strike="sng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50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95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45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182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564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31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236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40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56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40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365760" algn="just" defTabSz="18287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100" baseline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16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73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99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365760" algn="just" defTabSz="18287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000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39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65760" algn="just">
              <a:lnSpc>
                <a:spcPct val="150000"/>
              </a:lnSpc>
              <a:spcAft>
                <a:spcPts val="800"/>
              </a:spcAft>
            </a:pPr>
            <a:endParaRPr lang="pl-PL" sz="1000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54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365760" algn="just" defTabSz="18287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l-PL" sz="1000" baseline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84160-DAF8-224C-9008-C202FD085C1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6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004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87623172-2130-CC45-8067-B0A4E9818BEC}"/>
              </a:ext>
            </a:extLst>
          </p:cNvPr>
          <p:cNvSpPr/>
          <p:nvPr userDrawn="1"/>
        </p:nvSpPr>
        <p:spPr>
          <a:xfrm>
            <a:off x="19236871" y="11471274"/>
            <a:ext cx="4750889" cy="1787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061" y="6550411"/>
            <a:ext cx="10608587" cy="4044107"/>
          </a:xfrm>
        </p:spPr>
        <p:txBody>
          <a:bodyPr anchor="t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 err="1"/>
              <a:t>Tutuł</a:t>
            </a:r>
            <a:r>
              <a:rPr lang="pl-PL" dirty="0"/>
              <a:t> prezentacji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47530" y="11471274"/>
            <a:ext cx="3311118" cy="1250948"/>
          </a:xfrm>
        </p:spPr>
        <p:txBody>
          <a:bodyPr anchor="b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3" indent="0" algn="ctr">
              <a:buNone/>
              <a:defRPr sz="3200"/>
            </a:lvl9pPr>
          </a:lstStyle>
          <a:p>
            <a:r>
              <a:rPr lang="pl-PL" dirty="0"/>
              <a:t>25.05.2021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534FDB1-C0A5-1841-ACB6-49528F0F4767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2222036" y="0"/>
            <a:ext cx="12160377" cy="13716000"/>
          </a:xfrm>
          <a:solidFill>
            <a:schemeClr val="bg1">
              <a:alpha val="50000"/>
            </a:schemeClr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9B250D-2056-D94A-860C-88282A54EECD}"/>
              </a:ext>
            </a:extLst>
          </p:cNvPr>
          <p:cNvSpPr txBox="1">
            <a:spLocks/>
          </p:cNvSpPr>
          <p:nvPr userDrawn="1"/>
        </p:nvSpPr>
        <p:spPr>
          <a:xfrm>
            <a:off x="950259" y="11471274"/>
            <a:ext cx="4823012" cy="1250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41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www.ug.edu.pl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A44B30-7C4E-E74F-A4FE-6790B7E6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62" y="1025524"/>
            <a:ext cx="5515363" cy="22588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1514F7F-1338-8948-80A0-B6DDC2059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22036" y="10245226"/>
            <a:ext cx="12160377" cy="3470774"/>
          </a:xfrm>
          <a:prstGeom prst="rect">
            <a:avLst/>
          </a:prstGeom>
        </p:spPr>
      </p:pic>
      <p:sp>
        <p:nvSpPr>
          <p:cNvPr id="15" name="Symbol zastępczy obrazu 14">
            <a:extLst>
              <a:ext uri="{FF2B5EF4-FFF2-40B4-BE49-F238E27FC236}">
                <a16:creationId xmlns:a16="http://schemas.microsoft.com/office/drawing/2014/main" id="{A0900B14-FCD2-E549-9190-A305633911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22163" y="10246517"/>
            <a:ext cx="12160250" cy="34694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9A1551E-A039-164D-B0EE-27B0A24D69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325" y="5467736"/>
            <a:ext cx="10609263" cy="1082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Imię Nazwisko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2 zdjęc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E46ED036-9A6D-5947-BA72-321D0F1DE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113" y="6350"/>
            <a:ext cx="13703300" cy="137033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093F6-FC83-0A46-AAE1-E01F5A133CB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8296571" y="-13304"/>
            <a:ext cx="6085842" cy="6864377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4EE8035-075B-3247-8B51-BD2FA49C2120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12210729" y="6858000"/>
            <a:ext cx="6085842" cy="6864377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A762FED8-2F70-B441-A2CE-B88F2CC000C7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E596C17-8C19-9A4F-A574-E0C58BD3C67A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ymbol zastępczy tekstu 5">
            <a:extLst>
              <a:ext uri="{FF2B5EF4-FFF2-40B4-BE49-F238E27FC236}">
                <a16:creationId xmlns:a16="http://schemas.microsoft.com/office/drawing/2014/main" id="{28BBC3BF-230E-1248-A6A9-49A06294A1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28" name="Symbol zastępczy tekstu 15">
            <a:extLst>
              <a:ext uri="{FF2B5EF4-FFF2-40B4-BE49-F238E27FC236}">
                <a16:creationId xmlns:a16="http://schemas.microsoft.com/office/drawing/2014/main" id="{FA8A94D3-BFFF-7D4A-B6C3-6CB034BF3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29" name="Symbol zastępczy tekstu 17">
            <a:extLst>
              <a:ext uri="{FF2B5EF4-FFF2-40B4-BE49-F238E27FC236}">
                <a16:creationId xmlns:a16="http://schemas.microsoft.com/office/drawing/2014/main" id="{B0245A80-C03D-464C-8AB1-837B072A98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30" name="Symbol zastępczy tekstu 20">
            <a:extLst>
              <a:ext uri="{FF2B5EF4-FFF2-40B4-BE49-F238E27FC236}">
                <a16:creationId xmlns:a16="http://schemas.microsoft.com/office/drawing/2014/main" id="{8C270555-02D9-BD4F-85B6-037B33A642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</p:spTree>
    <p:extLst>
      <p:ext uri="{BB962C8B-B14F-4D97-AF65-F5344CB8AC3E}">
        <p14:creationId xmlns:p14="http://schemas.microsoft.com/office/powerpoint/2010/main" val="3832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3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BCACAC-5A3A-3F4B-AE2F-55EF7C5AE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16554" y="1838234"/>
            <a:ext cx="9165859" cy="1003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4EE8035-075B-3247-8B51-BD2FA49C2120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2198913" y="9144001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18284755" y="4572000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34EC946-FDED-BB43-89BF-D81D51515909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2190413" y="0"/>
            <a:ext cx="6085842" cy="4572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2" name="Symbol zastępczy tekstu 5">
            <a:extLst>
              <a:ext uri="{FF2B5EF4-FFF2-40B4-BE49-F238E27FC236}">
                <a16:creationId xmlns:a16="http://schemas.microsoft.com/office/drawing/2014/main" id="{FD46247B-2762-6749-8CD3-F606CCEFD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5">
            <a:extLst>
              <a:ext uri="{FF2B5EF4-FFF2-40B4-BE49-F238E27FC236}">
                <a16:creationId xmlns:a16="http://schemas.microsoft.com/office/drawing/2014/main" id="{48A7C55A-61E3-5047-8C43-BFCA29F01B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4" name="Symbol zastępczy tekstu 17">
            <a:extLst>
              <a:ext uri="{FF2B5EF4-FFF2-40B4-BE49-F238E27FC236}">
                <a16:creationId xmlns:a16="http://schemas.microsoft.com/office/drawing/2014/main" id="{F6089BB1-2ACC-7D4B-8F24-EFF58BA658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15" name="Symbol zastępczy tekstu 20">
            <a:extLst>
              <a:ext uri="{FF2B5EF4-FFF2-40B4-BE49-F238E27FC236}">
                <a16:creationId xmlns:a16="http://schemas.microsoft.com/office/drawing/2014/main" id="{C68A0052-C78D-0042-ADB7-36E14E8371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</p:spTree>
    <p:extLst>
      <p:ext uri="{BB962C8B-B14F-4D97-AF65-F5344CB8AC3E}">
        <p14:creationId xmlns:p14="http://schemas.microsoft.com/office/powerpoint/2010/main" val="84059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ecie_panoramicz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7D5B73D0-5340-3243-A876-65C373812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9575" y="0"/>
            <a:ext cx="1635284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2" y="3473451"/>
            <a:ext cx="21551195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A237CBBB-74F6-144F-8A8A-E3116248F773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10A715-558E-4945-9FB6-2493F0B4ECF1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9203" y="0"/>
            <a:ext cx="1295321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1" y="3473451"/>
            <a:ext cx="10595284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787128" y="3473451"/>
            <a:ext cx="10595285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57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4800" y="0"/>
            <a:ext cx="88376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3" y="3473451"/>
            <a:ext cx="688672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0073405" y="3473451"/>
            <a:ext cx="697086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15DFD21-E742-2944-AB17-9DCF6CE6142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7411547" y="3473451"/>
            <a:ext cx="6970866" cy="857787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CA1A2B0-3918-434A-952D-0B729D57BFA2}"/>
              </a:ext>
            </a:extLst>
          </p:cNvPr>
          <p:cNvSpPr/>
          <p:nvPr userDrawn="1"/>
        </p:nvSpPr>
        <p:spPr>
          <a:xfrm>
            <a:off x="17037099" y="-1664677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_panoramicznie+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5079C82-8358-4D4D-992F-3AF1E65BF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01" y="0"/>
            <a:ext cx="150098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738730" y="3473450"/>
            <a:ext cx="17631867" cy="8577873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77EDDD-A650-CA48-880F-F749C4E0A6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9399" y="9629775"/>
            <a:ext cx="3322983" cy="2428875"/>
          </a:xfrm>
        </p:spPr>
        <p:txBody>
          <a:bodyPr anchor="b">
            <a:noAutofit/>
          </a:bodyPr>
          <a:lstStyle>
            <a:lvl1pPr>
              <a:lnSpc>
                <a:spcPct val="130000"/>
              </a:lnSpc>
              <a:defRPr sz="2200" b="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D9099F6F-8204-8B49-A6BE-2F780149AFAF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7A4F0D-B07F-1743-9417-EA4F9D0AB856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9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ecia 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EECC9F8-0F79-9449-B7F9-8B35B325A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9203" y="0"/>
            <a:ext cx="1295321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8644847-4589-7F4F-9CC3-4051D060C5D4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2D52E1-085F-C140-AAF2-276BF3323873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62E92D27-3634-2D4A-BC43-168FF2C93D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9402" y="10888043"/>
            <a:ext cx="7949035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79AF388E-DCAB-9442-AF93-4975B505E3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931290" y="10888043"/>
            <a:ext cx="7949035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C910885-D2BC-D544-A02A-949D3BFCEDC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1" y="3473451"/>
            <a:ext cx="10595284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1DD7C27-E06E-9C47-B21F-0B7B020C8E11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787128" y="3473451"/>
            <a:ext cx="10595285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_zdjecia_po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317A1DFA-23DE-A541-AD5E-8652EC0FA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4800" y="0"/>
            <a:ext cx="8837614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609801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55787D8-64D6-3A40-B3AF-8036AF6C743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819403" y="3473451"/>
            <a:ext cx="688672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D1560D-C414-3645-9ADB-E4246296F2A8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0073405" y="3473451"/>
            <a:ext cx="697086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349B6353-05C9-1F40-A8F3-71969FFD0C8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F768B4-AF4D-5242-8585-E63A8B99F7CD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15DFD21-E742-2944-AB17-9DCF6CE6142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7411547" y="3473451"/>
            <a:ext cx="6970866" cy="6878088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DCA1A2B0-3918-434A-952D-0B729D57BFA2}"/>
              </a:ext>
            </a:extLst>
          </p:cNvPr>
          <p:cNvSpPr/>
          <p:nvPr userDrawn="1"/>
        </p:nvSpPr>
        <p:spPr>
          <a:xfrm>
            <a:off x="17037099" y="-1664677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4B9D69FA-CE7C-3A45-A2DB-5C744905A5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9403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6" name="Symbol zastępczy tekstu 3">
            <a:extLst>
              <a:ext uri="{FF2B5EF4-FFF2-40B4-BE49-F238E27FC236}">
                <a16:creationId xmlns:a16="http://schemas.microsoft.com/office/drawing/2014/main" id="{A690D79B-BDC7-334D-B37A-343D041D50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73405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7" name="Symbol zastępczy tekstu 3">
            <a:extLst>
              <a:ext uri="{FF2B5EF4-FFF2-40B4-BE49-F238E27FC236}">
                <a16:creationId xmlns:a16="http://schemas.microsoft.com/office/drawing/2014/main" id="{1CFDB0CD-AD62-C243-8E00-2E1451CC56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417180" y="10888043"/>
            <a:ext cx="6381748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018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bg>
      <p:bgPr>
        <a:solidFill>
          <a:srgbClr val="004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87623172-2130-CC45-8067-B0A4E9818BEC}"/>
              </a:ext>
            </a:extLst>
          </p:cNvPr>
          <p:cNvSpPr/>
          <p:nvPr userDrawn="1"/>
        </p:nvSpPr>
        <p:spPr>
          <a:xfrm>
            <a:off x="19236871" y="11471274"/>
            <a:ext cx="4750889" cy="1787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061" y="4665197"/>
            <a:ext cx="10608587" cy="4775200"/>
          </a:xfrm>
        </p:spPr>
        <p:txBody>
          <a:bodyPr anchor="ctr">
            <a:normAutofit/>
          </a:bodyPr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Dziękuję za uwagę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5A44B30-7C4E-E74F-A4FE-6790B7E6E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262" y="1025524"/>
            <a:ext cx="3779243" cy="1547813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ED5339F4-C9E5-684D-8556-F5CB6CC3F2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0413" y="9931400"/>
            <a:ext cx="10601325" cy="2795588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2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Rektorat Uniwersytetu Gdańskiego</a:t>
            </a:r>
          </a:p>
          <a:p>
            <a:pPr lvl="0"/>
            <a:r>
              <a:rPr lang="pl-PL" dirty="0"/>
              <a:t>Ul. Jana Bażyńskiego 8</a:t>
            </a:r>
            <a:br>
              <a:rPr lang="pl-PL" dirty="0"/>
            </a:br>
            <a:r>
              <a:rPr lang="pl-PL" dirty="0"/>
              <a:t>80-309 Gdańsk</a:t>
            </a:r>
          </a:p>
          <a:p>
            <a:pPr lvl="0"/>
            <a:r>
              <a:rPr lang="pl-PL" dirty="0"/>
              <a:t>+48 58 523 30 00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CD828EE9-43CA-DE4E-9908-53409E8A0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7253" y="9931400"/>
            <a:ext cx="2955519" cy="2795588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3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err="1"/>
              <a:t>www.ug.edu.pl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51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 tekst ciag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9D6DF4E6-37C4-634F-B9AF-4804D08E4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18732500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9399" y="5861537"/>
            <a:ext cx="18717419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r>
              <a:rPr lang="pl-PL" dirty="0"/>
              <a:t>Tekst główny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nonummy</a:t>
            </a:r>
            <a:r>
              <a:rPr lang="pl-PL" dirty="0"/>
              <a:t> </a:t>
            </a:r>
            <a:r>
              <a:rPr lang="pl-PL" dirty="0" err="1"/>
              <a:t>nibh</a:t>
            </a:r>
            <a:r>
              <a:rPr lang="pl-PL" dirty="0"/>
              <a:t> </a:t>
            </a:r>
            <a:r>
              <a:rPr lang="pl-PL" dirty="0" err="1"/>
              <a:t>euismod</a:t>
            </a:r>
            <a:r>
              <a:rPr lang="pl-PL" dirty="0"/>
              <a:t> </a:t>
            </a:r>
            <a:r>
              <a:rPr lang="pl-PL" dirty="0" err="1"/>
              <a:t>tincidunt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wisi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</a:t>
            </a:r>
            <a:r>
              <a:rPr lang="pl-PL" dirty="0"/>
              <a:t> </a:t>
            </a:r>
            <a:r>
              <a:rPr lang="pl-PL" dirty="0" err="1"/>
              <a:t>tation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nisl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autem vel </a:t>
            </a:r>
            <a:r>
              <a:rPr lang="pl-PL" dirty="0" err="1"/>
              <a:t>eum</a:t>
            </a:r>
            <a:r>
              <a:rPr lang="pl-PL" dirty="0"/>
              <a:t> </a:t>
            </a:r>
            <a:r>
              <a:rPr lang="pl-PL" dirty="0" err="1"/>
              <a:t>iriure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hendrerit</a:t>
            </a:r>
            <a:r>
              <a:rPr lang="pl-PL" dirty="0"/>
              <a:t> in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, vel </a:t>
            </a:r>
            <a:r>
              <a:rPr lang="pl-PL" dirty="0" err="1"/>
              <a:t>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feugiat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vero</a:t>
            </a:r>
            <a:r>
              <a:rPr lang="pl-PL" dirty="0"/>
              <a:t> eros et </a:t>
            </a:r>
            <a:r>
              <a:rPr lang="pl-PL" dirty="0" err="1"/>
              <a:t>accumsan</a:t>
            </a:r>
            <a:r>
              <a:rPr lang="pl-PL" dirty="0"/>
              <a:t> et </a:t>
            </a:r>
            <a:r>
              <a:rPr lang="pl-PL" dirty="0" err="1"/>
              <a:t>iusto</a:t>
            </a:r>
            <a:r>
              <a:rPr lang="pl-PL" dirty="0"/>
              <a:t> </a:t>
            </a:r>
            <a:r>
              <a:rPr lang="pl-PL" dirty="0" err="1"/>
              <a:t>odio</a:t>
            </a:r>
            <a:r>
              <a:rPr lang="pl-PL" dirty="0"/>
              <a:t> </a:t>
            </a:r>
            <a:r>
              <a:rPr lang="pl-PL" dirty="0" err="1"/>
              <a:t>dignisLorem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7A24060-28AD-0243-8859-FF931CA55ECC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1C8093-B0B3-4240-A40B-BEBEF1D6E8C9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szer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D51862-1839-3943-8836-364F5D095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5813" y="38100"/>
            <a:ext cx="12166600" cy="136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id="{DDC8EE59-FA3C-934E-932B-5BDFB4989B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9400" y="10969004"/>
            <a:ext cx="18732500" cy="1151558"/>
          </a:xfrm>
        </p:spPr>
        <p:txBody>
          <a:bodyPr anchor="t">
            <a:noAutofit/>
          </a:bodyPr>
          <a:lstStyle>
            <a:lvl1pPr marL="0" marR="0" indent="0" algn="l" defTabSz="1828709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do wykresu</a:t>
            </a:r>
          </a:p>
        </p:txBody>
      </p:sp>
      <p:sp>
        <p:nvSpPr>
          <p:cNvPr id="5" name="Symbol zastępczy wykresu 4">
            <a:extLst>
              <a:ext uri="{FF2B5EF4-FFF2-40B4-BE49-F238E27FC236}">
                <a16:creationId xmlns:a16="http://schemas.microsoft.com/office/drawing/2014/main" id="{1FF29EA0-DE81-9149-944C-2524FD4D32D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2819400" y="3473450"/>
            <a:ext cx="18732500" cy="71231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1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zerny tekst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97B3E48-9FF4-0248-987E-BEC1A5B8C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246872" y="0"/>
            <a:ext cx="913554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18732500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861537"/>
            <a:ext cx="917714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tekstu 15">
            <a:extLst>
              <a:ext uri="{FF2B5EF4-FFF2-40B4-BE49-F238E27FC236}">
                <a16:creationId xmlns:a16="http://schemas.microsoft.com/office/drawing/2014/main" id="{333DEDB4-F8FD-B841-8893-11254EBB6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74756" y="5861537"/>
            <a:ext cx="917714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761ECC3-3DA5-B145-8E60-ADEF37047258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ADE644-F530-704A-AC95-B27D48DFD72B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4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zerny tekst + dwa zdje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6E18742-75A1-AD44-8296-F28906073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6623684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4319" y="5861537"/>
            <a:ext cx="662368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tekstu 15">
            <a:extLst>
              <a:ext uri="{FF2B5EF4-FFF2-40B4-BE49-F238E27FC236}">
                <a16:creationId xmlns:a16="http://schemas.microsoft.com/office/drawing/2014/main" id="{333DEDB4-F8FD-B841-8893-11254EBB62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06215" y="5861537"/>
            <a:ext cx="6623684" cy="61663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tekstu 5">
            <a:extLst>
              <a:ext uri="{FF2B5EF4-FFF2-40B4-BE49-F238E27FC236}">
                <a16:creationId xmlns:a16="http://schemas.microsoft.com/office/drawing/2014/main" id="{B1502D64-761B-844D-87CA-60BEA551A4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14719" y="3473450"/>
            <a:ext cx="6623684" cy="1913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767385-7BDD-D74B-88E5-0695110829D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7432015" y="-1"/>
            <a:ext cx="6950398" cy="667177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B1114B7-29FD-D948-AC05-CDA01ED91909}"/>
              </a:ext>
            </a:extLst>
          </p:cNvPr>
          <p:cNvSpPr/>
          <p:nvPr userDrawn="1"/>
        </p:nvSpPr>
        <p:spPr>
          <a:xfrm>
            <a:off x="14124692" y="-588906"/>
            <a:ext cx="372442" cy="372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81CB6D3-D218-C544-859B-AE7E729D6C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7432015" y="7044221"/>
            <a:ext cx="6950398" cy="667177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887C45A-E358-FC4B-A188-0549518BD362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7C7A86-E81E-0C4E-88BD-2912DA688743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jedno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C093F6-FC83-0A46-AAE1-E01F5A133CB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2222036" y="0"/>
            <a:ext cx="12160377" cy="1371600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3" indent="0">
              <a:buNone/>
              <a:defRPr sz="4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9668D15B-B6B8-FC42-B8B0-747879E4C6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2" name="Symbol zastępczy tekstu 15">
            <a:extLst>
              <a:ext uri="{FF2B5EF4-FFF2-40B4-BE49-F238E27FC236}">
                <a16:creationId xmlns:a16="http://schemas.microsoft.com/office/drawing/2014/main" id="{5F654A74-501A-A540-9917-8220FBB4CA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3" name="Symbol zastępczy tekstu 17">
            <a:extLst>
              <a:ext uri="{FF2B5EF4-FFF2-40B4-BE49-F238E27FC236}">
                <a16:creationId xmlns:a16="http://schemas.microsoft.com/office/drawing/2014/main" id="{6969DD5E-DF8B-7149-92CD-DF9FB05C7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14" name="Symbol zastępczy tekstu 20">
            <a:extLst>
              <a:ext uri="{FF2B5EF4-FFF2-40B4-BE49-F238E27FC236}">
                <a16:creationId xmlns:a16="http://schemas.microsoft.com/office/drawing/2014/main" id="{D3008933-B9BC-2544-A64B-5707F6524F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1FBFCF2C-B018-174C-B8AB-B507C9CD941B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2A86DC0-F4BD-D945-9E96-A9D8D105F254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2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zawarto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640D8DAE-A603-CD41-8583-6BDC305B3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15813" y="38100"/>
            <a:ext cx="12166600" cy="1367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69E3B29-86D5-EA4C-8127-3998B5DB8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9" y="3473450"/>
            <a:ext cx="8637602" cy="165003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pPr lvl="0"/>
            <a:endParaRPr lang="pl-PL" dirty="0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D6034778-CB20-1E4C-93DD-5932529AAF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5495927"/>
            <a:ext cx="8609801" cy="13620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0"/>
            </a:lvl1pPr>
          </a:lstStyle>
          <a:p>
            <a:pPr lvl="0"/>
            <a:endParaRPr lang="pl-PL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172573D-F3FC-F440-B36C-29CB4F876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7375525"/>
            <a:ext cx="8609801" cy="973345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Punktrory</a:t>
            </a:r>
            <a:endParaRPr lang="pl-PL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75E97E5F-26B5-604D-B2DF-210F97450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8885238"/>
            <a:ext cx="8609801" cy="1630362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/>
              <a:t>Numerowanie</a:t>
            </a:r>
          </a:p>
        </p:txBody>
      </p:sp>
      <p:sp>
        <p:nvSpPr>
          <p:cNvPr id="10" name="Symbol zastępczy zawartości 3">
            <a:extLst>
              <a:ext uri="{FF2B5EF4-FFF2-40B4-BE49-F238E27FC236}">
                <a16:creationId xmlns:a16="http://schemas.microsoft.com/office/drawing/2014/main" id="{965A4F57-DAF5-2C46-8DBF-DA18C905FB7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190413" y="3473450"/>
            <a:ext cx="11208858" cy="8593044"/>
          </a:xfrm>
        </p:spPr>
        <p:txBody>
          <a:bodyPr/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35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+jedno zdje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75E97E5F-26B5-604D-B2DF-210F97450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9238" y="3473449"/>
            <a:ext cx="8609801" cy="8544379"/>
          </a:xfrm>
        </p:spPr>
        <p:txBody>
          <a:bodyPr>
            <a:normAutofit/>
          </a:bodyPr>
          <a:lstStyle>
            <a:lvl1pPr marL="742950" indent="-742950">
              <a:buClr>
                <a:srgbClr val="0041D0"/>
              </a:buClr>
              <a:buFont typeface="+mj-lt"/>
              <a:buAutoNum type="arabicPeriod"/>
              <a:defRPr sz="3200" b="0"/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A3DF518-6B72-4148-9414-9306F98F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1113" y="0"/>
            <a:ext cx="9131300" cy="13716000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6639D01E-3685-EF4E-9CD8-CC499BB4101C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F288DD1-D044-5342-83CB-4C0863A5D6B9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1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2D8F98FF-DCFF-904B-BA80-7230C1386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5246872" y="0"/>
            <a:ext cx="9135541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402" y="1187449"/>
            <a:ext cx="8789503" cy="19135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D172573D-F3FC-F440-B36C-29CB4F8760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9239" y="3473450"/>
            <a:ext cx="8789503" cy="8631463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Wingdings" pitchFamily="2" charset="2"/>
              <a:buChar char="§"/>
              <a:defRPr sz="3200" b="0"/>
            </a:lvl1pPr>
            <a:lvl2pPr marL="1371554" indent="-457200">
              <a:buClr>
                <a:srgbClr val="0041D0"/>
              </a:buClr>
              <a:buFont typeface="Wingdings" pitchFamily="2" charset="2"/>
              <a:buChar char="§"/>
              <a:defRPr/>
            </a:lvl2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1EAB4DD-D769-784B-B5E4-966BA5DBD29A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3AAC1E-01C8-A147-B4CD-634F8F475160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B327226B-8E34-0B46-8E7A-9D736308F7B5}"/>
              </a:ext>
            </a:extLst>
          </p:cNvPr>
          <p:cNvSpPr/>
          <p:nvPr userDrawn="1"/>
        </p:nvSpPr>
        <p:spPr>
          <a:xfrm>
            <a:off x="22803119" y="12490383"/>
            <a:ext cx="689113" cy="689113"/>
          </a:xfrm>
          <a:prstGeom prst="ellipse">
            <a:avLst/>
          </a:prstGeom>
          <a:solidFill>
            <a:srgbClr val="004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2" y="1187449"/>
            <a:ext cx="9371805" cy="2651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Dodaj tytuł slajdu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479800"/>
            <a:ext cx="19886722" cy="859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B7F77D-5522-8D43-8080-A1AE021FC33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2819400" cy="34798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9F9BA9C-D784-EB41-946D-636F3639DB63}"/>
              </a:ext>
            </a:extLst>
          </p:cNvPr>
          <p:cNvSpPr txBox="1"/>
          <p:nvPr userDrawn="1"/>
        </p:nvSpPr>
        <p:spPr>
          <a:xfrm>
            <a:off x="922338" y="12406681"/>
            <a:ext cx="7085806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004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Uniwersytet Gdański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C8DE15-15CA-2D4A-B435-A5BEEA19E194}"/>
              </a:ext>
            </a:extLst>
          </p:cNvPr>
          <p:cNvSpPr txBox="1"/>
          <p:nvPr userDrawn="1"/>
        </p:nvSpPr>
        <p:spPr>
          <a:xfrm>
            <a:off x="22717767" y="12620809"/>
            <a:ext cx="859819" cy="42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7E02DCF-1F1B-AD4C-9D0D-B691E1963597}" type="slidenum">
              <a:rPr lang="pl-PL" sz="2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pl-P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01DF0DD-8314-B845-A6C8-0BF81D1668A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447" y="10581777"/>
            <a:ext cx="0" cy="1490870"/>
          </a:xfrm>
          <a:prstGeom prst="line">
            <a:avLst/>
          </a:prstGeom>
          <a:ln w="38100">
            <a:solidFill>
              <a:srgbClr val="004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7" r:id="rId3"/>
    <p:sldLayoutId id="2147483682" r:id="rId4"/>
    <p:sldLayoutId id="2147483685" r:id="rId5"/>
    <p:sldLayoutId id="2147483673" r:id="rId6"/>
    <p:sldLayoutId id="2147483686" r:id="rId7"/>
    <p:sldLayoutId id="2147483684" r:id="rId8"/>
    <p:sldLayoutId id="2147483683" r:id="rId9"/>
    <p:sldLayoutId id="2147483672" r:id="rId10"/>
    <p:sldLayoutId id="2147483674" r:id="rId11"/>
    <p:sldLayoutId id="2147483675" r:id="rId12"/>
    <p:sldLayoutId id="2147483676" r:id="rId13"/>
    <p:sldLayoutId id="2147483679" r:id="rId14"/>
    <p:sldLayoutId id="2147483677" r:id="rId15"/>
    <p:sldLayoutId id="2147483678" r:id="rId16"/>
    <p:sldLayoutId id="2147483680" r:id="rId17"/>
    <p:sldLayoutId id="2147483688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0041D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54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28709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i="0" kern="1200">
          <a:solidFill>
            <a:srgbClr val="0041D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43063" indent="0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59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9" userDrawn="1">
          <p15:clr>
            <a:srgbClr val="F26B43"/>
          </p15:clr>
        </p15:guide>
        <p15:guide id="2" orient="horz" pos="4320" userDrawn="1">
          <p15:clr>
            <a:srgbClr val="F26B43"/>
          </p15:clr>
        </p15:guide>
        <p15:guide id="3" orient="horz" pos="2188" userDrawn="1">
          <p15:clr>
            <a:srgbClr val="F26B43"/>
          </p15:clr>
        </p15:guide>
        <p15:guide id="4" pos="13576" userDrawn="1">
          <p15:clr>
            <a:srgbClr val="F26B43"/>
          </p15:clr>
        </p15:guide>
        <p15:guide id="5" pos="603" userDrawn="1">
          <p15:clr>
            <a:srgbClr val="F26B43"/>
          </p15:clr>
        </p15:guide>
        <p15:guide id="6" orient="horz" pos="8017" userDrawn="1">
          <p15:clr>
            <a:srgbClr val="F26B43"/>
          </p15:clr>
        </p15:guide>
        <p15:guide id="7" orient="horz" pos="646" userDrawn="1">
          <p15:clr>
            <a:srgbClr val="F26B43"/>
          </p15:clr>
        </p15:guide>
        <p15:guide id="8" orient="horz" pos="1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7363E9D0-9952-394A-8243-D9E3494B3CB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5048" r="25048"/>
          <a:stretch>
            <a:fillRect/>
          </a:stretch>
        </p:blipFill>
        <p:spPr/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17FBB9C-5493-0042-9451-DEC53D4C79C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73D963-2F23-6344-806B-752813AC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l-PL" dirty="0"/>
            </a:br>
            <a:r>
              <a:rPr lang="pl-PL" dirty="0"/>
              <a:t>Mieszkalnictwo senioralne jako forma alokacji kapitału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33C481-28DD-1A4A-9AF5-AC4C0C19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20.09.2021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7FDE8DAA-3C05-0045-AB24-A0F45FBC63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7" b="7"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E2BF8EF-1042-EA4A-8784-0FAB8BD74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dr Małgorzata Rymarzak</a:t>
            </a:r>
          </a:p>
          <a:p>
            <a:r>
              <a:rPr lang="pl-PL" dirty="0"/>
              <a:t>dr Krzysztof Kowalke</a:t>
            </a:r>
          </a:p>
        </p:txBody>
      </p:sp>
    </p:spTree>
    <p:extLst>
      <p:ext uri="{BB962C8B-B14F-4D97-AF65-F5344CB8AC3E}">
        <p14:creationId xmlns:p14="http://schemas.microsoft.com/office/powerpoint/2010/main" val="17010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71830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bezpośrednie 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</a:t>
            </a:r>
            <a:r>
              <a:rPr lang="pl-PL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Średnie stopy zwrotu z różnych form mieszkalnictwa senioralnego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05ED66D-8B81-41FD-8D42-273EBDE57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4427"/>
              </p:ext>
            </p:extLst>
          </p:nvPr>
        </p:nvGraphicFramePr>
        <p:xfrm>
          <a:off x="2819403" y="5759450"/>
          <a:ext cx="18935698" cy="2709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14090">
                  <a:extLst>
                    <a:ext uri="{9D8B030D-6E8A-4147-A177-3AD203B41FA5}">
                      <a16:colId xmlns:a16="http://schemas.microsoft.com/office/drawing/2014/main" val="3064655041"/>
                    </a:ext>
                  </a:extLst>
                </a:gridCol>
                <a:gridCol w="5621608">
                  <a:extLst>
                    <a:ext uri="{9D8B030D-6E8A-4147-A177-3AD203B41FA5}">
                      <a16:colId xmlns:a16="http://schemas.microsoft.com/office/drawing/2014/main" val="2214781160"/>
                    </a:ext>
                  </a:extLst>
                </a:gridCol>
              </a:tblGrid>
              <a:tr h="387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Nieruchomości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Średnie stopy zwrotu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658956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dla osób aktywnych (ang. </a:t>
                      </a:r>
                      <a:r>
                        <a:rPr lang="pl-PL" sz="2500" i="1" dirty="0" err="1">
                          <a:effectLst/>
                        </a:rPr>
                        <a:t>active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adult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5,20-7,20%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3953603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niezależne (ang. </a:t>
                      </a:r>
                      <a:r>
                        <a:rPr lang="pl-PL" sz="2500" i="1" dirty="0">
                          <a:effectLst/>
                        </a:rPr>
                        <a:t>independent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5,6%-7,5%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8795413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asekurowane (ang. </a:t>
                      </a:r>
                      <a:r>
                        <a:rPr lang="pl-PL" sz="2500" i="1" dirty="0" err="1">
                          <a:effectLst/>
                        </a:rPr>
                        <a:t>assisted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6,3%-8,4%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980049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apartamenty z opieką dla osób cierpiących na demencję lub Alzhaimera (ang. </a:t>
                      </a:r>
                      <a:r>
                        <a:rPr lang="pl-PL" sz="2500" i="1" dirty="0" err="1">
                          <a:effectLst/>
                        </a:rPr>
                        <a:t>memory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 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7,2%-8,9%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2631940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domy opiekuńczo-rehabilitacyjne (ang. </a:t>
                      </a:r>
                      <a:r>
                        <a:rPr lang="pl-PL" sz="2500" i="1" dirty="0" err="1">
                          <a:effectLst/>
                        </a:rPr>
                        <a:t>nursing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11,2%-13,7%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6546814"/>
                  </a:ext>
                </a:extLst>
              </a:tr>
              <a:tr h="38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 err="1">
                          <a:effectLst/>
                        </a:rPr>
                        <a:t>wielofunkcyjne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zespoły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urbanistyczne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(ang. </a:t>
                      </a:r>
                      <a:r>
                        <a:rPr lang="en-GB" sz="2500" i="1" dirty="0">
                          <a:effectLst/>
                        </a:rPr>
                        <a:t>continuing care retirement community</a:t>
                      </a:r>
                      <a:r>
                        <a:rPr lang="en-GB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7,2%-9,3%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9861662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E8076B3-0AD0-4FF6-8B01-893AA8830E13}"/>
              </a:ext>
            </a:extLst>
          </p:cNvPr>
          <p:cNvSpPr txBox="1"/>
          <p:nvPr/>
        </p:nvSpPr>
        <p:spPr>
          <a:xfrm>
            <a:off x="2804318" y="8469123"/>
            <a:ext cx="1219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AEW Research,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Seniors Housing Research Perspective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Q4 2019, s. 9.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7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90499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pośrednie</a:t>
            </a:r>
          </a:p>
          <a:p>
            <a:endParaRPr lang="pl-PL" sz="2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</a:t>
            </a:r>
            <a:r>
              <a:rPr lang="pl-PL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Stopy zwrotu i miary ryzyka oszacowane dla REIT oraz FTSE </a:t>
            </a:r>
            <a:r>
              <a:rPr lang="pl-PL" sz="2500" dirty="0" err="1">
                <a:latin typeface="+mj-lt"/>
                <a:cs typeface="Times New Roman" panose="02020603050405020304" pitchFamily="18" charset="0"/>
              </a:rPr>
              <a:t>Nareit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 U.S. Index w latach 2011-2020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D198771-AA6D-494A-A126-48F36FCB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24218"/>
              </p:ext>
            </p:extLst>
          </p:nvPr>
        </p:nvGraphicFramePr>
        <p:xfrm>
          <a:off x="2819403" y="5759451"/>
          <a:ext cx="18630899" cy="6344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8597">
                  <a:extLst>
                    <a:ext uri="{9D8B030D-6E8A-4147-A177-3AD203B41FA5}">
                      <a16:colId xmlns:a16="http://schemas.microsoft.com/office/drawing/2014/main" val="1542856208"/>
                    </a:ext>
                  </a:extLst>
                </a:gridCol>
                <a:gridCol w="5420372">
                  <a:extLst>
                    <a:ext uri="{9D8B030D-6E8A-4147-A177-3AD203B41FA5}">
                      <a16:colId xmlns:a16="http://schemas.microsoft.com/office/drawing/2014/main" val="1449744056"/>
                    </a:ext>
                  </a:extLst>
                </a:gridCol>
                <a:gridCol w="4836567">
                  <a:extLst>
                    <a:ext uri="{9D8B030D-6E8A-4147-A177-3AD203B41FA5}">
                      <a16:colId xmlns:a16="http://schemas.microsoft.com/office/drawing/2014/main" val="3203460899"/>
                    </a:ext>
                  </a:extLst>
                </a:gridCol>
                <a:gridCol w="4335363">
                  <a:extLst>
                    <a:ext uri="{9D8B030D-6E8A-4147-A177-3AD203B41FA5}">
                      <a16:colId xmlns:a16="http://schemas.microsoft.com/office/drawing/2014/main" val="2496958294"/>
                    </a:ext>
                  </a:extLst>
                </a:gridCol>
              </a:tblGrid>
              <a:tr h="41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Rok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Średnia REIT mieszkalnictwo senioralne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Średnia REIT ochrona zdrowia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FTSE </a:t>
                      </a:r>
                      <a:r>
                        <a:rPr lang="en-GB" sz="2500" dirty="0" err="1">
                          <a:effectLst/>
                        </a:rPr>
                        <a:t>Nareit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All REITs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457024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2,45%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13,63%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7,28%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221515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37,34%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20,35%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20,14%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3749223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8,83%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-7,06%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3,21%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5225106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24,88%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33,32%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27,15%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0272007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-8,75%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-7,25%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2,29%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5615722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17,91%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6,41%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9,28%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8533685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-1,92%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0,87%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9,27%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5240681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5,10%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7,58%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-4,10%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730115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30,36%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21,20%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28,07%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5332393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2020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-9,30%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-9,86%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-5,87%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555787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Średnia arytmetyczna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10,69%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7,92%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9,67%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4394277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Średnia geometryczna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9,63%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7,08%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9,10%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4943109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Odchylenie standardowe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16,29%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14,27%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11,96%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062578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Współczynnik zmienności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152,41%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180,12%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123,62%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0845216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A9098DDE-0F0B-47E0-AA34-D9EEF8B9290B}"/>
              </a:ext>
            </a:extLst>
          </p:cNvPr>
          <p:cNvSpPr txBox="1"/>
          <p:nvPr/>
        </p:nvSpPr>
        <p:spPr>
          <a:xfrm>
            <a:off x="2804318" y="12103865"/>
            <a:ext cx="18758692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finance.yahoo.com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01.07.2021;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REITWatch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Monthly Statistical Report on the Real Estate Investment Trust Industry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February 2021, s. 29-31.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9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90499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pośrednie</a:t>
            </a:r>
          </a:p>
          <a:p>
            <a:endParaRPr lang="pl-PL" sz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7</a:t>
            </a:r>
            <a:r>
              <a:rPr lang="pl-PL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Stopy zwrotu i miary ryzyka dla REIT-ów inwestujących w różne segmenty rynku nieruchomości w latach 2011-2020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4FCF9F8-DDFA-4A6E-8BE3-E492617B7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60016"/>
              </p:ext>
            </p:extLst>
          </p:nvPr>
        </p:nvGraphicFramePr>
        <p:xfrm>
          <a:off x="2911634" y="5115732"/>
          <a:ext cx="18865534" cy="6710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33486">
                  <a:extLst>
                    <a:ext uri="{9D8B030D-6E8A-4147-A177-3AD203B41FA5}">
                      <a16:colId xmlns:a16="http://schemas.microsoft.com/office/drawing/2014/main" val="807166863"/>
                    </a:ext>
                  </a:extLst>
                </a:gridCol>
                <a:gridCol w="2783069">
                  <a:extLst>
                    <a:ext uri="{9D8B030D-6E8A-4147-A177-3AD203B41FA5}">
                      <a16:colId xmlns:a16="http://schemas.microsoft.com/office/drawing/2014/main" val="3623776101"/>
                    </a:ext>
                  </a:extLst>
                </a:gridCol>
                <a:gridCol w="3451729">
                  <a:extLst>
                    <a:ext uri="{9D8B030D-6E8A-4147-A177-3AD203B41FA5}">
                      <a16:colId xmlns:a16="http://schemas.microsoft.com/office/drawing/2014/main" val="914342451"/>
                    </a:ext>
                  </a:extLst>
                </a:gridCol>
                <a:gridCol w="3234866">
                  <a:extLst>
                    <a:ext uri="{9D8B030D-6E8A-4147-A177-3AD203B41FA5}">
                      <a16:colId xmlns:a16="http://schemas.microsoft.com/office/drawing/2014/main" val="2735842790"/>
                    </a:ext>
                  </a:extLst>
                </a:gridCol>
                <a:gridCol w="2457775">
                  <a:extLst>
                    <a:ext uri="{9D8B030D-6E8A-4147-A177-3AD203B41FA5}">
                      <a16:colId xmlns:a16="http://schemas.microsoft.com/office/drawing/2014/main" val="1624020484"/>
                    </a:ext>
                  </a:extLst>
                </a:gridCol>
                <a:gridCol w="2604609">
                  <a:extLst>
                    <a:ext uri="{9D8B030D-6E8A-4147-A177-3AD203B41FA5}">
                      <a16:colId xmlns:a16="http://schemas.microsoft.com/office/drawing/2014/main" val="1697455421"/>
                    </a:ext>
                  </a:extLst>
                </a:gridCol>
              </a:tblGrid>
              <a:tr h="1234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Segment rynku nieruchomości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Całkowita stopa zwrotu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Średnia roczna arytmetyczna stopa zwrotu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Średnia roczna geometryczna stopa zwrotu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Odchylenie standardowe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Współczynnik zmienności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9684453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Biurowe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64,79%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6,20%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5,12%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15,83%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255,21%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852966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Przemysłowe/magazynowe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325,70%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16,68%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15,59%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17,06%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102,24%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430167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Handlowe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46,19%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4,97%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3,87%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15,64%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314,83%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8352690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Mieszkalne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157,14%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10,85%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9,90%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15,54%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143,18%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51202119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Zdywersyfikowane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42,51%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4,60%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3,61%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14,98%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325,49%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95642233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Hotelowe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26,07%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4,42%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2,34%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21,52%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486,52%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38032584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Magazyny samoobsługowe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313,42%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16,19%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15,25%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15,60%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96,39%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2851361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Leśne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126,20%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10,47%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8,50%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20,97%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200,25%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7260420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Infrastrukturalne*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311,77%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17,80%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17,03%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14,58%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81,88%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4460213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Centra Danych**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147,09%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17,92%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16,27%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20,87%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116,49%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9795760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Specjalistyczne**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50,65%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7,89%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7,07%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14,59%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185,00%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6624836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Hipoteczne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74,19%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6,72%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5,71%</a:t>
                      </a:r>
                      <a:endParaRPr lang="pl-PL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15,20%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226,21%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1798728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Ochrona zdrowia, w tym: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98,28%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7,92%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7,08%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14,27%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180,12%</a:t>
                      </a:r>
                      <a:endParaRPr lang="pl-PL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425065"/>
                  </a:ext>
                </a:extLst>
              </a:tr>
              <a:tr h="3911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i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mieszkalnictwo senioralne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150,78%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10,69%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9,63%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16,29%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152,41%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325873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4A16CA60-C8E6-48FC-8E71-AC990C5B0DBF}"/>
              </a:ext>
            </a:extLst>
          </p:cNvPr>
          <p:cNvSpPr txBox="1"/>
          <p:nvPr/>
        </p:nvSpPr>
        <p:spPr>
          <a:xfrm>
            <a:off x="2804318" y="11825858"/>
            <a:ext cx="19886612" cy="70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Legenda: * w latach 2012-2020; ** w latach 2015-2020.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REITWatch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Monthly Statistical Report on the Real Estate Investment Trust Industry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February 2021, s. 23-25.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3.2. Polska na tle wybranych państw europejskich – inwestycje bezpośrednie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8</a:t>
            </a:r>
            <a:r>
              <a:rPr lang="pl-PL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Prywatne mieszkalnictwo senioralne w wybranych państwach europejskich w 2019 roku 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9E0FB1B-4856-49AF-B912-AE052E453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1312"/>
              </p:ext>
            </p:extLst>
          </p:nvPr>
        </p:nvGraphicFramePr>
        <p:xfrm>
          <a:off x="2819402" y="5722715"/>
          <a:ext cx="18402297" cy="44089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00497">
                  <a:extLst>
                    <a:ext uri="{9D8B030D-6E8A-4147-A177-3AD203B41FA5}">
                      <a16:colId xmlns:a16="http://schemas.microsoft.com/office/drawing/2014/main" val="3367176072"/>
                    </a:ext>
                  </a:extLst>
                </a:gridCol>
                <a:gridCol w="3162301">
                  <a:extLst>
                    <a:ext uri="{9D8B030D-6E8A-4147-A177-3AD203B41FA5}">
                      <a16:colId xmlns:a16="http://schemas.microsoft.com/office/drawing/2014/main" val="18328456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3387418961"/>
                    </a:ext>
                  </a:extLst>
                </a:gridCol>
                <a:gridCol w="7181849">
                  <a:extLst>
                    <a:ext uri="{9D8B030D-6E8A-4147-A177-3AD203B41FA5}">
                      <a16:colId xmlns:a16="http://schemas.microsoft.com/office/drawing/2014/main" val="3886423454"/>
                    </a:ext>
                  </a:extLst>
                </a:gridCol>
              </a:tblGrid>
              <a:tr h="155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Wyszczególnienie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Udział prywatnych operatorów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Liczba łóżek operatorów prywatnych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 miesięczny                                         czynsz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146369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377 200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1 950 – 2 950 GBP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(2 178 – 3 294 Euro*)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901956"/>
                  </a:ext>
                </a:extLst>
              </a:tr>
              <a:tr h="15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390 320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1 500 – 2 346 Euro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884831"/>
                  </a:ext>
                </a:extLst>
              </a:tr>
              <a:tr h="15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9 280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3 000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– 4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500 Euro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519732"/>
                  </a:ext>
                </a:extLst>
              </a:tr>
              <a:tr h="15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145 200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700 – 2 445 Euro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812035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Hiszpania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108 000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2 000 – 4 000 USD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(1 759 – 3 518 Euro*)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356245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Szwecja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16 530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4 600 – 5 850 SEK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(436</a:t>
                      </a:r>
                      <a:r>
                        <a:rPr lang="pl-PL" sz="2500" dirty="0">
                          <a:effectLst/>
                        </a:rPr>
                        <a:t> – </a:t>
                      </a:r>
                      <a:r>
                        <a:rPr lang="en-GB" sz="2500" dirty="0">
                          <a:effectLst/>
                        </a:rPr>
                        <a:t>554 Euro*)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170244"/>
                  </a:ext>
                </a:extLst>
              </a:tr>
              <a:tr h="15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19 390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908 – 1 265 Euro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198994"/>
                  </a:ext>
                </a:extLst>
              </a:tr>
              <a:tr h="155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78 000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2 500 – 3 500 Euro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16821"/>
                  </a:ext>
                </a:extLst>
              </a:tr>
              <a:tr h="419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1 220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3 000 – 7 900 PLN (706 – 1 858 Euro*)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79512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4252A041-2080-47DC-B4F5-EAD8A715126E}"/>
              </a:ext>
            </a:extLst>
          </p:cNvPr>
          <p:cNvSpPr txBox="1"/>
          <p:nvPr/>
        </p:nvSpPr>
        <p:spPr>
          <a:xfrm>
            <a:off x="2804317" y="10311350"/>
            <a:ext cx="18417382" cy="1917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Cushman &amp;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Wakefiled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Marketbeat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European Nursing Homes Report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Summary &amp; 2020 Outlook; European Nursing Homes Report,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Overview of the European Nursing Homes Market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Spring 2019; CBRE,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Housing Market Insight, 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Q4, 2019, s. 21; Tortoise,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living – Investing in a growing population, 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2019, s. 3; Knight &amp; Frank,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Living Annual Review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2020, s. 9; BONARD,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MoZaiC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AM,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Living Market Report – Germany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2020, s. 22; BONARD,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MoZaiC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AM,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Living Market Report – France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2020, s. 22;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Elder and Long-Term Care for Expats in Spain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https://www.elderguru.com/elder-and-long-term-care-for-expats-in-spain/,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Assisted living boom predicted in Italian cities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https://www.yourcare.eu/press/assisted-living-boom-predicted-in-italian-cities/,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</a:t>
            </a:r>
            <a:r>
              <a:rPr lang="en-GB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Cennik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domów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opieki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https://kb.pl/porady/cennik-domow-opieki-zobacz-ile-kosztuje-dom-spokojnej-starosci-_med/,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A. Bos, F. M. Kruse, P. P.T.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Jeurissen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For-profit nursing homes in the Netherlands: what factors explain their rise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“International Journal of </a:t>
            </a:r>
            <a:r>
              <a:rPr lang="pl-PL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Services” 2020, nr 50(4), s. 431-443. </a:t>
            </a:r>
          </a:p>
        </p:txBody>
      </p:sp>
    </p:spTree>
    <p:extLst>
      <p:ext uri="{BB962C8B-B14F-4D97-AF65-F5344CB8AC3E}">
        <p14:creationId xmlns:p14="http://schemas.microsoft.com/office/powerpoint/2010/main" val="33131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3.2. Polska na tle wybranych państw europejskich – inwestycje bezpośrednie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9</a:t>
            </a:r>
            <a:r>
              <a:rPr lang="pl-PL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Średnie stopy zwrotu z mieszkalnictwa senioralnego na tle innych segmentów rynku nieruchomości w wybranych państwach europejskich w 2019 roku</a:t>
            </a:r>
          </a:p>
          <a:p>
            <a:r>
              <a:rPr lang="pl-PL" sz="25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1E7D6AF-7A9F-410E-86CC-595DE0E81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40391"/>
              </p:ext>
            </p:extLst>
          </p:nvPr>
        </p:nvGraphicFramePr>
        <p:xfrm>
          <a:off x="2819402" y="6030815"/>
          <a:ext cx="19886613" cy="42786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30729">
                  <a:extLst>
                    <a:ext uri="{9D8B030D-6E8A-4147-A177-3AD203B41FA5}">
                      <a16:colId xmlns:a16="http://schemas.microsoft.com/office/drawing/2014/main" val="3943283978"/>
                    </a:ext>
                  </a:extLst>
                </a:gridCol>
                <a:gridCol w="4040960">
                  <a:extLst>
                    <a:ext uri="{9D8B030D-6E8A-4147-A177-3AD203B41FA5}">
                      <a16:colId xmlns:a16="http://schemas.microsoft.com/office/drawing/2014/main" val="562415646"/>
                    </a:ext>
                  </a:extLst>
                </a:gridCol>
                <a:gridCol w="4040960">
                  <a:extLst>
                    <a:ext uri="{9D8B030D-6E8A-4147-A177-3AD203B41FA5}">
                      <a16:colId xmlns:a16="http://schemas.microsoft.com/office/drawing/2014/main" val="3275366858"/>
                    </a:ext>
                  </a:extLst>
                </a:gridCol>
                <a:gridCol w="4036982">
                  <a:extLst>
                    <a:ext uri="{9D8B030D-6E8A-4147-A177-3AD203B41FA5}">
                      <a16:colId xmlns:a16="http://schemas.microsoft.com/office/drawing/2014/main" val="3308900629"/>
                    </a:ext>
                  </a:extLst>
                </a:gridCol>
                <a:gridCol w="4036982">
                  <a:extLst>
                    <a:ext uri="{9D8B030D-6E8A-4147-A177-3AD203B41FA5}">
                      <a16:colId xmlns:a16="http://schemas.microsoft.com/office/drawing/2014/main" val="17746176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Wyszczególnienie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Mieszkalnictwo senioralne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Nieruchomości biurowe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Nieruchomości handlowe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Nieruchomości przemysłowe/magazynowe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8888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4,80%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5,28%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5,05%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932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2,85%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3,22%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120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4,42%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3,53%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5,18%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282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3,71%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3,78%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4,08%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17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Hiszpania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4,75%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3,38%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980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Szwecja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3,75%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3,67%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5,07%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773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4,75%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4,1%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80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2,75%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5,25%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281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5,25%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5,80%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307442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F803D78-913A-4285-A067-738A7BB20070}"/>
              </a:ext>
            </a:extLst>
          </p:cNvPr>
          <p:cNvSpPr txBox="1"/>
          <p:nvPr/>
        </p:nvSpPr>
        <p:spPr>
          <a:xfrm>
            <a:off x="2804317" y="10466130"/>
            <a:ext cx="19901697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Cushman &amp;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Wakefiled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Marketbeat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European Nursing Homes Report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Summary &amp; 2020 Outlook; Cushman &amp; Wakefield,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Europe, The DNA of Real Estate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Q4 2019.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6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4. Perspektywy rozwoju mieszkalnictwa senioralnego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7" y="3938001"/>
            <a:ext cx="20874831" cy="1022350"/>
          </a:xfrm>
        </p:spPr>
        <p:txBody>
          <a:bodyPr>
            <a:noAutofit/>
          </a:bodyPr>
          <a:lstStyle/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10.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Udział osób w wieku powyżej 65 lat w całkowitej liczbie ludności danego państwa w 2011, 2019 oraz 2050 roku (w %)</a:t>
            </a: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r>
              <a:rPr lang="pl-PL" sz="25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7E5062E-5215-440F-BC18-DC80BF820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4606"/>
              </p:ext>
            </p:extLst>
          </p:nvPr>
        </p:nvGraphicFramePr>
        <p:xfrm>
          <a:off x="2819403" y="4495800"/>
          <a:ext cx="19069049" cy="4258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77080">
                  <a:extLst>
                    <a:ext uri="{9D8B030D-6E8A-4147-A177-3AD203B41FA5}">
                      <a16:colId xmlns:a16="http://schemas.microsoft.com/office/drawing/2014/main" val="4179915296"/>
                    </a:ext>
                  </a:extLst>
                </a:gridCol>
                <a:gridCol w="4397323">
                  <a:extLst>
                    <a:ext uri="{9D8B030D-6E8A-4147-A177-3AD203B41FA5}">
                      <a16:colId xmlns:a16="http://schemas.microsoft.com/office/drawing/2014/main" val="2401198501"/>
                    </a:ext>
                  </a:extLst>
                </a:gridCol>
                <a:gridCol w="4397323">
                  <a:extLst>
                    <a:ext uri="{9D8B030D-6E8A-4147-A177-3AD203B41FA5}">
                      <a16:colId xmlns:a16="http://schemas.microsoft.com/office/drawing/2014/main" val="3462266741"/>
                    </a:ext>
                  </a:extLst>
                </a:gridCol>
                <a:gridCol w="4397323">
                  <a:extLst>
                    <a:ext uri="{9D8B030D-6E8A-4147-A177-3AD203B41FA5}">
                      <a16:colId xmlns:a16="http://schemas.microsoft.com/office/drawing/2014/main" val="702535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Wyszczególnienie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2050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435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Stany Zjednoczone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13,3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16,2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22,4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244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16,8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18,5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25,3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0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21,6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30,0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84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15,9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19,6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28,0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48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20,4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27,8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907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Hiszpania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17,3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19,6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36,8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322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Szwecja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18,5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24,6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78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17,7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22,1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27,6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80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20,7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23,0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36,0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869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13,8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18,1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31,1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487927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B3670C76-605D-4358-A9C9-0A64BB742DB4}"/>
              </a:ext>
            </a:extLst>
          </p:cNvPr>
          <p:cNvSpPr txBox="1"/>
          <p:nvPr/>
        </p:nvSpPr>
        <p:spPr>
          <a:xfrm>
            <a:off x="2804317" y="8813354"/>
            <a:ext cx="19084135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The World Bank, Population ages 65 and above (% of total population), https://data.worldbank.org/indicator/SP.POP.65UP.TO.ZS?end=2019&amp;name_desc=false&amp;start=1960&amp;view=chart;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United Nations,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 Population Ageing 2019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New York 2020, s. 47-51.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4. Perspektywy rozwoju mieszkalnictwa senioralnego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4130459"/>
            <a:ext cx="20874831" cy="1913560"/>
          </a:xfrm>
        </p:spPr>
        <p:txBody>
          <a:bodyPr>
            <a:noAutofit/>
          </a:bodyPr>
          <a:lstStyle/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11.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Mediana wieku populacji w poszczególnych państwach w 2011, 2019 oraz 2050 roku (w latach)</a:t>
            </a: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r>
              <a:rPr lang="pl-PL" sz="25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B5ABB29-E8A4-4B64-B908-09C3E76BC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14369"/>
              </p:ext>
            </p:extLst>
          </p:nvPr>
        </p:nvGraphicFramePr>
        <p:xfrm>
          <a:off x="2819402" y="4728972"/>
          <a:ext cx="19886612" cy="4258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26302">
                  <a:extLst>
                    <a:ext uri="{9D8B030D-6E8A-4147-A177-3AD203B41FA5}">
                      <a16:colId xmlns:a16="http://schemas.microsoft.com/office/drawing/2014/main" val="1606346382"/>
                    </a:ext>
                  </a:extLst>
                </a:gridCol>
                <a:gridCol w="4586770">
                  <a:extLst>
                    <a:ext uri="{9D8B030D-6E8A-4147-A177-3AD203B41FA5}">
                      <a16:colId xmlns:a16="http://schemas.microsoft.com/office/drawing/2014/main" val="552356775"/>
                    </a:ext>
                  </a:extLst>
                </a:gridCol>
                <a:gridCol w="4586770">
                  <a:extLst>
                    <a:ext uri="{9D8B030D-6E8A-4147-A177-3AD203B41FA5}">
                      <a16:colId xmlns:a16="http://schemas.microsoft.com/office/drawing/2014/main" val="1306784145"/>
                    </a:ext>
                  </a:extLst>
                </a:gridCol>
                <a:gridCol w="4586770">
                  <a:extLst>
                    <a:ext uri="{9D8B030D-6E8A-4147-A177-3AD203B41FA5}">
                      <a16:colId xmlns:a16="http://schemas.microsoft.com/office/drawing/2014/main" val="16436719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Wyszczególnienie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2050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534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Stany Zjednoczone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37,3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38,4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41,7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24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39,5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40,2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43,3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583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44,7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46,0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51,4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68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41,0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42,7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46,2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59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40,0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41,8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43,9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792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Hiszpania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40,3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44,0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51,8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486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Szwecja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40,8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40,5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42,0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90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42,1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42,9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45,1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844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43,7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46,8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51,7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21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38,2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41,0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51,8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7498147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17DA3F3-BF67-4362-8795-703E43B2F7EF}"/>
              </a:ext>
            </a:extLst>
          </p:cNvPr>
          <p:cNvSpPr txBox="1"/>
          <p:nvPr/>
        </p:nvSpPr>
        <p:spPr>
          <a:xfrm>
            <a:off x="2804318" y="8987028"/>
            <a:ext cx="19901696" cy="70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Eurostat, Mean and median income by age and sex - EU-SILC and ECHP surveys [ilc_di03],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United Nations,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 Population Ageing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https://www.un.org/development/desa/pd/sites/www.un.org.development.desa.pd/files/files/documents/2020/May/un_2015_worldpopulationageing_report.pdf, odczyt z dnia 26.07.2021. </a:t>
            </a:r>
          </a:p>
        </p:txBody>
      </p:sp>
    </p:spTree>
    <p:extLst>
      <p:ext uri="{BB962C8B-B14F-4D97-AF65-F5344CB8AC3E}">
        <p14:creationId xmlns:p14="http://schemas.microsoft.com/office/powerpoint/2010/main" val="151582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4. Perspektywy rozwoju mieszkalnictwa senioralnego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12.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Średnie dochody osób w wieku powyżej 65 lat w wybranych państwach w 2011 oraz 2019 roku (w euro)</a:t>
            </a: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r>
              <a:rPr lang="pl-PL" sz="25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1539680-1638-467A-93F4-FFDEC913F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87614"/>
              </p:ext>
            </p:extLst>
          </p:nvPr>
        </p:nvGraphicFramePr>
        <p:xfrm>
          <a:off x="2819402" y="4750845"/>
          <a:ext cx="19886613" cy="46451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66577">
                  <a:extLst>
                    <a:ext uri="{9D8B030D-6E8A-4147-A177-3AD203B41FA5}">
                      <a16:colId xmlns:a16="http://schemas.microsoft.com/office/drawing/2014/main" val="4258838904"/>
                    </a:ext>
                  </a:extLst>
                </a:gridCol>
                <a:gridCol w="5962007">
                  <a:extLst>
                    <a:ext uri="{9D8B030D-6E8A-4147-A177-3AD203B41FA5}">
                      <a16:colId xmlns:a16="http://schemas.microsoft.com/office/drawing/2014/main" val="2790472415"/>
                    </a:ext>
                  </a:extLst>
                </a:gridCol>
                <a:gridCol w="5958029">
                  <a:extLst>
                    <a:ext uri="{9D8B030D-6E8A-4147-A177-3AD203B41FA5}">
                      <a16:colId xmlns:a16="http://schemas.microsoft.com/office/drawing/2014/main" val="14186242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Wyszczególnienie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938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Stany Zjednoczone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18 347*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31 639*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630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Średnia dla UE (28 państw)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13 910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16 415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89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14 534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19 332**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55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17 611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20 425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33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18 113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20 663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403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20 138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22 467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40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Hiszpania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12 858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14 966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716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Szwecja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17 298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20 648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27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17 763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21 211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14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15 002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17 313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02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4 753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6 443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01317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00E35C-76F8-49C8-9F20-6F221112CBE6}"/>
              </a:ext>
            </a:extLst>
          </p:cNvPr>
          <p:cNvSpPr txBox="1"/>
          <p:nvPr/>
        </p:nvSpPr>
        <p:spPr>
          <a:xfrm>
            <a:off x="2804317" y="9437280"/>
            <a:ext cx="19886613" cy="1595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Legenda: Według kursu NBP odpowiednio z dnia 30.06.2011 oraz 28.06.2019.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**dane za 2018 rok, ze względu na brak aktualniejszych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podstawie: United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pl-PL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Census</a:t>
            </a:r>
            <a:r>
              <a:rPr lang="pl-PL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Bureau</a:t>
            </a:r>
            <a:r>
              <a:rPr lang="pl-PL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pl-PL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P-10. </a:t>
            </a:r>
            <a:r>
              <a:rPr lang="en-GB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Age--All People (Both Sexes Combined) by Median and Mean Income: 1974 to 2019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https://www.census.gov/data/tables/time-series/demo/income-poverty/historical-income-people.html, </a:t>
            </a:r>
            <a:r>
              <a:rPr lang="en-GB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26.07.2021; Eurostat, </a:t>
            </a:r>
            <a:r>
              <a:rPr lang="en-GB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Mean and median income by age and sex - EU-SILC and ECHP surveys[ilc_di03]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https://ec.europa.eu/eurostat/databrowser/view/ilc_di03/default/table?lang=en, </a:t>
            </a:r>
            <a:r>
              <a:rPr lang="en-GB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4. Perspektywy rozwoju mieszkalnictwa senioralnego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13.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Liczba łóżek w stacjonarnej opiece zdrowotnej w przeliczeniu na 1000 osób w wieku powyżej 65 roku życia w wybranych państwach w 2011 oraz 2018 roku</a:t>
            </a: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endParaRPr lang="pl-PL" sz="2500" dirty="0">
              <a:latin typeface="+mj-lt"/>
              <a:cs typeface="Times New Roman" panose="02020603050405020304" pitchFamily="18" charset="0"/>
            </a:endParaRPr>
          </a:p>
          <a:p>
            <a:r>
              <a:rPr lang="pl-PL" sz="25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F7F65C0-D1F1-4252-A63E-48577094C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2206"/>
              </p:ext>
            </p:extLst>
          </p:nvPr>
        </p:nvGraphicFramePr>
        <p:xfrm>
          <a:off x="2819402" y="5158410"/>
          <a:ext cx="19886613" cy="4258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66577">
                  <a:extLst>
                    <a:ext uri="{9D8B030D-6E8A-4147-A177-3AD203B41FA5}">
                      <a16:colId xmlns:a16="http://schemas.microsoft.com/office/drawing/2014/main" val="120521256"/>
                    </a:ext>
                  </a:extLst>
                </a:gridCol>
                <a:gridCol w="5962007">
                  <a:extLst>
                    <a:ext uri="{9D8B030D-6E8A-4147-A177-3AD203B41FA5}">
                      <a16:colId xmlns:a16="http://schemas.microsoft.com/office/drawing/2014/main" val="499240849"/>
                    </a:ext>
                  </a:extLst>
                </a:gridCol>
                <a:gridCol w="5958029">
                  <a:extLst>
                    <a:ext uri="{9D8B030D-6E8A-4147-A177-3AD203B41FA5}">
                      <a16:colId xmlns:a16="http://schemas.microsoft.com/office/drawing/2014/main" val="1550633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Wyszczególnienie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2018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819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Stany Zjednoczone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39,9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33,4*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38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Wielka Brytania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53,2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43,8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671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Niemcy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52,8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54,4*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7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Niderlandy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66,4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72,8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776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Francja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56,2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49,9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66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Hiszpania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46,7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43,7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711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Szwecja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75,8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70,3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155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Finlandia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64,3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56,0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04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Włochy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18,1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18,6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24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Polska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>
                          <a:effectLst/>
                        </a:rPr>
                        <a:t>12,7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11,6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00104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F05F75AA-E00B-4659-97F6-B385E790473E}"/>
              </a:ext>
            </a:extLst>
          </p:cNvPr>
          <p:cNvSpPr txBox="1"/>
          <p:nvPr/>
        </p:nvSpPr>
        <p:spPr>
          <a:xfrm>
            <a:off x="2804317" y="9420934"/>
            <a:ext cx="19901697" cy="70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Legenda: *dane za 2017 rok ze względu na brak aktualniejszych.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opracowanie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podstawie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OECD,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Long-term care resources and utilisation: beds in residential long-term care facilities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https://stats.oecd.org/Index.aspx?QueryId=30142,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odczyt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dnia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26.07.2021. 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Wnioski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C0D9D5-C971-B14E-84E3-7FD1E5EE94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4956" y="3456778"/>
            <a:ext cx="18732499" cy="616633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400" dirty="0"/>
              <a:t>Inwestorzy w Polsce mają ograniczone możliwości inwestowania (bezpośredniego i pośredniego) w mieszkalnictwo senioralne.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400" dirty="0"/>
              <a:t>Inwestycje bezpośrednie w mieszkalnictwo senioralne zarówno w Stanach Zjednoczonych, jak i Europie przynosiły jedne z najwyższych stóp zwrotu w ostatnich latach.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400" dirty="0"/>
              <a:t>Stopy zwrotu z amerykańskich funduszy inwestujących w mieszkalnictwo senioralne były na poziomie średnich stóp zwrotu dla całego rynku, jednak wyższym niż dla całego segmentu REIT ochrony zdrowia.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400" dirty="0"/>
              <a:t>Największy potencjał rozwoju mieszkalnictwa senioralnego w Europie zakłada się dla rynku niemieckiego, francuskiego oraz brytyjskiego. Atrakcyjność rynku polskiego wynika głównie z szybko rosnącej populacji osób starszych w połączniu z najmniejszą liczbą mieszkalnictwa senioralnego, przypadającą na jednego mieszkańca.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84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738E2-4C9B-FB46-8CD1-9EECCAB8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6916398" cy="1913560"/>
          </a:xfrm>
        </p:spPr>
        <p:txBody>
          <a:bodyPr/>
          <a:lstStyle/>
          <a:p>
            <a:r>
              <a:rPr lang="pl-PL" dirty="0"/>
              <a:t>Mieszkalnictwo senioralne jako forma alokacji kapitału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D3A357-D1E3-D644-ACAA-6A434465A5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89237" y="4000500"/>
            <a:ext cx="12789429" cy="8544379"/>
          </a:xfrm>
        </p:spPr>
        <p:txBody>
          <a:bodyPr>
            <a:noAutofit/>
          </a:bodyPr>
          <a:lstStyle/>
          <a:p>
            <a:r>
              <a:rPr lang="pl-PL" sz="4000" dirty="0"/>
              <a:t>Wprowadzenie</a:t>
            </a:r>
          </a:p>
          <a:p>
            <a:r>
              <a:rPr lang="pl-PL" sz="4000" dirty="0"/>
              <a:t>Formy inwestycji w mieszkalnictwo senioralne</a:t>
            </a:r>
          </a:p>
          <a:p>
            <a:r>
              <a:rPr lang="pl-PL" sz="4000" dirty="0"/>
              <a:t>Inwestowanie w mieszkalnictwo senioralne</a:t>
            </a:r>
          </a:p>
          <a:p>
            <a:pPr lvl="1"/>
            <a:r>
              <a:rPr lang="pl-PL" sz="4000" dirty="0"/>
              <a:t>3.1. Stany Zjednoczone</a:t>
            </a:r>
          </a:p>
          <a:p>
            <a:pPr lvl="1"/>
            <a:r>
              <a:rPr lang="pl-PL" sz="4000" dirty="0"/>
              <a:t>3.2. Polska na tle wybranych państw europejskich</a:t>
            </a:r>
          </a:p>
          <a:p>
            <a:r>
              <a:rPr lang="pl-PL" sz="4000" dirty="0"/>
              <a:t>Perspektywy rozwoju mieszkalnictwa senioralnego</a:t>
            </a:r>
          </a:p>
          <a:p>
            <a:r>
              <a:rPr lang="pl-PL" sz="4000" dirty="0"/>
              <a:t>Wnioski</a:t>
            </a:r>
          </a:p>
        </p:txBody>
      </p:sp>
    </p:spTree>
    <p:extLst>
      <p:ext uri="{BB962C8B-B14F-4D97-AF65-F5344CB8AC3E}">
        <p14:creationId xmlns:p14="http://schemas.microsoft.com/office/powerpoint/2010/main" val="705914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E7852-070A-484E-B1F1-82CC6FBB3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610E0E-8057-2E4F-B468-8DEB91095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90413" y="9048750"/>
            <a:ext cx="10601325" cy="3678238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Dr Małgorzata Rymarzak </a:t>
            </a:r>
          </a:p>
          <a:p>
            <a:pPr lvl="0"/>
            <a:r>
              <a:rPr lang="pl-PL" dirty="0"/>
              <a:t>Dr Krzysztof Kowalke </a:t>
            </a:r>
          </a:p>
          <a:p>
            <a:pPr lvl="0"/>
            <a:endParaRPr lang="pl-PL" dirty="0"/>
          </a:p>
          <a:p>
            <a:pPr lvl="0">
              <a:spcBef>
                <a:spcPts val="600"/>
              </a:spcBef>
            </a:pPr>
            <a:r>
              <a:rPr lang="pl-PL" dirty="0"/>
              <a:t>Katedra Inwestycji i Nieruchomości </a:t>
            </a:r>
          </a:p>
          <a:p>
            <a:pPr lvl="0">
              <a:spcBef>
                <a:spcPts val="600"/>
              </a:spcBef>
            </a:pPr>
            <a:r>
              <a:rPr lang="pl-PL" dirty="0"/>
              <a:t>Wydział Zarządzania </a:t>
            </a:r>
          </a:p>
          <a:p>
            <a:pPr lvl="0">
              <a:spcBef>
                <a:spcPts val="600"/>
              </a:spcBef>
            </a:pPr>
            <a:r>
              <a:rPr lang="pl-PL" dirty="0"/>
              <a:t>Uniwersytet Gdański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D54FE5-95E0-0346-AF22-9CE319C88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www.ug.edu.pl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237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7363E9D0-9952-394A-8243-D9E3494B3CB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25048" r="25048"/>
          <a:stretch>
            <a:fillRect/>
          </a:stretch>
        </p:blipFill>
        <p:spPr/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17FBB9C-5493-0042-9451-DEC53D4C79C9}"/>
              </a:ext>
            </a:extLst>
          </p:cNvPr>
          <p:cNvSpPr/>
          <p:nvPr/>
        </p:nvSpPr>
        <p:spPr>
          <a:xfrm>
            <a:off x="12191206" y="0"/>
            <a:ext cx="12191207" cy="1371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73D963-2F23-6344-806B-752813AC6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l-PL" dirty="0"/>
            </a:br>
            <a:r>
              <a:rPr lang="pl-PL" dirty="0"/>
              <a:t>Mieszkalnictwo senioralne jako forma alokacji kapitału 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33C481-28DD-1A4A-9AF5-AC4C0C19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20.09.2021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7FDE8DAA-3C05-0045-AB24-A0F45FBC63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7" b="7"/>
          <a:stretch>
            <a:fillRect/>
          </a:stretch>
        </p:blipFill>
        <p:spPr/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E2BF8EF-1042-EA4A-8784-0FAB8BD74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dr Małgorzata Rymarzak</a:t>
            </a:r>
          </a:p>
          <a:p>
            <a:r>
              <a:rPr lang="pl-PL" dirty="0"/>
              <a:t>dr Krzysztof Kowalke</a:t>
            </a:r>
          </a:p>
        </p:txBody>
      </p:sp>
    </p:spTree>
    <p:extLst>
      <p:ext uri="{BB962C8B-B14F-4D97-AF65-F5344CB8AC3E}">
        <p14:creationId xmlns:p14="http://schemas.microsoft.com/office/powerpoint/2010/main" val="351373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Wprowadzenie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C0D9D5-C971-B14E-84E3-7FD1E5EE94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4956" y="3774830"/>
            <a:ext cx="18732499" cy="6166339"/>
          </a:xfrm>
        </p:spPr>
        <p:txBody>
          <a:bodyPr>
            <a:noAutofit/>
          </a:bodyPr>
          <a:lstStyle/>
          <a:p>
            <a:r>
              <a:rPr lang="pl-PL" b="1" dirty="0"/>
              <a:t>Cel</a:t>
            </a:r>
            <a:r>
              <a:rPr lang="pl-PL" dirty="0"/>
              <a:t>: zaprezentowanie mieszkalnictwa senioralnego jako (alternatywnej) formy alokacji kapitału na rynku nieruchomości</a:t>
            </a:r>
          </a:p>
          <a:p>
            <a:endParaRPr lang="pl-PL" sz="2000" dirty="0"/>
          </a:p>
          <a:p>
            <a:r>
              <a:rPr lang="pl-PL" b="1" dirty="0"/>
              <a:t>Pytania badawcze</a:t>
            </a:r>
            <a:r>
              <a:rPr lang="pl-PL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Jakie formy inwestycji w mieszkalnictwo senioralne są dostępne na rynku amerykańskim i europejskim?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Czy inwestycje w mieszkalnictwo senioralne są efektywną formą alokacji kapitału?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Jakie są perspektywy rozwoju mieszkalnictwa senioralnego w Polsce na tle wybranych państw?</a:t>
            </a:r>
          </a:p>
          <a:p>
            <a:endParaRPr lang="pl-PL" dirty="0"/>
          </a:p>
          <a:p>
            <a:r>
              <a:rPr lang="pl-PL" b="1" dirty="0"/>
              <a:t>Metody badawcze</a:t>
            </a:r>
            <a:r>
              <a:rPr lang="pl-PL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Analiza i krytyka piśmiennictwa (polskiego i zagranicznego)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/>
              <a:t>Proste metody statystyczne</a:t>
            </a:r>
          </a:p>
        </p:txBody>
      </p:sp>
    </p:spTree>
    <p:extLst>
      <p:ext uri="{BB962C8B-B14F-4D97-AF65-F5344CB8AC3E}">
        <p14:creationId xmlns:p14="http://schemas.microsoft.com/office/powerpoint/2010/main" val="14266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5982948" cy="1913560"/>
          </a:xfrm>
        </p:spPr>
        <p:txBody>
          <a:bodyPr/>
          <a:lstStyle/>
          <a:p>
            <a:r>
              <a:rPr lang="pl-PL" dirty="0"/>
              <a:t>2. Formy inwestycji w mieszkalnictwo senioralne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66456ED-3135-41ED-9C01-BB3E246D6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553602"/>
              </p:ext>
            </p:extLst>
          </p:nvPr>
        </p:nvGraphicFramePr>
        <p:xfrm>
          <a:off x="4063735" y="3886200"/>
          <a:ext cx="12262115" cy="71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7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738E2-4C9B-FB46-8CD1-9EECCAB8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6573498" cy="1913560"/>
          </a:xfrm>
        </p:spPr>
        <p:txBody>
          <a:bodyPr/>
          <a:lstStyle/>
          <a:p>
            <a:r>
              <a:rPr lang="pl-PL" dirty="0"/>
              <a:t>2. Formy inwestycji w mieszkalnictwo senioralne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468BD5E-A75A-470C-809C-86D1AC9AF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48113"/>
              </p:ext>
            </p:extLst>
          </p:nvPr>
        </p:nvGraphicFramePr>
        <p:xfrm>
          <a:off x="2819401" y="3573469"/>
          <a:ext cx="19886613" cy="7876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1520819794"/>
                    </a:ext>
                  </a:extLst>
                </a:gridCol>
                <a:gridCol w="5619748">
                  <a:extLst>
                    <a:ext uri="{9D8B030D-6E8A-4147-A177-3AD203B41FA5}">
                      <a16:colId xmlns:a16="http://schemas.microsoft.com/office/drawing/2014/main" val="33291185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9631165"/>
                    </a:ext>
                  </a:extLst>
                </a:gridCol>
                <a:gridCol w="5522915">
                  <a:extLst>
                    <a:ext uri="{9D8B030D-6E8A-4147-A177-3AD203B41FA5}">
                      <a16:colId xmlns:a16="http://schemas.microsoft.com/office/drawing/2014/main" val="3784395585"/>
                    </a:ext>
                  </a:extLst>
                </a:gridCol>
              </a:tblGrid>
              <a:tr h="312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b="1" dirty="0">
                          <a:effectLst/>
                        </a:rPr>
                        <a:t>Forma mieszkalnictwa senioralnego </a:t>
                      </a:r>
                      <a:endParaRPr lang="pl-PL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zespoły mieszkaniowe przeznaczone dla aktywnych osób starszych (ang.  </a:t>
                      </a:r>
                      <a:r>
                        <a:rPr lang="pl-PL" sz="2600" i="1" dirty="0" err="1">
                          <a:effectLst/>
                        </a:rPr>
                        <a:t>active</a:t>
                      </a:r>
                      <a:r>
                        <a:rPr lang="pl-PL" sz="2600" i="1" dirty="0">
                          <a:effectLst/>
                        </a:rPr>
                        <a:t> </a:t>
                      </a:r>
                      <a:r>
                        <a:rPr lang="pl-PL" sz="2600" i="1" dirty="0" err="1">
                          <a:effectLst/>
                        </a:rPr>
                        <a:t>adult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niezależne mieszkania dla seniorów (ang. </a:t>
                      </a:r>
                      <a:r>
                        <a:rPr lang="pl-PL" sz="2600" i="1" dirty="0">
                          <a:effectLst/>
                        </a:rPr>
                        <a:t>independent </a:t>
                      </a:r>
                      <a:r>
                        <a:rPr lang="pl-PL" sz="2600" i="1" dirty="0" err="1">
                          <a:effectLst/>
                        </a:rPr>
                        <a:t>living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wspólnoty mieszkaniowe, dla dorosłych (ang. </a:t>
                      </a:r>
                      <a:r>
                        <a:rPr lang="pl-PL" sz="2600" i="1" dirty="0" err="1">
                          <a:effectLst/>
                        </a:rPr>
                        <a:t>retirement</a:t>
                      </a:r>
                      <a:r>
                        <a:rPr lang="pl-PL" sz="2600" i="1" dirty="0">
                          <a:effectLst/>
                        </a:rPr>
                        <a:t> </a:t>
                      </a:r>
                      <a:r>
                        <a:rPr lang="pl-PL" sz="2600" i="1" dirty="0" err="1">
                          <a:effectLst/>
                        </a:rPr>
                        <a:t>communities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apartamenty indywidualne lub współdzielone z opieką  (ang. </a:t>
                      </a:r>
                      <a:r>
                        <a:rPr lang="pl-PL" sz="2600" i="1" dirty="0" err="1">
                          <a:effectLst/>
                        </a:rPr>
                        <a:t>assisted</a:t>
                      </a:r>
                      <a:r>
                        <a:rPr lang="pl-PL" sz="2600" i="1" dirty="0">
                          <a:effectLst/>
                        </a:rPr>
                        <a:t> </a:t>
                      </a:r>
                      <a:r>
                        <a:rPr lang="pl-PL" sz="2600" i="1" dirty="0" err="1">
                          <a:effectLst/>
                        </a:rPr>
                        <a:t>living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apartamenty indywidualne lub współdzielone z opieką dla osób cierpiących na demencję (ang. </a:t>
                      </a:r>
                      <a:r>
                        <a:rPr lang="pl-PL" sz="2600" i="1" dirty="0" err="1">
                          <a:effectLst/>
                        </a:rPr>
                        <a:t>memory</a:t>
                      </a:r>
                      <a:r>
                        <a:rPr lang="pl-PL" sz="2600" i="1" dirty="0">
                          <a:effectLst/>
                        </a:rPr>
                        <a:t> </a:t>
                      </a:r>
                      <a:r>
                        <a:rPr lang="pl-PL" sz="2600" i="1" dirty="0" err="1">
                          <a:effectLst/>
                        </a:rPr>
                        <a:t>care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600" dirty="0">
                          <a:effectLst/>
                        </a:rPr>
                        <a:t>domy opiekuńczo-rehabilitacyjne, oddziały geriatryczne (ang. </a:t>
                      </a:r>
                      <a:r>
                        <a:rPr lang="pl-PL" sz="2600" i="1" dirty="0" err="1">
                          <a:effectLst/>
                        </a:rPr>
                        <a:t>skilled</a:t>
                      </a:r>
                      <a:r>
                        <a:rPr lang="pl-PL" sz="2600" i="1" dirty="0">
                          <a:effectLst/>
                        </a:rPr>
                        <a:t> </a:t>
                      </a:r>
                      <a:r>
                        <a:rPr lang="pl-PL" sz="2600" i="1" dirty="0" err="1">
                          <a:effectLst/>
                        </a:rPr>
                        <a:t>nursing</a:t>
                      </a:r>
                      <a:r>
                        <a:rPr lang="pl-PL" sz="2600" dirty="0">
                          <a:effectLst/>
                        </a:rPr>
                        <a:t>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600" dirty="0" err="1">
                          <a:effectLst/>
                        </a:rPr>
                        <a:t>wielofunkcyjne</a:t>
                      </a:r>
                      <a:r>
                        <a:rPr lang="en-GB" sz="2600" dirty="0">
                          <a:effectLst/>
                        </a:rPr>
                        <a:t> </a:t>
                      </a:r>
                      <a:r>
                        <a:rPr lang="en-GB" sz="2600" dirty="0" err="1">
                          <a:effectLst/>
                        </a:rPr>
                        <a:t>zespoły</a:t>
                      </a:r>
                      <a:r>
                        <a:rPr lang="en-GB" sz="2600" dirty="0">
                          <a:effectLst/>
                        </a:rPr>
                        <a:t> </a:t>
                      </a:r>
                      <a:r>
                        <a:rPr lang="en-GB" sz="2600" dirty="0" err="1">
                          <a:effectLst/>
                        </a:rPr>
                        <a:t>urbanistyczne</a:t>
                      </a:r>
                      <a:r>
                        <a:rPr lang="en-GB" sz="2600" dirty="0">
                          <a:effectLst/>
                        </a:rPr>
                        <a:t> (ang. </a:t>
                      </a:r>
                      <a:r>
                        <a:rPr lang="en-GB" sz="2600" i="1" dirty="0">
                          <a:effectLst/>
                        </a:rPr>
                        <a:t>continuing care retirement communities</a:t>
                      </a:r>
                      <a:r>
                        <a:rPr lang="en-GB" sz="2600" dirty="0">
                          <a:effectLst/>
                        </a:rPr>
                        <a:t>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409975"/>
                  </a:ext>
                </a:extLst>
              </a:tr>
              <a:tr h="1076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b="1" dirty="0">
                          <a:effectLst/>
                        </a:rPr>
                        <a:t>Wiek seniora w momencie przyjęcia</a:t>
                      </a:r>
                      <a:endParaRPr lang="pl-PL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młodzi seniorzy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(&gt; 55 lat, najczęściej 60-69 lat)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dojrzali seniorzy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(70 – 79 lat)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sędziwi seniorzy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(80+ lat)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192762"/>
                  </a:ext>
                </a:extLst>
              </a:tr>
              <a:tr h="750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b="1" dirty="0">
                          <a:effectLst/>
                        </a:rPr>
                        <a:t>Poziom samodzielności osób starszych</a:t>
                      </a:r>
                      <a:endParaRPr lang="pl-PL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w istotnym stopniu samodzielni 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o ograniczonej sprawności ruchowej 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niepełnosprawni 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924990"/>
                  </a:ext>
                </a:extLst>
              </a:tr>
              <a:tr h="750112">
                <a:tc>
                  <a:txBody>
                    <a:bodyPr/>
                    <a:lstStyle/>
                    <a:p>
                      <a:pPr marL="0" marR="0" lvl="0" indent="0" algn="l" defTabSz="18287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b="1" dirty="0">
                          <a:effectLst/>
                        </a:rPr>
                        <a:t>Wymagalność usług/opieki</a:t>
                      </a:r>
                      <a:endParaRPr lang="pl-PL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dirty="0">
                          <a:effectLst/>
                        </a:rPr>
                        <a:t>pragnienie podniesienia warunków życia i zamieszkiwania</a:t>
                      </a:r>
                      <a:r>
                        <a:rPr lang="pl-PL" sz="2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pl-PL" sz="2600" dirty="0">
                          <a:effectLst/>
                        </a:rPr>
                        <a:t>(ucieczka przed samotnością)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dirty="0">
                          <a:effectLst/>
                        </a:rPr>
                        <a:t>potrzeba zapewnienia pomocy przy wykonywaniu czynności życia codziennego</a:t>
                      </a:r>
                      <a:r>
                        <a:rPr lang="pl-PL" sz="2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2600" dirty="0">
                          <a:effectLst/>
                        </a:rPr>
                        <a:t>doraźna pomoc)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dirty="0">
                          <a:effectLst/>
                        </a:rPr>
                        <a:t>potrzeba poprawy lub podtrzymania stanu zdrowia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(stała opieka medyczna 24/7)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007210"/>
                  </a:ext>
                </a:extLst>
              </a:tr>
              <a:tr h="750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b="1" dirty="0">
                          <a:effectLst/>
                        </a:rPr>
                        <a:t>Rodzaj usług/opieki </a:t>
                      </a:r>
                      <a:endParaRPr lang="pl-PL" sz="2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>
                          <a:effectLst/>
                        </a:rPr>
                        <a:t>usługi niemedyczne </a:t>
                      </a:r>
                      <a:endParaRPr lang="pl-PL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>
                          <a:effectLst/>
                        </a:rPr>
                        <a:t>spersonalizowane usługi opiekuńcze/ pielęgnacyjne </a:t>
                      </a:r>
                      <a:endParaRPr lang="pl-PL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600" dirty="0">
                          <a:effectLst/>
                        </a:rPr>
                        <a:t>specjalistyczna opieka pielęgniarska i rehabilitacyjno-medyczna </a:t>
                      </a:r>
                      <a:endParaRPr lang="pl-PL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087063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B6BFF239-5A2D-4B9E-AD90-FFE246B23D9A}"/>
              </a:ext>
            </a:extLst>
          </p:cNvPr>
          <p:cNvSpPr txBox="1"/>
          <p:nvPr/>
        </p:nvSpPr>
        <p:spPr>
          <a:xfrm>
            <a:off x="2819402" y="11571770"/>
            <a:ext cx="19886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podstawie: D. </a:t>
            </a:r>
            <a:r>
              <a:rPr lang="pl-PL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Lynn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U.S. Senior </a:t>
            </a:r>
            <a:r>
              <a:rPr lang="pl-PL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Investment </a:t>
            </a:r>
            <a:r>
              <a:rPr lang="pl-PL" sz="16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„Real </a:t>
            </a:r>
            <a:r>
              <a:rPr lang="pl-PL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Estate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2008, nr 33(2), s. 33-51; S. Dudek-Mańkowska, 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Mieszkanie dla seniora – formy budownictwa senioralnego oraz stan ich rozwoju w Polsce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„Konwersatorium Wiedzy o Mieście” 2017, nr 2(30), s. 27-35; M. Boruta, P. Bartkowiak, 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Rynek prywatnych domów seniora w Polsce – wybrane aspekty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w: </a:t>
            </a:r>
            <a:r>
              <a:rPr lang="pl-PL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Inwestycje i nieruchomości: współczesne wyzwania</a:t>
            </a:r>
            <a:r>
              <a:rPr lang="pl-PL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pod red. A. Wojewnik-Filipkowska, K. Szczepaniak, Wydawnictwo Uniwersytetu Gdańskiego, Gdańsk 2019, s. 209-219.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734AFD-496F-4CA2-86B9-F5A50037D963}"/>
              </a:ext>
            </a:extLst>
          </p:cNvPr>
          <p:cNvSpPr txBox="1"/>
          <p:nvPr/>
        </p:nvSpPr>
        <p:spPr>
          <a:xfrm>
            <a:off x="2819401" y="2896372"/>
            <a:ext cx="183451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1. I</a:t>
            </a:r>
            <a:r>
              <a:rPr lang="pl-PL" sz="2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nwestycje bezpośrednie w </a:t>
            </a:r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mieszkalnictwo senioralne </a:t>
            </a:r>
            <a:endParaRPr lang="pl-PL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8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738E2-4C9B-FB46-8CD1-9EECCAB8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6573498" cy="1913560"/>
          </a:xfrm>
        </p:spPr>
        <p:txBody>
          <a:bodyPr/>
          <a:lstStyle/>
          <a:p>
            <a:r>
              <a:rPr lang="pl-PL" dirty="0"/>
              <a:t>2. Formy inwestycji w mieszkalnictwo senioralne 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454924FE-6E77-4886-915F-1B3F6B5E19CB}"/>
              </a:ext>
            </a:extLst>
          </p:cNvPr>
          <p:cNvSpPr txBox="1">
            <a:spLocks/>
          </p:cNvSpPr>
          <p:nvPr/>
        </p:nvSpPr>
        <p:spPr>
          <a:xfrm>
            <a:off x="2824956" y="4716340"/>
            <a:ext cx="18732499" cy="42833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354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709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rgbClr val="0041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43063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1459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Inwestycje pośrednie w mieszkalnictwo senioralne: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b="0" dirty="0"/>
              <a:t>Udziały/akcje funduszy inwestycyjnych rynku nieruchomości (np. REIT).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b="0" dirty="0"/>
              <a:t>Udziały/akcje spółek działających na rynku mieszkalnictwa senioralnego (np. spółek deweloperskich).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b="0" dirty="0"/>
              <a:t>Instrumenty dłużne emitowane przez spółki działające na rynku mieszkalnictwa senioralnego (np. obligacje).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b="0" dirty="0">
              <a:highlight>
                <a:srgbClr val="FFFF00"/>
              </a:highligh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b="0" dirty="0"/>
          </a:p>
          <a:p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238039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38302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bezpośrednie 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2. Udział poszczególnych form mieszkalnictwa pod względem liczby łóżek oraz obiektów w 2020 roku  </a:t>
            </a:r>
            <a:endParaRPr lang="pl-PL" sz="2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5C778C9-46D6-46A8-9F84-0391BC2DC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18235"/>
              </p:ext>
            </p:extLst>
          </p:nvPr>
        </p:nvGraphicFramePr>
        <p:xfrm>
          <a:off x="2628900" y="5759451"/>
          <a:ext cx="19886613" cy="55826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12613">
                  <a:extLst>
                    <a:ext uri="{9D8B030D-6E8A-4147-A177-3AD203B41FA5}">
                      <a16:colId xmlns:a16="http://schemas.microsoft.com/office/drawing/2014/main" val="1051007381"/>
                    </a:ext>
                  </a:extLst>
                </a:gridCol>
                <a:gridCol w="5437000">
                  <a:extLst>
                    <a:ext uri="{9D8B030D-6E8A-4147-A177-3AD203B41FA5}">
                      <a16:colId xmlns:a16="http://schemas.microsoft.com/office/drawing/2014/main" val="4117054828"/>
                    </a:ext>
                  </a:extLst>
                </a:gridCol>
                <a:gridCol w="5437000">
                  <a:extLst>
                    <a:ext uri="{9D8B030D-6E8A-4147-A177-3AD203B41FA5}">
                      <a16:colId xmlns:a16="http://schemas.microsoft.com/office/drawing/2014/main" val="3604620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Wyszczególnienie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Udział poszczególnych form mieszkalnictwa pod względem liczby łóżek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Udział poszczególnych form mieszkalnictwa pod względem liczby obiektów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1391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niezależne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(ang. </a:t>
                      </a:r>
                      <a:r>
                        <a:rPr lang="pl-PL" sz="2500" i="1" dirty="0">
                          <a:effectLst/>
                        </a:rPr>
                        <a:t>independent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932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asekurowane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(ang. </a:t>
                      </a:r>
                      <a:r>
                        <a:rPr lang="pl-PL" sz="2500" i="1" dirty="0" err="1">
                          <a:effectLst/>
                        </a:rPr>
                        <a:t>assisted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32%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26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apartamenty z opieką dla osób cierpiących na demencję lub Alzhaimera (ang. </a:t>
                      </a:r>
                      <a:r>
                        <a:rPr lang="pl-PL" sz="2500" i="1" dirty="0" err="1">
                          <a:effectLst/>
                        </a:rPr>
                        <a:t>memory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 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6757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domy opiekuńczo-rehabilitacyjne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(ang. </a:t>
                      </a:r>
                      <a:r>
                        <a:rPr lang="pl-PL" sz="2500" i="1" dirty="0" err="1">
                          <a:effectLst/>
                        </a:rPr>
                        <a:t>nursing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16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 err="1">
                          <a:effectLst/>
                        </a:rPr>
                        <a:t>wielofunkcyjne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zespoły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urbanistyczne</a:t>
                      </a:r>
                      <a:endParaRPr lang="pl-PL" sz="2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>
                          <a:effectLst/>
                        </a:rPr>
                        <a:t>(ang. </a:t>
                      </a:r>
                      <a:r>
                        <a:rPr lang="en-GB" sz="2500" i="1" dirty="0">
                          <a:effectLst/>
                        </a:rPr>
                        <a:t>continuing care retirement community</a:t>
                      </a:r>
                      <a:r>
                        <a:rPr lang="en-GB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42%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010579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90524C7-616A-4D5E-865A-42D4480E166C}"/>
              </a:ext>
            </a:extLst>
          </p:cNvPr>
          <p:cNvSpPr txBox="1"/>
          <p:nvPr/>
        </p:nvSpPr>
        <p:spPr>
          <a:xfrm>
            <a:off x="2628900" y="11342117"/>
            <a:ext cx="1219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JLL,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Housing &amp; Care: Investor Survey and Trends COVID-10 Update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Spring 2020, s. 9.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8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38302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bezpośrednie 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3.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Formy mieszkalnictwa senioralnego w 2019 roku </a:t>
            </a:r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333DCD-F7E5-43F4-9E6E-D56E978E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8676"/>
              </p:ext>
            </p:extLst>
          </p:nvPr>
        </p:nvGraphicFramePr>
        <p:xfrm>
          <a:off x="2819402" y="5528436"/>
          <a:ext cx="20874831" cy="637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68133">
                  <a:extLst>
                    <a:ext uri="{9D8B030D-6E8A-4147-A177-3AD203B41FA5}">
                      <a16:colId xmlns:a16="http://schemas.microsoft.com/office/drawing/2014/main" val="890158360"/>
                    </a:ext>
                  </a:extLst>
                </a:gridCol>
                <a:gridCol w="3102873">
                  <a:extLst>
                    <a:ext uri="{9D8B030D-6E8A-4147-A177-3AD203B41FA5}">
                      <a16:colId xmlns:a16="http://schemas.microsoft.com/office/drawing/2014/main" val="1307307246"/>
                    </a:ext>
                  </a:extLst>
                </a:gridCol>
                <a:gridCol w="3355077">
                  <a:extLst>
                    <a:ext uri="{9D8B030D-6E8A-4147-A177-3AD203B41FA5}">
                      <a16:colId xmlns:a16="http://schemas.microsoft.com/office/drawing/2014/main" val="3014254854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103184132"/>
                    </a:ext>
                  </a:extLst>
                </a:gridCol>
                <a:gridCol w="3309747">
                  <a:extLst>
                    <a:ext uri="{9D8B030D-6E8A-4147-A177-3AD203B41FA5}">
                      <a16:colId xmlns:a16="http://schemas.microsoft.com/office/drawing/2014/main" val="1496217757"/>
                    </a:ext>
                  </a:extLst>
                </a:gridCol>
                <a:gridCol w="2976751">
                  <a:extLst>
                    <a:ext uri="{9D8B030D-6E8A-4147-A177-3AD203B41FA5}">
                      <a16:colId xmlns:a16="http://schemas.microsoft.com/office/drawing/2014/main" val="2988296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Wyszczególnienie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Liczba łóżek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Liczba łóżek               (w budowie)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Średni poziom obłożenia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Wiek seniora w momencie przyjęcia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Średni miesięczny czynsz (w USD)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584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dla osób aktywnych (ang. </a:t>
                      </a:r>
                      <a:r>
                        <a:rPr lang="pl-PL" sz="2500" i="1" dirty="0" err="1">
                          <a:effectLst/>
                        </a:rPr>
                        <a:t>active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adult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55-75 lat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938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niezależne               (ang. </a:t>
                      </a:r>
                      <a:r>
                        <a:rPr lang="pl-PL" sz="2500" i="1" dirty="0">
                          <a:effectLst/>
                        </a:rPr>
                        <a:t>independent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419 009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24 237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90,3%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75-84 lat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3 300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810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mieszkania asekurowane           (ang. </a:t>
                      </a:r>
                      <a:r>
                        <a:rPr lang="pl-PL" sz="2500" i="1" dirty="0" err="1">
                          <a:effectLst/>
                        </a:rPr>
                        <a:t>assisted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living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414 787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25 117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90,0%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75-85 lat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4 900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621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apartamenty z opieką dla osób cierpiących na demencję lub Alzhaimera (ang. </a:t>
                      </a:r>
                      <a:r>
                        <a:rPr lang="pl-PL" sz="2500" i="1" dirty="0" err="1">
                          <a:effectLst/>
                        </a:rPr>
                        <a:t>memory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 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140 305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11 344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89,6%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6 700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03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domy opiekuńczo-rehabilitacyjne (ang. </a:t>
                      </a:r>
                      <a:r>
                        <a:rPr lang="pl-PL" sz="2500" i="1" dirty="0" err="1">
                          <a:effectLst/>
                        </a:rPr>
                        <a:t>nursing</a:t>
                      </a:r>
                      <a:r>
                        <a:rPr lang="pl-PL" sz="2500" i="1" dirty="0">
                          <a:effectLst/>
                        </a:rPr>
                        <a:t> </a:t>
                      </a:r>
                      <a:r>
                        <a:rPr lang="pl-PL" sz="2500" i="1" dirty="0" err="1">
                          <a:effectLst/>
                        </a:rPr>
                        <a:t>care</a:t>
                      </a:r>
                      <a:r>
                        <a:rPr lang="pl-PL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891 481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4 723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87,9%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80-90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9 600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175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500" dirty="0" err="1">
                          <a:effectLst/>
                        </a:rPr>
                        <a:t>wielofunkcyjne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zespoły</a:t>
                      </a:r>
                      <a:r>
                        <a:rPr lang="en-GB" sz="2500" dirty="0">
                          <a:effectLst/>
                        </a:rPr>
                        <a:t> </a:t>
                      </a:r>
                      <a:r>
                        <a:rPr lang="en-GB" sz="2500" dirty="0" err="1">
                          <a:effectLst/>
                        </a:rPr>
                        <a:t>urbanistyczne</a:t>
                      </a:r>
                      <a:r>
                        <a:rPr lang="pl-PL" sz="2500" dirty="0">
                          <a:effectLst/>
                        </a:rPr>
                        <a:t> </a:t>
                      </a:r>
                      <a:r>
                        <a:rPr lang="en-GB" sz="2500" dirty="0">
                          <a:effectLst/>
                        </a:rPr>
                        <a:t>(ang. </a:t>
                      </a:r>
                      <a:r>
                        <a:rPr lang="en-GB" sz="2500" i="1" dirty="0">
                          <a:effectLst/>
                        </a:rPr>
                        <a:t>continuing care retirement community</a:t>
                      </a:r>
                      <a:r>
                        <a:rPr lang="en-GB" sz="2500" dirty="0">
                          <a:effectLst/>
                        </a:rPr>
                        <a:t>)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(-) 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3 300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538675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5FA1F7BF-6566-44A4-8CBC-F85803EA4BFF}"/>
              </a:ext>
            </a:extLst>
          </p:cNvPr>
          <p:cNvSpPr txBox="1"/>
          <p:nvPr/>
        </p:nvSpPr>
        <p:spPr>
          <a:xfrm>
            <a:off x="2804318" y="12006528"/>
            <a:ext cx="12192000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CBRE,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Housing Market Insight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Q4 2019, s. 21;</a:t>
            </a:r>
            <a:r>
              <a:rPr lang="en-GB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CBRE,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Senior Housing Market Insight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Q3 2020, s. 8.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2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F7B04-329F-E74B-8831-8C77F4F7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2" y="1187449"/>
            <a:ext cx="18402298" cy="1913560"/>
          </a:xfrm>
        </p:spPr>
        <p:txBody>
          <a:bodyPr/>
          <a:lstStyle/>
          <a:p>
            <a:r>
              <a:rPr lang="pl-PL" dirty="0"/>
              <a:t>3. Inwestowanie w mieszkalnictwo senioralne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2F244E-9BAB-5944-B754-13AF56B1F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318" y="3473450"/>
            <a:ext cx="20874831" cy="1913560"/>
          </a:xfrm>
        </p:spPr>
        <p:txBody>
          <a:bodyPr>
            <a:noAutofit/>
          </a:bodyPr>
          <a:lstStyle/>
          <a:p>
            <a:r>
              <a:rPr lang="pl-PL" dirty="0"/>
              <a:t>3.1. Stany Zjednoczone – inwestycje bezpośrednie </a:t>
            </a:r>
          </a:p>
          <a:p>
            <a:endParaRPr lang="pl-PL" sz="25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5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Tabela 4. </a:t>
            </a:r>
            <a:r>
              <a:rPr lang="pl-PL" sz="2500" dirty="0">
                <a:latin typeface="+mj-lt"/>
                <a:cs typeface="Times New Roman" panose="02020603050405020304" pitchFamily="18" charset="0"/>
              </a:rPr>
              <a:t>Roczne, pięcio- i dziesięcioletnie stopy zwroty z inwestycji w różne rodzaje nieruchomości</a:t>
            </a: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ECC18E-0C8D-4323-A927-80CBA0689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55160"/>
              </p:ext>
            </p:extLst>
          </p:nvPr>
        </p:nvGraphicFramePr>
        <p:xfrm>
          <a:off x="2971800" y="5759451"/>
          <a:ext cx="19886612" cy="2322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35352">
                  <a:extLst>
                    <a:ext uri="{9D8B030D-6E8A-4147-A177-3AD203B41FA5}">
                      <a16:colId xmlns:a16="http://schemas.microsoft.com/office/drawing/2014/main" val="3484911396"/>
                    </a:ext>
                  </a:extLst>
                </a:gridCol>
                <a:gridCol w="4650420">
                  <a:extLst>
                    <a:ext uri="{9D8B030D-6E8A-4147-A177-3AD203B41FA5}">
                      <a16:colId xmlns:a16="http://schemas.microsoft.com/office/drawing/2014/main" val="1775702062"/>
                    </a:ext>
                  </a:extLst>
                </a:gridCol>
                <a:gridCol w="4650420">
                  <a:extLst>
                    <a:ext uri="{9D8B030D-6E8A-4147-A177-3AD203B41FA5}">
                      <a16:colId xmlns:a16="http://schemas.microsoft.com/office/drawing/2014/main" val="639201344"/>
                    </a:ext>
                  </a:extLst>
                </a:gridCol>
                <a:gridCol w="4650420">
                  <a:extLst>
                    <a:ext uri="{9D8B030D-6E8A-4147-A177-3AD203B41FA5}">
                      <a16:colId xmlns:a16="http://schemas.microsoft.com/office/drawing/2014/main" val="2627985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Nieruchomości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1-roczne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5-letnie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10-letnie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948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Biurowe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6,6%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795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Handlowe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1,9%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9,7%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5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Mieszkaniowe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5,5%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7,4%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10,2%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402957"/>
                  </a:ext>
                </a:extLst>
              </a:tr>
              <a:tr h="191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Przemysłowe/magazynowe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13,4%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13,6%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12,8%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3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b="1" dirty="0">
                          <a:effectLst/>
                        </a:rPr>
                        <a:t>Senioralne</a:t>
                      </a:r>
                      <a:r>
                        <a:rPr lang="pl-PL" sz="2500" dirty="0">
                          <a:effectLst/>
                        </a:rPr>
                        <a:t>  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6,8%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>
                          <a:effectLst/>
                        </a:rPr>
                        <a:t>11,7%</a:t>
                      </a:r>
                      <a:endParaRPr lang="pl-PL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500" dirty="0">
                          <a:effectLst/>
                        </a:rPr>
                        <a:t>12,2%</a:t>
                      </a:r>
                      <a:endParaRPr lang="pl-PL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429776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87867E5E-9A47-4296-9D0C-D828E2641D39}"/>
              </a:ext>
            </a:extLst>
          </p:cNvPr>
          <p:cNvSpPr txBox="1"/>
          <p:nvPr/>
        </p:nvSpPr>
        <p:spPr>
          <a:xfrm>
            <a:off x="2971800" y="8097979"/>
            <a:ext cx="121920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Źródło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AEW Research, </a:t>
            </a:r>
            <a:r>
              <a:rPr lang="en-GB" sz="16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Seniors Housing Research Perspective</a:t>
            </a:r>
            <a:r>
              <a:rPr lang="en-GB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Q4 2019, s. 9. </a:t>
            </a:r>
            <a:endParaRPr lang="pl-PL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56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141414"/>
      </a:dk1>
      <a:lt1>
        <a:srgbClr val="FFFFFF"/>
      </a:lt1>
      <a:dk2>
        <a:srgbClr val="0041D0"/>
      </a:dk2>
      <a:lt2>
        <a:srgbClr val="E6E6F0"/>
      </a:lt2>
      <a:accent1>
        <a:srgbClr val="0041D0"/>
      </a:accent1>
      <a:accent2>
        <a:srgbClr val="A1DAF8"/>
      </a:accent2>
      <a:accent3>
        <a:srgbClr val="0041CF"/>
      </a:accent3>
      <a:accent4>
        <a:srgbClr val="A1DAF8"/>
      </a:accent4>
      <a:accent5>
        <a:srgbClr val="0041CF"/>
      </a:accent5>
      <a:accent6>
        <a:srgbClr val="A1DAF8"/>
      </a:accent6>
      <a:hlink>
        <a:srgbClr val="0041CF"/>
      </a:hlink>
      <a:folHlink>
        <a:srgbClr val="6464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0654E72FECBD4AA5CBC39489F08636" ma:contentTypeVersion="13" ma:contentTypeDescription="Create a new document." ma:contentTypeScope="" ma:versionID="34b4870c37710156a7ce63ce46d4efd2">
  <xsd:schema xmlns:xsd="http://www.w3.org/2001/XMLSchema" xmlns:xs="http://www.w3.org/2001/XMLSchema" xmlns:p="http://schemas.microsoft.com/office/2006/metadata/properties" xmlns:ns3="9ee85cde-5f2f-4a94-a8b7-beb9fbd7a436" xmlns:ns4="c0be6b0e-8900-4693-8440-b620a5906ecb" targetNamespace="http://schemas.microsoft.com/office/2006/metadata/properties" ma:root="true" ma:fieldsID="96734f43cfad351ae9f49096b7dabeb4" ns3:_="" ns4:_="">
    <xsd:import namespace="9ee85cde-5f2f-4a94-a8b7-beb9fbd7a436"/>
    <xsd:import namespace="c0be6b0e-8900-4693-8440-b620a5906e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5cde-5f2f-4a94-a8b7-beb9fbd7a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e6b0e-8900-4693-8440-b620a5906ec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047F60-685E-4BBE-BD8F-AC4380E6C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85cde-5f2f-4a94-a8b7-beb9fbd7a436"/>
    <ds:schemaRef ds:uri="c0be6b0e-8900-4693-8440-b620a5906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E91EE-A0C4-4862-8F72-FD1972BC9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D2EC2-11E2-49A6-B5D4-6C2AE5D2F952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0be6b0e-8900-4693-8440-b620a5906ecb"/>
    <ds:schemaRef ds:uri="9ee85cde-5f2f-4a94-a8b7-beb9fbd7a43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2370</TotalTime>
  <Words>2945</Words>
  <Application>Microsoft Office PowerPoint</Application>
  <PresentationFormat>Niestandardowy</PresentationFormat>
  <Paragraphs>677</Paragraphs>
  <Slides>21</Slides>
  <Notes>21</Notes>
  <HiddenSlides>2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Motyw pakietu Office</vt:lpstr>
      <vt:lpstr> Mieszkalnictwo senioralne jako forma alokacji kapitału  </vt:lpstr>
      <vt:lpstr>Mieszkalnictwo senioralne jako forma alokacji kapitału</vt:lpstr>
      <vt:lpstr>1. Wprowadzenie</vt:lpstr>
      <vt:lpstr>2. Formy inwestycji w mieszkalnictwo senioralne </vt:lpstr>
      <vt:lpstr>2. Formy inwestycji w mieszkalnictwo senioralne </vt:lpstr>
      <vt:lpstr>2. Formy inwestycji w mieszkalnictwo senioralne </vt:lpstr>
      <vt:lpstr>3. Inwestowanie w mieszkalnictwo senioralne </vt:lpstr>
      <vt:lpstr>3. Inwestowanie w mieszkalnictwo senioralne </vt:lpstr>
      <vt:lpstr>3. Inwestowanie w mieszkalnictwo senioralne </vt:lpstr>
      <vt:lpstr>3. Inwestowanie w mieszkalnictwo senioralne </vt:lpstr>
      <vt:lpstr>3. Inwestowanie w mieszkalnictwo senioralne </vt:lpstr>
      <vt:lpstr>3. Inwestowanie w mieszkalnictwo senioralne </vt:lpstr>
      <vt:lpstr>3. Inwestowanie w mieszkalnictwo senioralne </vt:lpstr>
      <vt:lpstr>3. Inwestowanie w mieszkalnictwo senioralne </vt:lpstr>
      <vt:lpstr>4. Perspektywy rozwoju mieszkalnictwa senioralnego </vt:lpstr>
      <vt:lpstr>4. Perspektywy rozwoju mieszkalnictwa senioralnego </vt:lpstr>
      <vt:lpstr>4. Perspektywy rozwoju mieszkalnictwa senioralnego </vt:lpstr>
      <vt:lpstr>4. Perspektywy rozwoju mieszkalnictwa senioralnego </vt:lpstr>
      <vt:lpstr>5. Wnioski</vt:lpstr>
      <vt:lpstr>Dziękujemy za uwagę!</vt:lpstr>
      <vt:lpstr> Mieszkalnictwo senioralne jako forma alokacji kapitału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Spectro</dc:creator>
  <cp:lastModifiedBy>Małgorzata Rymarzak</cp:lastModifiedBy>
  <cp:revision>60</cp:revision>
  <cp:lastPrinted>2021-09-16T06:02:55Z</cp:lastPrinted>
  <dcterms:created xsi:type="dcterms:W3CDTF">2021-05-25T09:29:06Z</dcterms:created>
  <dcterms:modified xsi:type="dcterms:W3CDTF">2021-09-20T09:34:41Z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0x010100F50654E72FECBD4AA5CBC39489F08636</vt:lpwstr>
  </property>
</Properties>
</file>