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0" r:id="rId2"/>
    <p:sldId id="363" r:id="rId3"/>
    <p:sldId id="381" r:id="rId4"/>
    <p:sldId id="385" r:id="rId5"/>
    <p:sldId id="403" r:id="rId6"/>
    <p:sldId id="390" r:id="rId7"/>
    <p:sldId id="391" r:id="rId8"/>
    <p:sldId id="392" r:id="rId9"/>
    <p:sldId id="386" r:id="rId10"/>
    <p:sldId id="393" r:id="rId11"/>
    <p:sldId id="387" r:id="rId12"/>
    <p:sldId id="394" r:id="rId13"/>
    <p:sldId id="395" r:id="rId14"/>
    <p:sldId id="388" r:id="rId15"/>
    <p:sldId id="396" r:id="rId16"/>
    <p:sldId id="389" r:id="rId17"/>
    <p:sldId id="399" r:id="rId18"/>
    <p:sldId id="400" r:id="rId19"/>
    <p:sldId id="404" r:id="rId20"/>
    <p:sldId id="398" r:id="rId21"/>
    <p:sldId id="397" r:id="rId22"/>
    <p:sldId id="405" r:id="rId23"/>
    <p:sldId id="402" r:id="rId24"/>
    <p:sldId id="281" r:id="rId25"/>
  </p:sldIdLst>
  <p:sldSz cx="12192000" cy="6858000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1502" userDrawn="1">
          <p15:clr>
            <a:srgbClr val="A4A3A4"/>
          </p15:clr>
        </p15:guide>
        <p15:guide id="6" pos="5768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orient="horz" pos="913" userDrawn="1">
          <p15:clr>
            <a:srgbClr val="A4A3A4"/>
          </p15:clr>
        </p15:guide>
        <p15:guide id="9" pos="5269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4248" userDrawn="1">
          <p15:clr>
            <a:srgbClr val="A4A3A4"/>
          </p15:clr>
        </p15:guide>
        <p15:guide id="12" orient="horz" pos="2523" userDrawn="1">
          <p15:clr>
            <a:srgbClr val="A4A3A4"/>
          </p15:clr>
        </p15:guide>
        <p15:guide id="13" pos="2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F2"/>
    <a:srgbClr val="3E3E3D"/>
    <a:srgbClr val="72207E"/>
    <a:srgbClr val="009F98"/>
    <a:srgbClr val="80A41B"/>
    <a:srgbClr val="5E7E29"/>
    <a:srgbClr val="2A98CD"/>
    <a:srgbClr val="EB1515"/>
    <a:srgbClr val="D8D8D8"/>
    <a:srgbClr val="DB2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96005" autoAdjust="0"/>
  </p:normalViewPr>
  <p:slideViewPr>
    <p:cSldViewPr snapToGrid="0">
      <p:cViewPr varScale="1">
        <p:scale>
          <a:sx n="124" d="100"/>
          <a:sy n="124" d="100"/>
        </p:scale>
        <p:origin x="120" y="120"/>
      </p:cViewPr>
      <p:guideLst>
        <p:guide orient="horz" pos="232"/>
        <p:guide pos="483"/>
        <p:guide pos="7423"/>
        <p:guide orient="horz" pos="4020"/>
        <p:guide orient="horz" pos="1502"/>
        <p:guide pos="5768"/>
        <p:guide orient="horz" pos="2228"/>
        <p:guide orient="horz" pos="913"/>
        <p:guide pos="5269"/>
        <p:guide pos="3840"/>
        <p:guide pos="4248"/>
        <p:guide orient="horz" pos="2523"/>
        <p:guide pos="2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6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5303-1FE7-4C21-BBC3-43AA1027CA6D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6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18.09.2021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4" name="Grafika 3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2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89530" y="298771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b="1" dirty="0">
                <a:solidFill>
                  <a:schemeClr val="bg1"/>
                </a:solidFill>
              </a:rPr>
              <a:t>Współczesne wyzwania gospodarowania nieruchomościami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75502" y="1914209"/>
            <a:ext cx="7514513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Atrakcyjność inwestycji w nieruchomości mieszkaniowe – kontynuacja badań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89530" y="3975417"/>
            <a:ext cx="7493250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dr Rafał Wolski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rafal.wolski@uni.lodz.pl</a:t>
            </a:r>
          </a:p>
          <a:p>
            <a:pPr>
              <a:lnSpc>
                <a:spcPts val="2100"/>
              </a:lnSpc>
            </a:pP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dr hab. Magdalena </a:t>
            </a:r>
            <a:r>
              <a:rPr lang="pl-PL" sz="1400" dirty="0" err="1">
                <a:solidFill>
                  <a:schemeClr val="bg1"/>
                </a:solidFill>
              </a:rPr>
              <a:t>Załęczna</a:t>
            </a:r>
            <a:r>
              <a:rPr lang="pl-PL" sz="1400" dirty="0">
                <a:solidFill>
                  <a:schemeClr val="bg1"/>
                </a:solidFill>
              </a:rPr>
              <a:t>, prof. UŁ</a:t>
            </a:r>
          </a:p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magdalena.zaleczna@uni.lodz.pl</a:t>
            </a:r>
          </a:p>
        </p:txBody>
      </p:sp>
      <p:pic>
        <p:nvPicPr>
          <p:cNvPr id="12" name="Grafika 11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530" y="5873428"/>
            <a:ext cx="2845365" cy="5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Źródła danych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Okres badawczy: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pl-PL" sz="2400" b="1" dirty="0">
                <a:solidFill>
                  <a:srgbClr val="3E3E3D"/>
                </a:solidFill>
              </a:rPr>
              <a:t>dane od 2006 roku,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pl-PL" sz="2400" b="1" dirty="0">
                <a:solidFill>
                  <a:srgbClr val="3E3E3D"/>
                </a:solidFill>
              </a:rPr>
              <a:t>ograniczenie do jednego cyklu koniunkturalnego,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pl-PL" sz="2400" b="1" dirty="0">
                <a:solidFill>
                  <a:srgbClr val="3E3E3D"/>
                </a:solidFill>
              </a:rPr>
              <a:t>ustalono okres badawczy na przedział od 4-go kwartału 2008 r. do 1-go kwartału 2021 r.,</a:t>
            </a:r>
          </a:p>
          <a:p>
            <a:pPr marL="342900" indent="-342900">
              <a:spcAft>
                <a:spcPts val="1000"/>
              </a:spcAft>
              <a:buFontTx/>
              <a:buChar char="-"/>
            </a:pPr>
            <a:r>
              <a:rPr lang="pl-PL" sz="2400" b="1" dirty="0">
                <a:solidFill>
                  <a:srgbClr val="3E3E3D"/>
                </a:solidFill>
              </a:rPr>
              <a:t>podjęto decyzję o nieuwzględnianiu okresu 2007-2009 ze względu na wyjątkową sytuację gospodarczą uwidocznioną w wysokich spadkach cen. </a:t>
            </a:r>
          </a:p>
        </p:txBody>
      </p:sp>
    </p:spTree>
    <p:extLst>
      <p:ext uri="{BB962C8B-B14F-4D97-AF65-F5344CB8AC3E}">
        <p14:creationId xmlns:p14="http://schemas.microsoft.com/office/powerpoint/2010/main" val="194193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Metody badawcze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Badanie wykonano na 50 obserwacjach dla każdego indeksu. 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Na początku wyliczono: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kwartalne stopy zwrotu,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średnie kwartalne stopy zwrotu,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odchylenia standardowe,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całkowite stopy zwrotu liczone jako wzrost wartości indeksu od pierwszej obserwacji w czwartym kwartale 2008 roku do ostatniej obserwacji w pierwszym kwartale 2021 roku. 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W ostatnim kroku, z wykorzystaniem odchylenia standardowego i całkowitej stopy zwrotu, policzono współczynnik zmienności.</a:t>
            </a:r>
          </a:p>
        </p:txBody>
      </p:sp>
    </p:spTree>
    <p:extLst>
      <p:ext uri="{BB962C8B-B14F-4D97-AF65-F5344CB8AC3E}">
        <p14:creationId xmlns:p14="http://schemas.microsoft.com/office/powerpoint/2010/main" val="8008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Metody badawcze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Utworzono 13 unikalnych par, gdzie spełniony został warunek istnienia obserwacji „każdy z każdym”.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Jednoczynnikowa ANOVA jest odporna na heterogeniczność wariancji przy grupach o równej liczebności, więc nie wykonano testu jednorodności wariancji </a:t>
            </a:r>
            <a:r>
              <a:rPr lang="pl-PL" sz="2400" b="1" dirty="0" err="1">
                <a:solidFill>
                  <a:srgbClr val="3E3E3D"/>
                </a:solidFill>
              </a:rPr>
              <a:t>Levene’a</a:t>
            </a:r>
            <a:r>
              <a:rPr lang="pl-PL" sz="2400" b="1" dirty="0">
                <a:solidFill>
                  <a:srgbClr val="3E3E3D"/>
                </a:solidFill>
              </a:rPr>
              <a:t>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Wykonanie ANOVA miało na celu sprawdzenie jakie jest prawdopodobieństwo  wystąpienia takich samych wartości oczekiwanych w kolejnych próbach. Uznając, że wartości oczekiwane utożsamiane są ze średnią sprawdza się tym samym, czy średnie kwartalne stopy zwrotu kolejnych indeksów różnią się od siebie w sposób istotny statystycznie. </a:t>
            </a:r>
          </a:p>
        </p:txBody>
      </p:sp>
    </p:spTree>
    <p:extLst>
      <p:ext uri="{BB962C8B-B14F-4D97-AF65-F5344CB8AC3E}">
        <p14:creationId xmlns:p14="http://schemas.microsoft.com/office/powerpoint/2010/main" val="236005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Metody badawcze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Wykazanie różnicy pomiędzy kolejnymi próbami i identyfikacja kierunku tych różnic pozwoliłaby na weryfikacje hipotezy o zróżnicowaniu stóp zwrotu w poszczególnych grupach inwestycji reprezentowanych przez indeksy określonych klas aktywów.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 jednoczynnikowej ANOVA weryfikowano hipotezę zerową o równości średnich, wobec hipotezy alternatywnej o braku tej równości. </a:t>
            </a:r>
          </a:p>
        </p:txBody>
      </p:sp>
    </p:spTree>
    <p:extLst>
      <p:ext uri="{BB962C8B-B14F-4D97-AF65-F5344CB8AC3E}">
        <p14:creationId xmlns:p14="http://schemas.microsoft.com/office/powerpoint/2010/main" val="87157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Wyniki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Analiza całkowitych stóp zwrotu wskazała na indeks WIG Nieruchomości jako najbardziej rentowną inwestycję.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Przy średniej kwartalnej stopie zwrotu rzędu 1,36% i całkowitej stopie zwrotu 102,32%.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Najmniej rentowne, w ujęciu średniej kwartalnej stopy zwrotu, okazały się inwestycje w nieruchomości  mieszkaniowe, przy czym najniższa średnia kwartalna stopa zwrotu należała do Indeks10 i wynosiła 0,06%.</a:t>
            </a:r>
          </a:p>
        </p:txBody>
      </p:sp>
    </p:spTree>
    <p:extLst>
      <p:ext uri="{BB962C8B-B14F-4D97-AF65-F5344CB8AC3E}">
        <p14:creationId xmlns:p14="http://schemas.microsoft.com/office/powerpoint/2010/main" val="304889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Wyniki</a:t>
            </a:r>
          </a:p>
        </p:txBody>
      </p:sp>
      <p:pic>
        <p:nvPicPr>
          <p:cNvPr id="1027" name="Wykres 3">
            <a:extLst>
              <a:ext uri="{FF2B5EF4-FFF2-40B4-BE49-F238E27FC236}">
                <a16:creationId xmlns:a16="http://schemas.microsoft.com/office/drawing/2014/main" id="{413AFA4B-F8A6-4498-9CEB-7362E145EEB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3" y="2011650"/>
            <a:ext cx="7702216" cy="397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E428C39-D682-4C62-BEDF-E7E261604D78}"/>
              </a:ext>
            </a:extLst>
          </p:cNvPr>
          <p:cNvSpPr txBox="1"/>
          <p:nvPr/>
        </p:nvSpPr>
        <p:spPr>
          <a:xfrm>
            <a:off x="1523378" y="1631646"/>
            <a:ext cx="599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Kwartalne stopy zwrotu z kolejnych analizowanych indeksów</a:t>
            </a:r>
          </a:p>
        </p:txBody>
      </p:sp>
    </p:spTree>
    <p:extLst>
      <p:ext uri="{BB962C8B-B14F-4D97-AF65-F5344CB8AC3E}">
        <p14:creationId xmlns:p14="http://schemas.microsoft.com/office/powerpoint/2010/main" val="102820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Wyniki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6"/>
            <a:ext cx="8344456" cy="5138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Statystyki opisowe kolejnych klas aktywów dla 50 obserwacji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AF5287D-F5C2-47CA-ACB0-89BB7DF83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65633"/>
              </p:ext>
            </p:extLst>
          </p:nvPr>
        </p:nvGraphicFramePr>
        <p:xfrm>
          <a:off x="890778" y="3044031"/>
          <a:ext cx="6873309" cy="1914525"/>
        </p:xfrm>
        <a:graphic>
          <a:graphicData uri="http://schemas.openxmlformats.org/drawingml/2006/table">
            <a:tbl>
              <a:tblPr firstRow="1" firstCol="1" bandRow="1"/>
              <a:tblGrid>
                <a:gridCol w="797304">
                  <a:extLst>
                    <a:ext uri="{9D8B030D-6E8A-4147-A177-3AD203B41FA5}">
                      <a16:colId xmlns:a16="http://schemas.microsoft.com/office/drawing/2014/main" val="1143456121"/>
                    </a:ext>
                  </a:extLst>
                </a:gridCol>
                <a:gridCol w="680458">
                  <a:extLst>
                    <a:ext uri="{9D8B030D-6E8A-4147-A177-3AD203B41FA5}">
                      <a16:colId xmlns:a16="http://schemas.microsoft.com/office/drawing/2014/main" val="2465732595"/>
                    </a:ext>
                  </a:extLst>
                </a:gridCol>
                <a:gridCol w="1028247">
                  <a:extLst>
                    <a:ext uri="{9D8B030D-6E8A-4147-A177-3AD203B41FA5}">
                      <a16:colId xmlns:a16="http://schemas.microsoft.com/office/drawing/2014/main" val="278017852"/>
                    </a:ext>
                  </a:extLst>
                </a:gridCol>
                <a:gridCol w="900403">
                  <a:extLst>
                    <a:ext uri="{9D8B030D-6E8A-4147-A177-3AD203B41FA5}">
                      <a16:colId xmlns:a16="http://schemas.microsoft.com/office/drawing/2014/main" val="583337731"/>
                    </a:ext>
                  </a:extLst>
                </a:gridCol>
                <a:gridCol w="769811">
                  <a:extLst>
                    <a:ext uri="{9D8B030D-6E8A-4147-A177-3AD203B41FA5}">
                      <a16:colId xmlns:a16="http://schemas.microsoft.com/office/drawing/2014/main" val="69326939"/>
                    </a:ext>
                  </a:extLst>
                </a:gridCol>
                <a:gridCol w="771185">
                  <a:extLst>
                    <a:ext uri="{9D8B030D-6E8A-4147-A177-3AD203B41FA5}">
                      <a16:colId xmlns:a16="http://schemas.microsoft.com/office/drawing/2014/main" val="1152196552"/>
                    </a:ext>
                  </a:extLst>
                </a:gridCol>
                <a:gridCol w="899029">
                  <a:extLst>
                    <a:ext uri="{9D8B030D-6E8A-4147-A177-3AD203B41FA5}">
                      <a16:colId xmlns:a16="http://schemas.microsoft.com/office/drawing/2014/main" val="1331013229"/>
                    </a:ext>
                  </a:extLst>
                </a:gridCol>
                <a:gridCol w="1026872">
                  <a:extLst>
                    <a:ext uri="{9D8B030D-6E8A-4147-A177-3AD203B41FA5}">
                      <a16:colId xmlns:a16="http://schemas.microsoft.com/office/drawing/2014/main" val="3781793408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Indeks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Średnia stopa zwrotu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Odchylenie standard.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Błąd standard.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Całkowita stopa zwrotu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Współ. zmienności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90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TBSP.INDEX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-2,46%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5,18%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974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WIG20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10,58%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-29,64%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23,18%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8,33%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559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WIG-N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-39,20%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42,98%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102,32%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26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Index7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-5,83%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4,27%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815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Index10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0,27%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-5,17%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4,10%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36,56%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760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Index6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0,45%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-6,57%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7,49%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35,77%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15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41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Wyniki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Średnie kwartalne stopy zwrotu różnią się w sposób istotny statystycznie w przypadku indeksu rynku obligacji </a:t>
            </a:r>
            <a:r>
              <a:rPr lang="pl-PL" sz="2400" b="1" dirty="0" err="1">
                <a:solidFill>
                  <a:srgbClr val="3E3E3D"/>
                </a:solidFill>
              </a:rPr>
              <a:t>TBSP.Index</a:t>
            </a:r>
            <a:r>
              <a:rPr lang="pl-PL" sz="2400" b="1" dirty="0">
                <a:solidFill>
                  <a:srgbClr val="3E3E3D"/>
                </a:solidFill>
              </a:rPr>
              <a:t> i indeksów </a:t>
            </a:r>
            <a:r>
              <a:rPr lang="pl-PL" sz="2400" b="1" dirty="0" err="1">
                <a:solidFill>
                  <a:srgbClr val="3E3E3D"/>
                </a:solidFill>
              </a:rPr>
              <a:t>hedonicznych</a:t>
            </a:r>
            <a:r>
              <a:rPr lang="pl-PL" sz="2400" b="1" dirty="0">
                <a:solidFill>
                  <a:srgbClr val="3E3E3D"/>
                </a:solidFill>
              </a:rPr>
              <a:t> rynku nieruchomości mieszkaniowych.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We wszystkich pozostałych przypadkach nie wykazano istotnych statystycznie różnic pomiędzy średnimi.</a:t>
            </a:r>
          </a:p>
        </p:txBody>
      </p:sp>
    </p:spTree>
    <p:extLst>
      <p:ext uri="{BB962C8B-B14F-4D97-AF65-F5344CB8AC3E}">
        <p14:creationId xmlns:p14="http://schemas.microsoft.com/office/powerpoint/2010/main" val="54473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Wyniki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51397" y="1824640"/>
            <a:ext cx="8344456" cy="6997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Jednoczynnikowa ANOVA w kolejnych parach indeksów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24A58F1-E106-4E73-BE97-6F9A4FC16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07338"/>
              </p:ext>
            </p:extLst>
          </p:nvPr>
        </p:nvGraphicFramePr>
        <p:xfrm>
          <a:off x="1895317" y="2728094"/>
          <a:ext cx="4977130" cy="2019300"/>
        </p:xfrm>
        <a:graphic>
          <a:graphicData uri="http://schemas.openxmlformats.org/drawingml/2006/table">
            <a:tbl>
              <a:tblPr firstRow="1" firstCol="1" bandRow="1"/>
              <a:tblGrid>
                <a:gridCol w="1164590">
                  <a:extLst>
                    <a:ext uri="{9D8B030D-6E8A-4147-A177-3AD203B41FA5}">
                      <a16:colId xmlns:a16="http://schemas.microsoft.com/office/drawing/2014/main" val="3021365248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3454758127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809401638"/>
                    </a:ext>
                  </a:extLst>
                </a:gridCol>
                <a:gridCol w="353060">
                  <a:extLst>
                    <a:ext uri="{9D8B030D-6E8A-4147-A177-3AD203B41FA5}">
                      <a16:colId xmlns:a16="http://schemas.microsoft.com/office/drawing/2014/main" val="37812245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3213002450"/>
                    </a:ext>
                  </a:extLst>
                </a:gridCol>
                <a:gridCol w="407035">
                  <a:extLst>
                    <a:ext uri="{9D8B030D-6E8A-4147-A177-3AD203B41FA5}">
                      <a16:colId xmlns:a16="http://schemas.microsoft.com/office/drawing/2014/main" val="3667031069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375037561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Indeks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Jednoczynnikowa ANOVA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 kwadratów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 kwadrat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Istotność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566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TBSP.INDEX-Index7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Między grupami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0,00***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742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Wewnątrz grup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792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99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TBSP.INDEX-Index10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Między grupami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0,00***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50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Wewnątrz grup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909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829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TBSP.INDEX-Index6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Między grupami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0,03**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685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Wewnątrz grup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627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925196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B3F6A285-7D07-4DF2-8DEE-F6A6EC6ABC59}"/>
              </a:ext>
            </a:extLst>
          </p:cNvPr>
          <p:cNvSpPr txBox="1"/>
          <p:nvPr/>
        </p:nvSpPr>
        <p:spPr>
          <a:xfrm>
            <a:off x="922084" y="5002306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*** istotne statystycznie dla p&lt;0,01</a:t>
            </a:r>
          </a:p>
          <a:p>
            <a:r>
              <a:rPr lang="pl-PL"/>
              <a:t>** istotne statystycznie dla p&lt;0,05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79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Wnioski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Inwestycje w obligacje i nieruchomości wykazały najlepszy stosunek całkowitej stopy zwrotu do ryzyka.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Najgorzej wypadł indeks WIG20.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Indeks WIG Nieruchomości, choć miał najwyższą całkowitą stopę zwrotu, rzędu 102,32%, to jednak wykazywał wysokie ryzyko tej inwestycji (współczynnik zmienności), relatywnie, w odniesieniu do uzyskanej stopy zwrotu, znacznie wyższe niż przy innych inwestycjach.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Indeks obligacji, najkorzystniej łączył ryzyko i stopę zwrotu. </a:t>
            </a:r>
          </a:p>
        </p:txBody>
      </p:sp>
    </p:spTree>
    <p:extLst>
      <p:ext uri="{BB962C8B-B14F-4D97-AF65-F5344CB8AC3E}">
        <p14:creationId xmlns:p14="http://schemas.microsoft.com/office/powerpoint/2010/main" val="95474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Agenda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Uzasadnienie wyboru tematu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Wybrane pozycje literaturowe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Źródła danych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Metody badawcze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Wyniki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Wnioski</a:t>
            </a:r>
          </a:p>
          <a:p>
            <a:pPr>
              <a:spcAft>
                <a:spcPts val="1000"/>
              </a:spcAft>
            </a:pPr>
            <a:endParaRPr lang="pl-PL" sz="2400" b="1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2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Wnioski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Analiza ANOVA wskazała na różnice pomiędzy kwartalnymi stopami zwrotu  na rynku nieruchomości i na rynku obligacji.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Pozostałe relacje między aktywami nie charakteryzują się takimi różnicami. Oznacza to, że w krótkim okresie trudno znaleźć różnice w rentowności na rynku akcji, rynku nieruchomości i na rynku obligacji.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u="sng" dirty="0">
                <a:solidFill>
                  <a:srgbClr val="3E3E3D"/>
                </a:solidFill>
              </a:rPr>
              <a:t>Podsumowując wyniki badań można uznać, że hipoteza badawcza została zweryfikowana negatywnie. Współczynnik zmienności także wskazuje na obligacje jako najkorzystniejszą inwestycję. </a:t>
            </a:r>
          </a:p>
        </p:txBody>
      </p:sp>
    </p:spTree>
    <p:extLst>
      <p:ext uri="{BB962C8B-B14F-4D97-AF65-F5344CB8AC3E}">
        <p14:creationId xmlns:p14="http://schemas.microsoft.com/office/powerpoint/2010/main" val="5305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Wnioski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>
                <a:solidFill>
                  <a:srgbClr val="3E3E3D"/>
                </a:solidFill>
              </a:rPr>
              <a:t>Do wyniku badań należy jednak dodać pewne zastrzeżenia. Przede wszystkim badanie przeprowadzono na danych historycznych. Tymczasem jak wskazuje literatura ryzyko jest zmienne w czasie (Kandel, Stamnaugh i Ferson, 1987; Cooper i Priestley, 2009). Spadające oprocentowanie obligacji rządowych, czy bardzo niskie stopy zwrotu na pewno nie pozostają bez wpływu na wybory inwestycyjne. </a:t>
            </a:r>
            <a:endParaRPr lang="pl-PL" sz="2400" b="1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6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Wnioski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Relacja ryzyka i zysku prezentowana jako współczynnik zmienności wskazuje na znany z innych rynków schemat.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Najkorzystniejsze obecnie były inwestycje w obligacje, następnie w nieruchomości i na końcu na rynku akcji.</a:t>
            </a:r>
          </a:p>
        </p:txBody>
      </p:sp>
    </p:spTree>
    <p:extLst>
      <p:ext uri="{BB962C8B-B14F-4D97-AF65-F5344CB8AC3E}">
        <p14:creationId xmlns:p14="http://schemas.microsoft.com/office/powerpoint/2010/main" val="245662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Wnioski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Obecna sytuacja rynkowa może napawać obawami. Nie chodzi tu o straszenie kryzysem, a raczej o racjonalne podejście, w którym brak innych możliwości inwestycyjnych i łatwo dostępne kredyty napędzają tylko jeden z analizowanych rynków – rynek nieruchomości. </a:t>
            </a:r>
          </a:p>
        </p:txBody>
      </p:sp>
    </p:spTree>
    <p:extLst>
      <p:ext uri="{BB962C8B-B14F-4D97-AF65-F5344CB8AC3E}">
        <p14:creationId xmlns:p14="http://schemas.microsoft.com/office/powerpoint/2010/main" val="173112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wydz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olny kształt: kształt 5"/>
          <p:cNvSpPr/>
          <p:nvPr/>
        </p:nvSpPr>
        <p:spPr>
          <a:xfrm>
            <a:off x="2676693" y="0"/>
            <a:ext cx="6215177" cy="6858000"/>
          </a:xfrm>
          <a:custGeom>
            <a:avLst/>
            <a:gdLst>
              <a:gd name="connsiteX0" fmla="*/ 0 w 6295888"/>
              <a:gd name="connsiteY0" fmla="*/ 0 h 6858000"/>
              <a:gd name="connsiteX1" fmla="*/ 2917466 w 6295888"/>
              <a:gd name="connsiteY1" fmla="*/ 0 h 6858000"/>
              <a:gd name="connsiteX2" fmla="*/ 6295888 w 6295888"/>
              <a:gd name="connsiteY2" fmla="*/ 0 h 6858000"/>
              <a:gd name="connsiteX3" fmla="*/ 6246907 w 6295888"/>
              <a:gd name="connsiteY3" fmla="*/ 15733 h 6858000"/>
              <a:gd name="connsiteX4" fmla="*/ 6075497 w 6295888"/>
              <a:gd name="connsiteY4" fmla="*/ 283312 h 6858000"/>
              <a:gd name="connsiteX5" fmla="*/ 6075497 w 6295888"/>
              <a:gd name="connsiteY5" fmla="*/ 563312 h 6858000"/>
              <a:gd name="connsiteX6" fmla="*/ 6075498 w 6295888"/>
              <a:gd name="connsiteY6" fmla="*/ 563317 h 6858000"/>
              <a:gd name="connsiteX7" fmla="*/ 6075498 w 6295888"/>
              <a:gd name="connsiteY7" fmla="*/ 6167118 h 6858000"/>
              <a:gd name="connsiteX8" fmla="*/ 6075498 w 6295888"/>
              <a:gd name="connsiteY8" fmla="*/ 6457506 h 6858000"/>
              <a:gd name="connsiteX9" fmla="*/ 6075498 w 6295888"/>
              <a:gd name="connsiteY9" fmla="*/ 6688088 h 6858000"/>
              <a:gd name="connsiteX10" fmla="*/ 5911290 w 6295888"/>
              <a:gd name="connsiteY10" fmla="*/ 6858000 h 6858000"/>
              <a:gd name="connsiteX11" fmla="*/ 5690569 w 6295888"/>
              <a:gd name="connsiteY11" fmla="*/ 6858000 h 6858000"/>
              <a:gd name="connsiteX12" fmla="*/ 2683117 w 6295888"/>
              <a:gd name="connsiteY12" fmla="*/ 6858000 h 6858000"/>
              <a:gd name="connsiteX13" fmla="*/ 0 w 629588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5888" h="6858000">
                <a:moveTo>
                  <a:pt x="0" y="0"/>
                </a:moveTo>
                <a:lnTo>
                  <a:pt x="2917466" y="0"/>
                </a:lnTo>
                <a:lnTo>
                  <a:pt x="6295888" y="0"/>
                </a:lnTo>
                <a:lnTo>
                  <a:pt x="6246907" y="15733"/>
                </a:lnTo>
                <a:cubicBezTo>
                  <a:pt x="6146177" y="59818"/>
                  <a:pt x="6075497" y="163025"/>
                  <a:pt x="6075497" y="283312"/>
                </a:cubicBezTo>
                <a:lnTo>
                  <a:pt x="6075497" y="563312"/>
                </a:lnTo>
                <a:lnTo>
                  <a:pt x="6075498" y="563317"/>
                </a:lnTo>
                <a:lnTo>
                  <a:pt x="6075498" y="6167118"/>
                </a:lnTo>
                <a:lnTo>
                  <a:pt x="6075498" y="6457506"/>
                </a:lnTo>
                <a:lnTo>
                  <a:pt x="6075498" y="6688088"/>
                </a:lnTo>
                <a:cubicBezTo>
                  <a:pt x="6075498" y="6781928"/>
                  <a:pt x="6001980" y="6858000"/>
                  <a:pt x="5911290" y="6858000"/>
                </a:cubicBezTo>
                <a:lnTo>
                  <a:pt x="5690569" y="6858000"/>
                </a:lnTo>
                <a:lnTo>
                  <a:pt x="2683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7"/>
          <p:cNvSpPr txBox="1"/>
          <p:nvPr/>
        </p:nvSpPr>
        <p:spPr>
          <a:xfrm>
            <a:off x="672419" y="391917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100" dirty="0">
                <a:solidFill>
                  <a:srgbClr val="501B65"/>
                </a:solidFill>
              </a:rPr>
              <a:t> </a:t>
            </a:r>
            <a:r>
              <a:rPr lang="pl-PL" sz="1600" b="1" dirty="0">
                <a:solidFill>
                  <a:srgbClr val="72207E"/>
                </a:solidFill>
              </a:rPr>
              <a:t>eksoc.uni.lodz.pl</a:t>
            </a:r>
          </a:p>
        </p:txBody>
      </p:sp>
      <p:pic>
        <p:nvPicPr>
          <p:cNvPr id="12" name="Picture 2" descr="C:\Users\User\Desktop\punktor_ekso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8706">
            <a:off x="10411027" y="-44091"/>
            <a:ext cx="1981540" cy="16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67338" y="1560250"/>
            <a:ext cx="7994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2207E"/>
                </a:solidFill>
              </a:rPr>
              <a:t>Dziękujemy</a:t>
            </a:r>
            <a:endParaRPr lang="pl-PL" sz="3600" b="1" dirty="0">
              <a:solidFill>
                <a:srgbClr val="72207E"/>
              </a:solidFill>
            </a:endParaRPr>
          </a:p>
          <a:p>
            <a:endParaRPr lang="pl-PL" dirty="0">
              <a:solidFill>
                <a:srgbClr val="501B65"/>
              </a:solidFill>
            </a:endParaRPr>
          </a:p>
        </p:txBody>
      </p:sp>
      <p:pic>
        <p:nvPicPr>
          <p:cNvPr id="9" name="Picture 5" descr="C:\Users\User\Desktop\nowee-logo-eksoc-p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6" y="5119774"/>
            <a:ext cx="1782309" cy="178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Uzasadnienie wyboru tematu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1793631"/>
            <a:ext cx="8344456" cy="43245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Zmiana postrzegania roli zasobów mieszkaniowych we współczesnych uwarunkowaniach społeczno-gospodarczych.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W ostatnich latach, mieszkanie zaczęło być utożsamiane z inwestycją kapitałową. 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Autorzy postanowili odnieść się do badań, które prowadzili ponad 15 lat temu aby je kontynuować.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Hipoteza:</a:t>
            </a:r>
          </a:p>
          <a:p>
            <a:pPr>
              <a:spcAft>
                <a:spcPts val="1000"/>
              </a:spcAft>
            </a:pPr>
            <a:r>
              <a:rPr lang="pl-PL" sz="2400" b="1" u="sng" dirty="0">
                <a:solidFill>
                  <a:srgbClr val="3E3E3D"/>
                </a:solidFill>
              </a:rPr>
              <a:t>Zakup mieszkań jest atrakcyjną formą lokowania nadwyżek kapitałowych w obecnej rzeczywistości gospodarczo-społecznej.</a:t>
            </a:r>
          </a:p>
        </p:txBody>
      </p:sp>
    </p:spTree>
    <p:extLst>
      <p:ext uri="{BB962C8B-B14F-4D97-AF65-F5344CB8AC3E}">
        <p14:creationId xmlns:p14="http://schemas.microsoft.com/office/powerpoint/2010/main" val="35288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Wybrane pozycje literaturowe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Forrest, Williams 1984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Forrest 2011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Lis 2017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Kucharska-Stasiak i inni 2020 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Problemy gospodarcze lat 70. wywołały proces </a:t>
            </a:r>
            <a:r>
              <a:rPr lang="pl-PL" sz="2400" b="1" dirty="0" err="1">
                <a:solidFill>
                  <a:srgbClr val="3E3E3D"/>
                </a:solidFill>
              </a:rPr>
              <a:t>rekomodyfikacji</a:t>
            </a:r>
            <a:r>
              <a:rPr lang="pl-PL" sz="2400" b="1" dirty="0">
                <a:solidFill>
                  <a:srgbClr val="3E3E3D"/>
                </a:solidFill>
              </a:rPr>
              <a:t> zasobu mieszkaniowego. Oznaczał on odsunięcie na dalszy plan społecznej funkcji mieszkania, a uwypuklenie jego potencjału inwestycyjnego. </a:t>
            </a:r>
          </a:p>
        </p:txBody>
      </p:sp>
    </p:spTree>
    <p:extLst>
      <p:ext uri="{BB962C8B-B14F-4D97-AF65-F5344CB8AC3E}">
        <p14:creationId xmlns:p14="http://schemas.microsoft.com/office/powerpoint/2010/main" val="247616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Wybrane pozycje literaturowe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Wynikało to między innymi z dążenia ograniczania roli państwa i innych podmiotów publicznych w zaspokajaniu potrzeb mieszkaniowych, minimalizowania wydatków publicznych na mieszkalnictwo, urynkowienia gospodarowania mieszkaniowymi zasobami, którymi dysponowały podmioty publiczne (m.in. poprzez prywatyzację, przekazywanie zarządzania podmiotom prywatnym). </a:t>
            </a:r>
          </a:p>
          <a:p>
            <a:pPr>
              <a:spcAft>
                <a:spcPts val="1000"/>
              </a:spcAft>
            </a:pPr>
            <a:endParaRPr lang="pl-PL" sz="2400" b="1" dirty="0">
              <a:solidFill>
                <a:srgbClr val="3E3E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9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Wybrane pozycje literaturowe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Fernandez 2016</a:t>
            </a:r>
          </a:p>
          <a:p>
            <a:pPr>
              <a:spcAft>
                <a:spcPts val="1000"/>
              </a:spcAft>
            </a:pPr>
            <a:r>
              <a:rPr lang="pl-PL" sz="2400" b="1" dirty="0" err="1">
                <a:solidFill>
                  <a:srgbClr val="3E3E3D"/>
                </a:solidFill>
              </a:rPr>
              <a:t>Aalbers</a:t>
            </a:r>
            <a:r>
              <a:rPr lang="pl-PL" sz="2400" b="1" dirty="0">
                <a:solidFill>
                  <a:srgbClr val="3E3E3D"/>
                </a:solidFill>
              </a:rPr>
              <a:t> 2017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Fields 2018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Lewicki 2014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Gadowska-</a:t>
            </a:r>
            <a:r>
              <a:rPr lang="pl-PL" sz="2400" b="1" dirty="0" err="1">
                <a:solidFill>
                  <a:srgbClr val="3E3E3D"/>
                </a:solidFill>
              </a:rPr>
              <a:t>dos</a:t>
            </a:r>
            <a:r>
              <a:rPr lang="pl-PL" sz="2400" b="1" dirty="0">
                <a:solidFill>
                  <a:srgbClr val="3E3E3D"/>
                </a:solidFill>
              </a:rPr>
              <a:t> Santos 2018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W latach 80. rozpoczął się proces </a:t>
            </a:r>
            <a:r>
              <a:rPr lang="pl-PL" sz="2400" b="1" dirty="0" err="1">
                <a:solidFill>
                  <a:srgbClr val="3E3E3D"/>
                </a:solidFill>
              </a:rPr>
              <a:t>finansjalizacji</a:t>
            </a:r>
            <a:r>
              <a:rPr lang="pl-PL" sz="2400" b="1" dirty="0">
                <a:solidFill>
                  <a:srgbClr val="3E3E3D"/>
                </a:solidFill>
              </a:rPr>
              <a:t> zasobu mieszkaniowego, który dynamicznie się rozwijał w następnych latach. Jego przyczynami były m.in. liberalizacja zasad obowiązujących na rynkach finansowych, globalizacja i rozwój instrumentów sekurytyzacji.</a:t>
            </a:r>
          </a:p>
        </p:txBody>
      </p:sp>
    </p:spTree>
    <p:extLst>
      <p:ext uri="{BB962C8B-B14F-4D97-AF65-F5344CB8AC3E}">
        <p14:creationId xmlns:p14="http://schemas.microsoft.com/office/powerpoint/2010/main" val="109126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Wybrane pozycje literaturowe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pl-PL" sz="2400" b="1" dirty="0" err="1">
                <a:solidFill>
                  <a:srgbClr val="3E3E3D"/>
                </a:solidFill>
              </a:rPr>
              <a:t>Marcuse</a:t>
            </a:r>
            <a:r>
              <a:rPr lang="pl-PL" sz="2400" b="1" dirty="0">
                <a:solidFill>
                  <a:srgbClr val="3E3E3D"/>
                </a:solidFill>
              </a:rPr>
              <a:t>, </a:t>
            </a:r>
            <a:r>
              <a:rPr lang="pl-PL" sz="2400" b="1" dirty="0" err="1">
                <a:solidFill>
                  <a:srgbClr val="3E3E3D"/>
                </a:solidFill>
              </a:rPr>
              <a:t>Madden</a:t>
            </a:r>
            <a:r>
              <a:rPr lang="pl-PL" sz="2400" b="1" dirty="0">
                <a:solidFill>
                  <a:srgbClr val="3E3E3D"/>
                </a:solidFill>
              </a:rPr>
              <a:t> 2016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Rogers, Nelson, Wong 2018</a:t>
            </a:r>
          </a:p>
          <a:p>
            <a:pPr>
              <a:spcAft>
                <a:spcPts val="1000"/>
              </a:spcAft>
            </a:pPr>
            <a:r>
              <a:rPr lang="pl-PL" sz="2400" b="1" dirty="0" err="1">
                <a:solidFill>
                  <a:srgbClr val="3E3E3D"/>
                </a:solidFill>
              </a:rPr>
              <a:t>Jackobs</a:t>
            </a:r>
            <a:r>
              <a:rPr lang="pl-PL" sz="2400" b="1" dirty="0">
                <a:solidFill>
                  <a:srgbClr val="3E3E3D"/>
                </a:solidFill>
              </a:rPr>
              <a:t>, </a:t>
            </a:r>
            <a:r>
              <a:rPr lang="pl-PL" sz="2400" b="1" dirty="0" err="1">
                <a:solidFill>
                  <a:srgbClr val="3E3E3D"/>
                </a:solidFill>
              </a:rPr>
              <a:t>Manzi</a:t>
            </a:r>
            <a:r>
              <a:rPr lang="pl-PL" sz="2400" b="1" dirty="0">
                <a:solidFill>
                  <a:srgbClr val="3E3E3D"/>
                </a:solidFill>
              </a:rPr>
              <a:t> 2020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Kadi, </a:t>
            </a:r>
            <a:r>
              <a:rPr lang="pl-PL" sz="2400" b="1" dirty="0" err="1">
                <a:solidFill>
                  <a:srgbClr val="3E3E3D"/>
                </a:solidFill>
              </a:rPr>
              <a:t>Vollmer</a:t>
            </a:r>
            <a:r>
              <a:rPr lang="pl-PL" sz="2400" b="1" dirty="0">
                <a:solidFill>
                  <a:srgbClr val="3E3E3D"/>
                </a:solidFill>
              </a:rPr>
              <a:t>, Stein 2021</a:t>
            </a:r>
          </a:p>
          <a:p>
            <a:pPr>
              <a:spcAft>
                <a:spcPts val="1000"/>
              </a:spcAft>
            </a:pPr>
            <a:endParaRPr lang="pl-PL" sz="2400" b="1" dirty="0">
              <a:solidFill>
                <a:srgbClr val="3E3E3D"/>
              </a:solidFill>
            </a:endParaRP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Obecnie, w wielu państwach obserwuje się zjawisko </a:t>
            </a:r>
            <a:r>
              <a:rPr lang="pl-PL" sz="2400" b="1" dirty="0" err="1">
                <a:solidFill>
                  <a:srgbClr val="3E3E3D"/>
                </a:solidFill>
              </a:rPr>
              <a:t>hyperkomodyfikacji</a:t>
            </a:r>
            <a:r>
              <a:rPr lang="pl-PL" sz="2400" b="1" dirty="0">
                <a:solidFill>
                  <a:srgbClr val="3E3E3D"/>
                </a:solidFill>
              </a:rPr>
              <a:t>. Jest ono wynikiem postrzegania całego procesu związanego z budową i użytkowaniem zasobu mieszkaniowego jako sposobu na gromadzenie kapitału i inwestowanie,</a:t>
            </a:r>
          </a:p>
        </p:txBody>
      </p:sp>
    </p:spTree>
    <p:extLst>
      <p:ext uri="{BB962C8B-B14F-4D97-AF65-F5344CB8AC3E}">
        <p14:creationId xmlns:p14="http://schemas.microsoft.com/office/powerpoint/2010/main" val="142773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Wybrane pozycje literaturowe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Foryś 2013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Cesarski 2017</a:t>
            </a:r>
          </a:p>
          <a:p>
            <a:pPr>
              <a:spcAft>
                <a:spcPts val="1000"/>
              </a:spcAft>
            </a:pPr>
            <a:r>
              <a:rPr lang="pl-PL" sz="2400" b="1" dirty="0" err="1">
                <a:solidFill>
                  <a:srgbClr val="3E3E3D"/>
                </a:solidFill>
              </a:rPr>
              <a:t>Konowalczuk</a:t>
            </a:r>
            <a:r>
              <a:rPr lang="pl-PL" sz="2400" b="1" dirty="0">
                <a:solidFill>
                  <a:srgbClr val="3E3E3D"/>
                </a:solidFill>
              </a:rPr>
              <a:t> 2018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Brzezicka i in. 2021</a:t>
            </a:r>
          </a:p>
          <a:p>
            <a:pPr>
              <a:spcAft>
                <a:spcPts val="1000"/>
              </a:spcAft>
            </a:pPr>
            <a:endParaRPr lang="pl-PL" sz="2400" b="1" dirty="0">
              <a:solidFill>
                <a:srgbClr val="3E3E3D"/>
              </a:solidFill>
            </a:endParaRP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W literaturze polskiej starano się badać m.in. specyfikę i wyniki inwestycji mieszkaniowych, biorąc pod uwagę m.in. ich specyfikę i ceny. </a:t>
            </a:r>
          </a:p>
        </p:txBody>
      </p:sp>
    </p:spTree>
    <p:extLst>
      <p:ext uri="{BB962C8B-B14F-4D97-AF65-F5344CB8AC3E}">
        <p14:creationId xmlns:p14="http://schemas.microsoft.com/office/powerpoint/2010/main" val="288463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wydz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4" y="0"/>
            <a:ext cx="3423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1269" y="371923"/>
            <a:ext cx="764192" cy="796033"/>
          </a:xfrm>
          <a:prstGeom prst="rect">
            <a:avLst/>
          </a:prstGeom>
        </p:spPr>
      </p:pic>
      <p:sp>
        <p:nvSpPr>
          <p:cNvPr id="6" name="Dowolny kształt: kształt 5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107119"/>
            <a:ext cx="7067654" cy="513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800" b="1" dirty="0">
                <a:solidFill>
                  <a:srgbClr val="72207E"/>
                </a:solidFill>
              </a:rPr>
              <a:t>Źródła danych</a:t>
            </a:r>
          </a:p>
        </p:txBody>
      </p:sp>
      <p:sp>
        <p:nvSpPr>
          <p:cNvPr id="22" name="pole tekstowe 21"/>
          <p:cNvSpPr txBox="1">
            <a:spLocks/>
          </p:cNvSpPr>
          <p:nvPr/>
        </p:nvSpPr>
        <p:spPr>
          <a:xfrm>
            <a:off x="705293" y="2028305"/>
            <a:ext cx="8344456" cy="408986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W badaniu wykorzystano: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WIG20</a:t>
            </a: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WIG Nieruchomości</a:t>
            </a:r>
          </a:p>
          <a:p>
            <a:pPr>
              <a:spcAft>
                <a:spcPts val="1000"/>
              </a:spcAft>
            </a:pPr>
            <a:r>
              <a:rPr lang="pl-PL" sz="2400" b="1" dirty="0" err="1">
                <a:solidFill>
                  <a:srgbClr val="3E3E3D"/>
                </a:solidFill>
              </a:rPr>
              <a:t>TBSP.Indeks</a:t>
            </a:r>
            <a:endParaRPr lang="pl-PL" sz="2400" b="1" dirty="0">
              <a:solidFill>
                <a:srgbClr val="3E3E3D"/>
              </a:solidFill>
            </a:endParaRPr>
          </a:p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3E3E3D"/>
                </a:solidFill>
              </a:rPr>
              <a:t>Trzy indeksy </a:t>
            </a:r>
            <a:r>
              <a:rPr lang="pl-PL" sz="2400" b="1" dirty="0" err="1">
                <a:solidFill>
                  <a:srgbClr val="3E3E3D"/>
                </a:solidFill>
              </a:rPr>
              <a:t>hedoniczne</a:t>
            </a:r>
            <a:r>
              <a:rPr lang="pl-PL" sz="2400" b="1" dirty="0">
                <a:solidFill>
                  <a:srgbClr val="3E3E3D"/>
                </a:solidFill>
              </a:rPr>
              <a:t> liczone przez NBP z rynku nieruchomości: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indeks dla 7 największych miast (Gdańsk, Gdynia, Łódź, Kraków, Poznań, Warszawa, Wrocław)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indeks dla 10 miast (Białystok, Bydgoszcz, Katowice, Kielce, Lublin, Olsztyn, Opole, Rzeszów i Szczecin)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E3E3D"/>
                </a:solidFill>
              </a:rPr>
              <a:t>indeks dla 6 miast (Gdańsk, Gdynia, Łódź, Kraków, Poznań, Szczecin, Wrocław).</a:t>
            </a:r>
          </a:p>
        </p:txBody>
      </p:sp>
    </p:spTree>
    <p:extLst>
      <p:ext uri="{BB962C8B-B14F-4D97-AF65-F5344CB8AC3E}">
        <p14:creationId xmlns:p14="http://schemas.microsoft.com/office/powerpoint/2010/main" val="9329806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2207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9296</TotalTime>
  <Words>1300</Words>
  <Application>Microsoft Office PowerPoint</Application>
  <PresentationFormat>Panoramiczny</PresentationFormat>
  <Paragraphs>219</Paragraphs>
  <Slides>24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Rafał Wolski</cp:lastModifiedBy>
  <cp:revision>439</cp:revision>
  <cp:lastPrinted>2018-12-12T00:58:15Z</cp:lastPrinted>
  <dcterms:created xsi:type="dcterms:W3CDTF">2017-01-11T10:24:22Z</dcterms:created>
  <dcterms:modified xsi:type="dcterms:W3CDTF">2021-09-18T09:37:40Z</dcterms:modified>
</cp:coreProperties>
</file>